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9"/>
  </p:notesMasterIdLst>
  <p:sldIdLst>
    <p:sldId id="909" r:id="rId2"/>
    <p:sldId id="910" r:id="rId3"/>
    <p:sldId id="911" r:id="rId4"/>
    <p:sldId id="912" r:id="rId5"/>
    <p:sldId id="1058" r:id="rId6"/>
    <p:sldId id="913" r:id="rId7"/>
    <p:sldId id="914" r:id="rId8"/>
    <p:sldId id="915" r:id="rId9"/>
    <p:sldId id="1051" r:id="rId10"/>
    <p:sldId id="917" r:id="rId11"/>
    <p:sldId id="1060" r:id="rId12"/>
    <p:sldId id="1069" r:id="rId13"/>
    <p:sldId id="1070" r:id="rId14"/>
    <p:sldId id="1071" r:id="rId15"/>
    <p:sldId id="1073" r:id="rId16"/>
    <p:sldId id="1074" r:id="rId17"/>
    <p:sldId id="1075" r:id="rId18"/>
    <p:sldId id="1076" r:id="rId19"/>
    <p:sldId id="1077" r:id="rId20"/>
    <p:sldId id="1078" r:id="rId21"/>
    <p:sldId id="1079" r:id="rId22"/>
    <p:sldId id="1080" r:id="rId23"/>
    <p:sldId id="1081" r:id="rId24"/>
    <p:sldId id="1082" r:id="rId25"/>
    <p:sldId id="918" r:id="rId26"/>
    <p:sldId id="919" r:id="rId27"/>
    <p:sldId id="920" r:id="rId28"/>
    <p:sldId id="921" r:id="rId29"/>
    <p:sldId id="922" r:id="rId30"/>
    <p:sldId id="923" r:id="rId31"/>
    <p:sldId id="926" r:id="rId32"/>
    <p:sldId id="927" r:id="rId33"/>
    <p:sldId id="928" r:id="rId34"/>
    <p:sldId id="929" r:id="rId35"/>
    <p:sldId id="930" r:id="rId36"/>
    <p:sldId id="931" r:id="rId37"/>
    <p:sldId id="1061" r:id="rId38"/>
    <p:sldId id="932" r:id="rId39"/>
    <p:sldId id="933" r:id="rId40"/>
    <p:sldId id="1062" r:id="rId41"/>
    <p:sldId id="934" r:id="rId42"/>
    <p:sldId id="1063" r:id="rId43"/>
    <p:sldId id="935" r:id="rId44"/>
    <p:sldId id="1064" r:id="rId45"/>
    <p:sldId id="1065" r:id="rId46"/>
    <p:sldId id="936" r:id="rId47"/>
    <p:sldId id="937" r:id="rId48"/>
    <p:sldId id="1066" r:id="rId49"/>
    <p:sldId id="938" r:id="rId50"/>
    <p:sldId id="939" r:id="rId51"/>
    <p:sldId id="1067" r:id="rId52"/>
    <p:sldId id="940" r:id="rId53"/>
    <p:sldId id="941" r:id="rId54"/>
    <p:sldId id="1068" r:id="rId55"/>
    <p:sldId id="942" r:id="rId56"/>
    <p:sldId id="943" r:id="rId57"/>
    <p:sldId id="944" r:id="rId58"/>
    <p:sldId id="945" r:id="rId59"/>
    <p:sldId id="946" r:id="rId60"/>
    <p:sldId id="947" r:id="rId61"/>
    <p:sldId id="948" r:id="rId62"/>
    <p:sldId id="949" r:id="rId63"/>
    <p:sldId id="950" r:id="rId64"/>
    <p:sldId id="951" r:id="rId65"/>
    <p:sldId id="952" r:id="rId66"/>
    <p:sldId id="953" r:id="rId67"/>
    <p:sldId id="954" r:id="rId68"/>
    <p:sldId id="955" r:id="rId69"/>
    <p:sldId id="956" r:id="rId70"/>
    <p:sldId id="957" r:id="rId71"/>
    <p:sldId id="958" r:id="rId72"/>
    <p:sldId id="959" r:id="rId73"/>
    <p:sldId id="960" r:id="rId74"/>
    <p:sldId id="961" r:id="rId75"/>
    <p:sldId id="962" r:id="rId76"/>
    <p:sldId id="963" r:id="rId77"/>
    <p:sldId id="1072" r:id="rId78"/>
    <p:sldId id="964" r:id="rId79"/>
    <p:sldId id="965" r:id="rId80"/>
    <p:sldId id="966" r:id="rId81"/>
    <p:sldId id="967" r:id="rId82"/>
    <p:sldId id="968" r:id="rId83"/>
    <p:sldId id="969" r:id="rId84"/>
    <p:sldId id="970" r:id="rId85"/>
    <p:sldId id="971" r:id="rId86"/>
    <p:sldId id="972" r:id="rId87"/>
    <p:sldId id="973" r:id="rId88"/>
    <p:sldId id="974" r:id="rId89"/>
    <p:sldId id="975" r:id="rId90"/>
    <p:sldId id="976" r:id="rId91"/>
    <p:sldId id="977" r:id="rId92"/>
    <p:sldId id="978" r:id="rId93"/>
    <p:sldId id="979" r:id="rId94"/>
    <p:sldId id="980" r:id="rId95"/>
    <p:sldId id="981" r:id="rId96"/>
    <p:sldId id="982" r:id="rId97"/>
    <p:sldId id="983" r:id="rId98"/>
    <p:sldId id="984" r:id="rId99"/>
    <p:sldId id="985" r:id="rId100"/>
    <p:sldId id="986" r:id="rId101"/>
    <p:sldId id="987" r:id="rId102"/>
    <p:sldId id="988" r:id="rId103"/>
    <p:sldId id="989" r:id="rId104"/>
    <p:sldId id="990" r:id="rId105"/>
    <p:sldId id="991" r:id="rId106"/>
    <p:sldId id="992" r:id="rId107"/>
    <p:sldId id="993" r:id="rId108"/>
    <p:sldId id="994" r:id="rId109"/>
    <p:sldId id="995" r:id="rId110"/>
    <p:sldId id="996" r:id="rId111"/>
    <p:sldId id="997" r:id="rId112"/>
    <p:sldId id="998" r:id="rId113"/>
    <p:sldId id="999" r:id="rId114"/>
    <p:sldId id="1000" r:id="rId115"/>
    <p:sldId id="1001" r:id="rId116"/>
    <p:sldId id="1002" r:id="rId117"/>
    <p:sldId id="1003" r:id="rId118"/>
    <p:sldId id="1004" r:id="rId119"/>
    <p:sldId id="1005" r:id="rId120"/>
    <p:sldId id="1006" r:id="rId121"/>
    <p:sldId id="1007" r:id="rId122"/>
    <p:sldId id="1008" r:id="rId123"/>
    <p:sldId id="1009" r:id="rId124"/>
    <p:sldId id="1010" r:id="rId125"/>
    <p:sldId id="1011" r:id="rId126"/>
    <p:sldId id="1012" r:id="rId127"/>
    <p:sldId id="1013" r:id="rId128"/>
    <p:sldId id="1014" r:id="rId129"/>
    <p:sldId id="1015" r:id="rId130"/>
    <p:sldId id="1016" r:id="rId131"/>
    <p:sldId id="1017" r:id="rId132"/>
    <p:sldId id="1018" r:id="rId133"/>
    <p:sldId id="1019" r:id="rId134"/>
    <p:sldId id="1020" r:id="rId135"/>
    <p:sldId id="1021" r:id="rId136"/>
    <p:sldId id="1022" r:id="rId137"/>
    <p:sldId id="1023" r:id="rId138"/>
    <p:sldId id="1024" r:id="rId139"/>
    <p:sldId id="1025" r:id="rId140"/>
    <p:sldId id="1026" r:id="rId141"/>
    <p:sldId id="1027" r:id="rId142"/>
    <p:sldId id="1028" r:id="rId143"/>
    <p:sldId id="1029" r:id="rId144"/>
    <p:sldId id="1030" r:id="rId145"/>
    <p:sldId id="1031" r:id="rId146"/>
    <p:sldId id="1032" r:id="rId147"/>
    <p:sldId id="1083" r:id="rId1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56" autoAdjust="0"/>
    <p:restoredTop sz="94343" autoAdjust="0"/>
  </p:normalViewPr>
  <p:slideViewPr>
    <p:cSldViewPr snapToGrid="0">
      <p:cViewPr varScale="1">
        <p:scale>
          <a:sx n="69" d="100"/>
          <a:sy n="69" d="100"/>
        </p:scale>
        <p:origin x="636" y="66"/>
      </p:cViewPr>
      <p:guideLst/>
    </p:cSldViewPr>
  </p:slideViewPr>
  <p:outlineViewPr>
    <p:cViewPr>
      <p:scale>
        <a:sx n="33" d="100"/>
        <a:sy n="33" d="100"/>
      </p:scale>
      <p:origin x="0" y="-2452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9EDA7D-5443-4FC3-B983-79F316410AAD}"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CFE16EFC-2119-44E1-8A55-70FB899F72CD}">
      <dgm:prSet/>
      <dgm:spPr>
        <a:scene3d>
          <a:camera prst="orthographicFront"/>
          <a:lightRig rig="threePt" dir="t"/>
        </a:scene3d>
        <a:sp3d>
          <a:bevelT/>
        </a:sp3d>
      </dgm:spPr>
      <dgm:t>
        <a:bodyPr anchor="ctr"/>
        <a:lstStyle/>
        <a:p>
          <a:pPr algn="ctr" rtl="0"/>
          <a:r>
            <a:rPr lang="en-US" b="1" dirty="0" smtClean="0">
              <a:latin typeface="Georgia" panose="02040502050405020303" pitchFamily="18" charset="0"/>
            </a:rPr>
            <a:t>TDS Provision</a:t>
          </a:r>
          <a:endParaRPr lang="en-US" b="1" dirty="0">
            <a:latin typeface="Georgia" panose="02040502050405020303" pitchFamily="18" charset="0"/>
          </a:endParaRPr>
        </a:p>
      </dgm:t>
    </dgm:pt>
    <dgm:pt modelId="{FB8194E2-491F-4918-802B-47A260E68E46}" type="parTrans" cxnId="{711D0A08-CFC8-463F-BE83-718C29D78FB6}">
      <dgm:prSet/>
      <dgm:spPr/>
      <dgm:t>
        <a:bodyPr/>
        <a:lstStyle/>
        <a:p>
          <a:endParaRPr lang="en-US"/>
        </a:p>
      </dgm:t>
    </dgm:pt>
    <dgm:pt modelId="{E0C22111-5F96-4889-8B04-9AA80AF4C8B7}" type="sibTrans" cxnId="{711D0A08-CFC8-463F-BE83-718C29D78FB6}">
      <dgm:prSet/>
      <dgm:spPr/>
      <dgm:t>
        <a:bodyPr/>
        <a:lstStyle/>
        <a:p>
          <a:endParaRPr lang="en-US"/>
        </a:p>
      </dgm:t>
    </dgm:pt>
    <dgm:pt modelId="{C269ABDE-40AB-46A8-AA7D-2B51772805CB}">
      <dgm:prSet/>
      <dgm:spPr>
        <a:scene3d>
          <a:camera prst="orthographicFront"/>
          <a:lightRig rig="threePt" dir="t"/>
        </a:scene3d>
        <a:sp3d>
          <a:bevelT/>
        </a:sp3d>
      </dgm:spPr>
      <dgm:t>
        <a:bodyPr/>
        <a:lstStyle/>
        <a:p>
          <a:pPr algn="ctr" rtl="0"/>
          <a:r>
            <a:rPr lang="en-US" b="1" smtClean="0">
              <a:latin typeface="Georgia" panose="02040502050405020303" pitchFamily="18" charset="0"/>
            </a:rPr>
            <a:t>Registration</a:t>
          </a:r>
          <a:endParaRPr lang="en-US" b="1">
            <a:latin typeface="Georgia" panose="02040502050405020303" pitchFamily="18" charset="0"/>
          </a:endParaRPr>
        </a:p>
      </dgm:t>
    </dgm:pt>
    <dgm:pt modelId="{7691DC5A-D9CC-4AEE-9AE2-A487750B6926}" type="parTrans" cxnId="{C98B1632-B09A-4C6B-A9E6-FC652350C4E8}">
      <dgm:prSet/>
      <dgm:spPr/>
      <dgm:t>
        <a:bodyPr/>
        <a:lstStyle/>
        <a:p>
          <a:endParaRPr lang="en-US"/>
        </a:p>
      </dgm:t>
    </dgm:pt>
    <dgm:pt modelId="{E30CA77D-546D-4D40-9825-71D8A2856B17}" type="sibTrans" cxnId="{C98B1632-B09A-4C6B-A9E6-FC652350C4E8}">
      <dgm:prSet/>
      <dgm:spPr/>
      <dgm:t>
        <a:bodyPr/>
        <a:lstStyle/>
        <a:p>
          <a:endParaRPr lang="en-US"/>
        </a:p>
      </dgm:t>
    </dgm:pt>
    <dgm:pt modelId="{B0207739-7008-4714-8243-52061AC3AE4A}">
      <dgm:prSet/>
      <dgm:spPr>
        <a:scene3d>
          <a:camera prst="orthographicFront"/>
          <a:lightRig rig="threePt" dir="t"/>
        </a:scene3d>
        <a:sp3d>
          <a:bevelT/>
        </a:sp3d>
      </dgm:spPr>
      <dgm:t>
        <a:bodyPr/>
        <a:lstStyle/>
        <a:p>
          <a:pPr algn="ctr" rtl="0"/>
          <a:r>
            <a:rPr lang="en-US" b="1" dirty="0" smtClean="0">
              <a:latin typeface="Georgia" panose="02040502050405020303" pitchFamily="18" charset="0"/>
            </a:rPr>
            <a:t>Crediting the TDS deducted in the cash ledger of the DDOs</a:t>
          </a:r>
          <a:endParaRPr lang="en-US" b="1" dirty="0">
            <a:latin typeface="Georgia" panose="02040502050405020303" pitchFamily="18" charset="0"/>
          </a:endParaRPr>
        </a:p>
      </dgm:t>
    </dgm:pt>
    <dgm:pt modelId="{AE586A81-DCA1-4D2C-940F-9D7BD1F26CFF}" type="parTrans" cxnId="{A6AB6704-9F59-4F7B-838E-16894EB4C98D}">
      <dgm:prSet/>
      <dgm:spPr/>
      <dgm:t>
        <a:bodyPr/>
        <a:lstStyle/>
        <a:p>
          <a:endParaRPr lang="en-US"/>
        </a:p>
      </dgm:t>
    </dgm:pt>
    <dgm:pt modelId="{65FC04AF-81EF-4BF3-87AA-5A4B82D6CE49}" type="sibTrans" cxnId="{A6AB6704-9F59-4F7B-838E-16894EB4C98D}">
      <dgm:prSet/>
      <dgm:spPr/>
      <dgm:t>
        <a:bodyPr/>
        <a:lstStyle/>
        <a:p>
          <a:endParaRPr lang="en-US"/>
        </a:p>
      </dgm:t>
    </dgm:pt>
    <dgm:pt modelId="{332494F0-C247-40F2-86B4-E3FFCBD8C825}">
      <dgm:prSet/>
      <dgm:spPr>
        <a:scene3d>
          <a:camera prst="orthographicFront"/>
          <a:lightRig rig="threePt" dir="t"/>
        </a:scene3d>
        <a:sp3d>
          <a:bevelT/>
        </a:sp3d>
      </dgm:spPr>
      <dgm:t>
        <a:bodyPr/>
        <a:lstStyle/>
        <a:p>
          <a:pPr algn="ctr" rtl="0"/>
          <a:r>
            <a:rPr lang="en-US" b="1" dirty="0" smtClean="0">
              <a:latin typeface="Georgia" panose="02040502050405020303" pitchFamily="18" charset="0"/>
            </a:rPr>
            <a:t>Filing of GSTR 7 Return along with payment of tax and amendment</a:t>
          </a:r>
          <a:endParaRPr lang="en-US" b="1" dirty="0">
            <a:latin typeface="Georgia" panose="02040502050405020303" pitchFamily="18" charset="0"/>
          </a:endParaRPr>
        </a:p>
      </dgm:t>
    </dgm:pt>
    <dgm:pt modelId="{97CF9DBB-902C-43C5-A1F0-E72E51549C09}" type="parTrans" cxnId="{CF8D7265-4E61-4E45-ACD7-60C67861872E}">
      <dgm:prSet/>
      <dgm:spPr/>
      <dgm:t>
        <a:bodyPr/>
        <a:lstStyle/>
        <a:p>
          <a:endParaRPr lang="en-US"/>
        </a:p>
      </dgm:t>
    </dgm:pt>
    <dgm:pt modelId="{C1025F14-8519-4D5D-940E-F8FB65FFF958}" type="sibTrans" cxnId="{CF8D7265-4E61-4E45-ACD7-60C67861872E}">
      <dgm:prSet/>
      <dgm:spPr/>
      <dgm:t>
        <a:bodyPr/>
        <a:lstStyle/>
        <a:p>
          <a:endParaRPr lang="en-US"/>
        </a:p>
      </dgm:t>
    </dgm:pt>
    <dgm:pt modelId="{89FFCC68-6AD3-4000-8831-8658061B77AF}">
      <dgm:prSet/>
      <dgm:spPr>
        <a:scene3d>
          <a:camera prst="orthographicFront"/>
          <a:lightRig rig="threePt" dir="t"/>
        </a:scene3d>
        <a:sp3d>
          <a:bevelT/>
        </a:sp3d>
      </dgm:spPr>
      <dgm:t>
        <a:bodyPr/>
        <a:lstStyle/>
        <a:p>
          <a:pPr algn="ctr" rtl="0"/>
          <a:r>
            <a:rPr lang="en-US" b="1" dirty="0" smtClean="0">
              <a:latin typeface="Georgia" panose="02040502050405020303" pitchFamily="18" charset="0"/>
            </a:rPr>
            <a:t>TDS Certificate and TDS credit receivables </a:t>
          </a:r>
          <a:endParaRPr lang="en-US" b="1" dirty="0">
            <a:latin typeface="Georgia" panose="02040502050405020303" pitchFamily="18" charset="0"/>
          </a:endParaRPr>
        </a:p>
      </dgm:t>
    </dgm:pt>
    <dgm:pt modelId="{9070AC62-4757-45E3-B85D-BBEB16DABFA4}" type="parTrans" cxnId="{B2424572-520E-42E1-901B-844F0A819560}">
      <dgm:prSet/>
      <dgm:spPr/>
      <dgm:t>
        <a:bodyPr/>
        <a:lstStyle/>
        <a:p>
          <a:endParaRPr lang="en-US"/>
        </a:p>
      </dgm:t>
    </dgm:pt>
    <dgm:pt modelId="{912057E7-96F0-4373-8971-209771BDEC11}" type="sibTrans" cxnId="{B2424572-520E-42E1-901B-844F0A819560}">
      <dgm:prSet/>
      <dgm:spPr/>
      <dgm:t>
        <a:bodyPr/>
        <a:lstStyle/>
        <a:p>
          <a:endParaRPr lang="en-US"/>
        </a:p>
      </dgm:t>
    </dgm:pt>
    <dgm:pt modelId="{7B3F32C6-EF65-4C1D-8625-37C19E113202}" type="pres">
      <dgm:prSet presAssocID="{869EDA7D-5443-4FC3-B983-79F316410AAD}" presName="linear" presStyleCnt="0">
        <dgm:presLayoutVars>
          <dgm:animLvl val="lvl"/>
          <dgm:resizeHandles val="exact"/>
        </dgm:presLayoutVars>
      </dgm:prSet>
      <dgm:spPr/>
      <dgm:t>
        <a:bodyPr/>
        <a:lstStyle/>
        <a:p>
          <a:endParaRPr lang="en-US"/>
        </a:p>
      </dgm:t>
    </dgm:pt>
    <dgm:pt modelId="{86EAD643-268A-4A0E-89C4-6FD317ACFECE}" type="pres">
      <dgm:prSet presAssocID="{CFE16EFC-2119-44E1-8A55-70FB899F72CD}" presName="parentText" presStyleLbl="node1" presStyleIdx="0" presStyleCnt="5" custLinFactNeighborY="17870">
        <dgm:presLayoutVars>
          <dgm:chMax val="0"/>
          <dgm:bulletEnabled val="1"/>
        </dgm:presLayoutVars>
      </dgm:prSet>
      <dgm:spPr/>
      <dgm:t>
        <a:bodyPr/>
        <a:lstStyle/>
        <a:p>
          <a:endParaRPr lang="en-US"/>
        </a:p>
      </dgm:t>
    </dgm:pt>
    <dgm:pt modelId="{F9E4F94C-9B24-4C9D-9C8A-7E08D151C905}" type="pres">
      <dgm:prSet presAssocID="{E0C22111-5F96-4889-8B04-9AA80AF4C8B7}" presName="spacer" presStyleCnt="0"/>
      <dgm:spPr/>
      <dgm:t>
        <a:bodyPr/>
        <a:lstStyle/>
        <a:p>
          <a:endParaRPr lang="en-US"/>
        </a:p>
      </dgm:t>
    </dgm:pt>
    <dgm:pt modelId="{2E708FF7-118C-4160-AEE1-DBDC122145D3}" type="pres">
      <dgm:prSet presAssocID="{C269ABDE-40AB-46A8-AA7D-2B51772805CB}" presName="parentText" presStyleLbl="node1" presStyleIdx="1" presStyleCnt="5">
        <dgm:presLayoutVars>
          <dgm:chMax val="0"/>
          <dgm:bulletEnabled val="1"/>
        </dgm:presLayoutVars>
      </dgm:prSet>
      <dgm:spPr/>
      <dgm:t>
        <a:bodyPr/>
        <a:lstStyle/>
        <a:p>
          <a:endParaRPr lang="en-US"/>
        </a:p>
      </dgm:t>
    </dgm:pt>
    <dgm:pt modelId="{F31567B7-C066-4A9F-8FD0-A17F0B065F09}" type="pres">
      <dgm:prSet presAssocID="{E30CA77D-546D-4D40-9825-71D8A2856B17}" presName="spacer" presStyleCnt="0"/>
      <dgm:spPr/>
      <dgm:t>
        <a:bodyPr/>
        <a:lstStyle/>
        <a:p>
          <a:endParaRPr lang="en-US"/>
        </a:p>
      </dgm:t>
    </dgm:pt>
    <dgm:pt modelId="{AA6D4486-6AF4-4E45-BEED-2D80F4514518}" type="pres">
      <dgm:prSet presAssocID="{B0207739-7008-4714-8243-52061AC3AE4A}" presName="parentText" presStyleLbl="node1" presStyleIdx="2" presStyleCnt="5">
        <dgm:presLayoutVars>
          <dgm:chMax val="0"/>
          <dgm:bulletEnabled val="1"/>
        </dgm:presLayoutVars>
      </dgm:prSet>
      <dgm:spPr/>
      <dgm:t>
        <a:bodyPr/>
        <a:lstStyle/>
        <a:p>
          <a:endParaRPr lang="en-US"/>
        </a:p>
      </dgm:t>
    </dgm:pt>
    <dgm:pt modelId="{AA95079C-DF1B-4953-BCF8-F3C555C543A9}" type="pres">
      <dgm:prSet presAssocID="{65FC04AF-81EF-4BF3-87AA-5A4B82D6CE49}" presName="spacer" presStyleCnt="0"/>
      <dgm:spPr/>
      <dgm:t>
        <a:bodyPr/>
        <a:lstStyle/>
        <a:p>
          <a:endParaRPr lang="en-US"/>
        </a:p>
      </dgm:t>
    </dgm:pt>
    <dgm:pt modelId="{12190136-E08C-4615-BE8C-A7A5E1122088}" type="pres">
      <dgm:prSet presAssocID="{332494F0-C247-40F2-86B4-E3FFCBD8C825}" presName="parentText" presStyleLbl="node1" presStyleIdx="3" presStyleCnt="5">
        <dgm:presLayoutVars>
          <dgm:chMax val="0"/>
          <dgm:bulletEnabled val="1"/>
        </dgm:presLayoutVars>
      </dgm:prSet>
      <dgm:spPr/>
      <dgm:t>
        <a:bodyPr/>
        <a:lstStyle/>
        <a:p>
          <a:endParaRPr lang="en-US"/>
        </a:p>
      </dgm:t>
    </dgm:pt>
    <dgm:pt modelId="{BDCC3B21-546D-44E2-9985-37913AFBDC8D}" type="pres">
      <dgm:prSet presAssocID="{C1025F14-8519-4D5D-940E-F8FB65FFF958}" presName="spacer" presStyleCnt="0"/>
      <dgm:spPr/>
      <dgm:t>
        <a:bodyPr/>
        <a:lstStyle/>
        <a:p>
          <a:endParaRPr lang="en-US"/>
        </a:p>
      </dgm:t>
    </dgm:pt>
    <dgm:pt modelId="{57020C2D-C05E-46D1-9D6D-91ECE924D4B5}" type="pres">
      <dgm:prSet presAssocID="{89FFCC68-6AD3-4000-8831-8658061B77AF}" presName="parentText" presStyleLbl="node1" presStyleIdx="4" presStyleCnt="5">
        <dgm:presLayoutVars>
          <dgm:chMax val="0"/>
          <dgm:bulletEnabled val="1"/>
        </dgm:presLayoutVars>
      </dgm:prSet>
      <dgm:spPr/>
      <dgm:t>
        <a:bodyPr/>
        <a:lstStyle/>
        <a:p>
          <a:endParaRPr lang="en-US"/>
        </a:p>
      </dgm:t>
    </dgm:pt>
  </dgm:ptLst>
  <dgm:cxnLst>
    <dgm:cxn modelId="{672DB13A-F89E-42F8-A726-1B9CF57210AD}" type="presOf" srcId="{89FFCC68-6AD3-4000-8831-8658061B77AF}" destId="{57020C2D-C05E-46D1-9D6D-91ECE924D4B5}" srcOrd="0" destOrd="0" presId="urn:microsoft.com/office/officeart/2005/8/layout/vList2"/>
    <dgm:cxn modelId="{12448B72-E0AD-4530-8AC8-6A6DD6D4476E}" type="presOf" srcId="{CFE16EFC-2119-44E1-8A55-70FB899F72CD}" destId="{86EAD643-268A-4A0E-89C4-6FD317ACFECE}" srcOrd="0" destOrd="0" presId="urn:microsoft.com/office/officeart/2005/8/layout/vList2"/>
    <dgm:cxn modelId="{A6AB6704-9F59-4F7B-838E-16894EB4C98D}" srcId="{869EDA7D-5443-4FC3-B983-79F316410AAD}" destId="{B0207739-7008-4714-8243-52061AC3AE4A}" srcOrd="2" destOrd="0" parTransId="{AE586A81-DCA1-4D2C-940F-9D7BD1F26CFF}" sibTransId="{65FC04AF-81EF-4BF3-87AA-5A4B82D6CE49}"/>
    <dgm:cxn modelId="{2EA0BE51-F28B-4B54-901D-597144AE8CC0}" type="presOf" srcId="{332494F0-C247-40F2-86B4-E3FFCBD8C825}" destId="{12190136-E08C-4615-BE8C-A7A5E1122088}" srcOrd="0" destOrd="0" presId="urn:microsoft.com/office/officeart/2005/8/layout/vList2"/>
    <dgm:cxn modelId="{711D0A08-CFC8-463F-BE83-718C29D78FB6}" srcId="{869EDA7D-5443-4FC3-B983-79F316410AAD}" destId="{CFE16EFC-2119-44E1-8A55-70FB899F72CD}" srcOrd="0" destOrd="0" parTransId="{FB8194E2-491F-4918-802B-47A260E68E46}" sibTransId="{E0C22111-5F96-4889-8B04-9AA80AF4C8B7}"/>
    <dgm:cxn modelId="{B2424572-520E-42E1-901B-844F0A819560}" srcId="{869EDA7D-5443-4FC3-B983-79F316410AAD}" destId="{89FFCC68-6AD3-4000-8831-8658061B77AF}" srcOrd="4" destOrd="0" parTransId="{9070AC62-4757-45E3-B85D-BBEB16DABFA4}" sibTransId="{912057E7-96F0-4373-8971-209771BDEC11}"/>
    <dgm:cxn modelId="{FBE93E66-915F-4840-B9B2-DD123109A81A}" type="presOf" srcId="{C269ABDE-40AB-46A8-AA7D-2B51772805CB}" destId="{2E708FF7-118C-4160-AEE1-DBDC122145D3}" srcOrd="0" destOrd="0" presId="urn:microsoft.com/office/officeart/2005/8/layout/vList2"/>
    <dgm:cxn modelId="{03213C4C-F102-45BB-8E92-A3FA1F285E73}" type="presOf" srcId="{869EDA7D-5443-4FC3-B983-79F316410AAD}" destId="{7B3F32C6-EF65-4C1D-8625-37C19E113202}" srcOrd="0" destOrd="0" presId="urn:microsoft.com/office/officeart/2005/8/layout/vList2"/>
    <dgm:cxn modelId="{5F53F8D8-0043-4738-A894-97B8337E283E}" type="presOf" srcId="{B0207739-7008-4714-8243-52061AC3AE4A}" destId="{AA6D4486-6AF4-4E45-BEED-2D80F4514518}" srcOrd="0" destOrd="0" presId="urn:microsoft.com/office/officeart/2005/8/layout/vList2"/>
    <dgm:cxn modelId="{CF8D7265-4E61-4E45-ACD7-60C67861872E}" srcId="{869EDA7D-5443-4FC3-B983-79F316410AAD}" destId="{332494F0-C247-40F2-86B4-E3FFCBD8C825}" srcOrd="3" destOrd="0" parTransId="{97CF9DBB-902C-43C5-A1F0-E72E51549C09}" sibTransId="{C1025F14-8519-4D5D-940E-F8FB65FFF958}"/>
    <dgm:cxn modelId="{C98B1632-B09A-4C6B-A9E6-FC652350C4E8}" srcId="{869EDA7D-5443-4FC3-B983-79F316410AAD}" destId="{C269ABDE-40AB-46A8-AA7D-2B51772805CB}" srcOrd="1" destOrd="0" parTransId="{7691DC5A-D9CC-4AEE-9AE2-A487750B6926}" sibTransId="{E30CA77D-546D-4D40-9825-71D8A2856B17}"/>
    <dgm:cxn modelId="{210AF5E8-505C-4F48-8E68-DBDB402E63E3}" type="presParOf" srcId="{7B3F32C6-EF65-4C1D-8625-37C19E113202}" destId="{86EAD643-268A-4A0E-89C4-6FD317ACFECE}" srcOrd="0" destOrd="0" presId="urn:microsoft.com/office/officeart/2005/8/layout/vList2"/>
    <dgm:cxn modelId="{67C0D9CE-00F8-4437-9A75-BF5DE8E7D2A7}" type="presParOf" srcId="{7B3F32C6-EF65-4C1D-8625-37C19E113202}" destId="{F9E4F94C-9B24-4C9D-9C8A-7E08D151C905}" srcOrd="1" destOrd="0" presId="urn:microsoft.com/office/officeart/2005/8/layout/vList2"/>
    <dgm:cxn modelId="{E2AFBF40-2434-4D1F-B14C-E482E657132D}" type="presParOf" srcId="{7B3F32C6-EF65-4C1D-8625-37C19E113202}" destId="{2E708FF7-118C-4160-AEE1-DBDC122145D3}" srcOrd="2" destOrd="0" presId="urn:microsoft.com/office/officeart/2005/8/layout/vList2"/>
    <dgm:cxn modelId="{699D0C68-5C38-4C4C-82C9-C89BDE15C17F}" type="presParOf" srcId="{7B3F32C6-EF65-4C1D-8625-37C19E113202}" destId="{F31567B7-C066-4A9F-8FD0-A17F0B065F09}" srcOrd="3" destOrd="0" presId="urn:microsoft.com/office/officeart/2005/8/layout/vList2"/>
    <dgm:cxn modelId="{0BDB6029-0E95-4A38-A7BD-EF818A488F25}" type="presParOf" srcId="{7B3F32C6-EF65-4C1D-8625-37C19E113202}" destId="{AA6D4486-6AF4-4E45-BEED-2D80F4514518}" srcOrd="4" destOrd="0" presId="urn:microsoft.com/office/officeart/2005/8/layout/vList2"/>
    <dgm:cxn modelId="{85C345AD-DC88-4932-B8DB-FC837390D3EA}" type="presParOf" srcId="{7B3F32C6-EF65-4C1D-8625-37C19E113202}" destId="{AA95079C-DF1B-4953-BCF8-F3C555C543A9}" srcOrd="5" destOrd="0" presId="urn:microsoft.com/office/officeart/2005/8/layout/vList2"/>
    <dgm:cxn modelId="{B5055633-2B93-47F6-8085-B9514554B6DC}" type="presParOf" srcId="{7B3F32C6-EF65-4C1D-8625-37C19E113202}" destId="{12190136-E08C-4615-BE8C-A7A5E1122088}" srcOrd="6" destOrd="0" presId="urn:microsoft.com/office/officeart/2005/8/layout/vList2"/>
    <dgm:cxn modelId="{3D241F07-8071-4332-BDD9-940720C69E2C}" type="presParOf" srcId="{7B3F32C6-EF65-4C1D-8625-37C19E113202}" destId="{BDCC3B21-546D-44E2-9985-37913AFBDC8D}" srcOrd="7" destOrd="0" presId="urn:microsoft.com/office/officeart/2005/8/layout/vList2"/>
    <dgm:cxn modelId="{9F78592C-C06A-40CA-8050-CFEE9F4079D3}" type="presParOf" srcId="{7B3F32C6-EF65-4C1D-8625-37C19E113202}" destId="{57020C2D-C05E-46D1-9D6D-91ECE924D4B5}"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6F41E86-0D1C-447A-A300-0F96D44486BF}"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45A2D7B0-3BCD-418C-A626-B8C3E207F00D}">
      <dgm:prSet phldrT="[Text]" custT="1"/>
      <dgm:spPr/>
      <dgm:t>
        <a:bodyPr/>
        <a:lstStyle/>
        <a:p>
          <a:pPr algn="ctr" rtl="0"/>
          <a:r>
            <a:rPr lang="en-US" sz="2200" b="1" i="0" dirty="0" smtClean="0">
              <a:solidFill>
                <a:schemeClr val="tx1"/>
              </a:solidFill>
              <a:latin typeface="Georgia" panose="02040502050405020303" pitchFamily="18" charset="0"/>
            </a:rPr>
            <a:t>NO</a:t>
          </a:r>
          <a:endParaRPr lang="en-US" sz="2200" b="1" i="0" dirty="0">
            <a:solidFill>
              <a:schemeClr val="tx1"/>
            </a:solidFill>
            <a:latin typeface="Georgia" panose="02040502050405020303" pitchFamily="18" charset="0"/>
          </a:endParaRPr>
        </a:p>
      </dgm:t>
    </dgm:pt>
    <dgm:pt modelId="{C23BD5D6-92AB-42DF-8C67-FEF8D69A7642}" type="parTrans" cxnId="{4CBD7FB4-1D57-4B55-81CE-0C09FEA9F030}">
      <dgm:prSet/>
      <dgm:spPr/>
      <dgm:t>
        <a:bodyPr/>
        <a:lstStyle/>
        <a:p>
          <a:endParaRPr lang="en-US"/>
        </a:p>
      </dgm:t>
    </dgm:pt>
    <dgm:pt modelId="{48DC2E11-DA00-4701-8271-A2B73CEED8DA}" type="sibTrans" cxnId="{4CBD7FB4-1D57-4B55-81CE-0C09FEA9F030}">
      <dgm:prSet/>
      <dgm:spPr/>
      <dgm:t>
        <a:bodyPr/>
        <a:lstStyle/>
        <a:p>
          <a:endParaRPr lang="en-US"/>
        </a:p>
      </dgm:t>
    </dgm:pt>
    <dgm:pt modelId="{90E9F84B-5E03-4A91-B299-E26875F6F316}">
      <dgm:prSet phldrT="[Text]" custT="1"/>
      <dgm:spPr/>
      <dgm:t>
        <a:bodyPr/>
        <a:lstStyle/>
        <a:p>
          <a:pPr rtl="0"/>
          <a:r>
            <a:rPr lang="en-US" sz="2000" dirty="0" smtClean="0">
              <a:solidFill>
                <a:schemeClr val="tx1"/>
              </a:solidFill>
              <a:latin typeface="Georgia" panose="02040502050405020303" pitchFamily="18" charset="0"/>
            </a:rPr>
            <a:t>A total value of supply s per the </a:t>
          </a:r>
          <a:r>
            <a:rPr lang="en-US" sz="2000" dirty="0" err="1" smtClean="0">
              <a:solidFill>
                <a:schemeClr val="tx1"/>
              </a:solidFill>
              <a:latin typeface="Georgia" panose="02040502050405020303" pitchFamily="18" charset="0"/>
            </a:rPr>
            <a:t>contyact</a:t>
          </a:r>
          <a:r>
            <a:rPr lang="en-US" sz="2000" dirty="0" smtClean="0">
              <a:solidFill>
                <a:schemeClr val="tx1"/>
              </a:solidFill>
              <a:latin typeface="Georgia" panose="02040502050405020303" pitchFamily="18" charset="0"/>
            </a:rPr>
            <a:t> is Rs. 2.6.lakh (including GST). Tax Rate is 12% . So, Taxable value of supply excluding GST  stands at </a:t>
          </a:r>
        </a:p>
        <a:p>
          <a:pPr rtl="0"/>
          <a:r>
            <a:rPr lang="en-US" sz="2000" dirty="0" smtClean="0">
              <a:solidFill>
                <a:schemeClr val="tx1"/>
              </a:solidFill>
              <a:latin typeface="Georgia" panose="02040502050405020303" pitchFamily="18" charset="0"/>
            </a:rPr>
            <a:t>Rs. 2.6 lakh *(100/112)= 2.32 which is less than 2.5 lakh lakh. Hence, deduction is not required</a:t>
          </a:r>
          <a:endParaRPr lang="en-US" sz="2000" dirty="0">
            <a:solidFill>
              <a:schemeClr val="tx1"/>
            </a:solidFill>
            <a:latin typeface="Georgia" panose="02040502050405020303" pitchFamily="18" charset="0"/>
          </a:endParaRPr>
        </a:p>
      </dgm:t>
    </dgm:pt>
    <dgm:pt modelId="{F75B3540-582F-4F6B-91DD-64F61D780453}" type="parTrans" cxnId="{1D545A32-822A-43CB-A373-AF4070136CD6}">
      <dgm:prSet/>
      <dgm:spPr/>
      <dgm:t>
        <a:bodyPr/>
        <a:lstStyle/>
        <a:p>
          <a:endParaRPr lang="en-US"/>
        </a:p>
      </dgm:t>
    </dgm:pt>
    <dgm:pt modelId="{1A98F09B-153D-41FC-9D8D-F60B3B83BD39}" type="sibTrans" cxnId="{1D545A32-822A-43CB-A373-AF4070136CD6}">
      <dgm:prSet/>
      <dgm:spPr/>
      <dgm:t>
        <a:bodyPr/>
        <a:lstStyle/>
        <a:p>
          <a:endParaRPr lang="en-US"/>
        </a:p>
      </dgm:t>
    </dgm:pt>
    <dgm:pt modelId="{A2F943D5-6266-46CB-A896-EDCD7C1F1BA2}">
      <dgm:prSet phldrT="[Text]" custT="1"/>
      <dgm:spPr/>
      <dgm:t>
        <a:bodyPr/>
        <a:lstStyle/>
        <a:p>
          <a:pPr rtl="0"/>
          <a:r>
            <a:rPr lang="en-US" sz="2600" b="1" dirty="0" smtClean="0"/>
            <a:t>WHY?</a:t>
          </a:r>
          <a:endParaRPr lang="en-US" sz="2600" b="1" dirty="0"/>
        </a:p>
      </dgm:t>
    </dgm:pt>
    <dgm:pt modelId="{D8DA4548-B224-4554-90B7-66E185F28A19}" type="parTrans" cxnId="{ED7F194F-E7DE-4F1C-9BA9-CF4E0F188928}">
      <dgm:prSet/>
      <dgm:spPr/>
      <dgm:t>
        <a:bodyPr/>
        <a:lstStyle/>
        <a:p>
          <a:endParaRPr lang="en-US"/>
        </a:p>
      </dgm:t>
    </dgm:pt>
    <dgm:pt modelId="{A89EBC61-0D4A-477F-B649-D2591DD17AC4}" type="sibTrans" cxnId="{ED7F194F-E7DE-4F1C-9BA9-CF4E0F188928}">
      <dgm:prSet/>
      <dgm:spPr/>
      <dgm:t>
        <a:bodyPr/>
        <a:lstStyle/>
        <a:p>
          <a:endParaRPr lang="en-US"/>
        </a:p>
      </dgm:t>
    </dgm:pt>
    <dgm:pt modelId="{5143B7AE-8A87-4E07-80DA-CD7FFC47B880}" type="pres">
      <dgm:prSet presAssocID="{56F41E86-0D1C-447A-A300-0F96D44486BF}" presName="linear" presStyleCnt="0">
        <dgm:presLayoutVars>
          <dgm:animLvl val="lvl"/>
          <dgm:resizeHandles val="exact"/>
        </dgm:presLayoutVars>
      </dgm:prSet>
      <dgm:spPr/>
      <dgm:t>
        <a:bodyPr/>
        <a:lstStyle/>
        <a:p>
          <a:endParaRPr lang="en-US"/>
        </a:p>
      </dgm:t>
    </dgm:pt>
    <dgm:pt modelId="{09376494-2CAB-481B-A9C3-0A3C74E495C5}" type="pres">
      <dgm:prSet presAssocID="{45A2D7B0-3BCD-418C-A626-B8C3E207F00D}" presName="parentText" presStyleLbl="node1" presStyleIdx="0" presStyleCnt="2" custScaleX="20626" custScaleY="62831" custLinFactNeighborX="-39628" custLinFactNeighborY="-44241">
        <dgm:presLayoutVars>
          <dgm:chMax val="0"/>
          <dgm:bulletEnabled val="1"/>
        </dgm:presLayoutVars>
      </dgm:prSet>
      <dgm:spPr/>
      <dgm:t>
        <a:bodyPr/>
        <a:lstStyle/>
        <a:p>
          <a:endParaRPr lang="en-US"/>
        </a:p>
      </dgm:t>
    </dgm:pt>
    <dgm:pt modelId="{B69D1072-C66E-4867-B9B2-EE0E777BD43C}" type="pres">
      <dgm:prSet presAssocID="{45A2D7B0-3BCD-418C-A626-B8C3E207F00D}" presName="childText" presStyleLbl="revTx" presStyleIdx="0" presStyleCnt="1">
        <dgm:presLayoutVars>
          <dgm:bulletEnabled val="1"/>
        </dgm:presLayoutVars>
      </dgm:prSet>
      <dgm:spPr/>
      <dgm:t>
        <a:bodyPr/>
        <a:lstStyle/>
        <a:p>
          <a:endParaRPr lang="en-US"/>
        </a:p>
      </dgm:t>
    </dgm:pt>
    <dgm:pt modelId="{D2A2242F-6AC5-43AD-A42D-1B204BA2E182}" type="pres">
      <dgm:prSet presAssocID="{90E9F84B-5E03-4A91-B299-E26875F6F316}" presName="parentText" presStyleLbl="node1" presStyleIdx="1" presStyleCnt="2" custLinFactNeighborY="-33863">
        <dgm:presLayoutVars>
          <dgm:chMax val="0"/>
          <dgm:bulletEnabled val="1"/>
        </dgm:presLayoutVars>
      </dgm:prSet>
      <dgm:spPr/>
      <dgm:t>
        <a:bodyPr/>
        <a:lstStyle/>
        <a:p>
          <a:endParaRPr lang="en-US"/>
        </a:p>
      </dgm:t>
    </dgm:pt>
  </dgm:ptLst>
  <dgm:cxnLst>
    <dgm:cxn modelId="{6C5925BD-72D3-42EB-93CF-0100024601F3}" type="presOf" srcId="{90E9F84B-5E03-4A91-B299-E26875F6F316}" destId="{D2A2242F-6AC5-43AD-A42D-1B204BA2E182}" srcOrd="0" destOrd="0" presId="urn:microsoft.com/office/officeart/2005/8/layout/vList2"/>
    <dgm:cxn modelId="{C35607B3-1ADE-45A1-BCF4-8960D74F1E50}" type="presOf" srcId="{56F41E86-0D1C-447A-A300-0F96D44486BF}" destId="{5143B7AE-8A87-4E07-80DA-CD7FFC47B880}" srcOrd="0" destOrd="0" presId="urn:microsoft.com/office/officeart/2005/8/layout/vList2"/>
    <dgm:cxn modelId="{4CBD7FB4-1D57-4B55-81CE-0C09FEA9F030}" srcId="{56F41E86-0D1C-447A-A300-0F96D44486BF}" destId="{45A2D7B0-3BCD-418C-A626-B8C3E207F00D}" srcOrd="0" destOrd="0" parTransId="{C23BD5D6-92AB-42DF-8C67-FEF8D69A7642}" sibTransId="{48DC2E11-DA00-4701-8271-A2B73CEED8DA}"/>
    <dgm:cxn modelId="{293EF233-64A7-4591-BBA4-CCC158104F59}" type="presOf" srcId="{A2F943D5-6266-46CB-A896-EDCD7C1F1BA2}" destId="{B69D1072-C66E-4867-B9B2-EE0E777BD43C}" srcOrd="0" destOrd="0" presId="urn:microsoft.com/office/officeart/2005/8/layout/vList2"/>
    <dgm:cxn modelId="{196E9787-FAFB-4317-A1CE-A5C69F29CE7E}" type="presOf" srcId="{45A2D7B0-3BCD-418C-A626-B8C3E207F00D}" destId="{09376494-2CAB-481B-A9C3-0A3C74E495C5}" srcOrd="0" destOrd="0" presId="urn:microsoft.com/office/officeart/2005/8/layout/vList2"/>
    <dgm:cxn modelId="{1D545A32-822A-43CB-A373-AF4070136CD6}" srcId="{56F41E86-0D1C-447A-A300-0F96D44486BF}" destId="{90E9F84B-5E03-4A91-B299-E26875F6F316}" srcOrd="1" destOrd="0" parTransId="{F75B3540-582F-4F6B-91DD-64F61D780453}" sibTransId="{1A98F09B-153D-41FC-9D8D-F60B3B83BD39}"/>
    <dgm:cxn modelId="{ED7F194F-E7DE-4F1C-9BA9-CF4E0F188928}" srcId="{45A2D7B0-3BCD-418C-A626-B8C3E207F00D}" destId="{A2F943D5-6266-46CB-A896-EDCD7C1F1BA2}" srcOrd="0" destOrd="0" parTransId="{D8DA4548-B224-4554-90B7-66E185F28A19}" sibTransId="{A89EBC61-0D4A-477F-B649-D2591DD17AC4}"/>
    <dgm:cxn modelId="{EDD27095-40CB-40A6-8187-C763D508C383}" type="presParOf" srcId="{5143B7AE-8A87-4E07-80DA-CD7FFC47B880}" destId="{09376494-2CAB-481B-A9C3-0A3C74E495C5}" srcOrd="0" destOrd="0" presId="urn:microsoft.com/office/officeart/2005/8/layout/vList2"/>
    <dgm:cxn modelId="{E8791430-05E8-4852-851E-1A262F1F69B8}" type="presParOf" srcId="{5143B7AE-8A87-4E07-80DA-CD7FFC47B880}" destId="{B69D1072-C66E-4867-B9B2-EE0E777BD43C}" srcOrd="1" destOrd="0" presId="urn:microsoft.com/office/officeart/2005/8/layout/vList2"/>
    <dgm:cxn modelId="{EAF9A1E9-23A7-4BC1-85D7-EFF0B5CBFCB8}" type="presParOf" srcId="{5143B7AE-8A87-4E07-80DA-CD7FFC47B880}" destId="{D2A2242F-6AC5-43AD-A42D-1B204BA2E182}"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916DB5F-DD4E-4793-A24B-F9A33D95D75D}" type="doc">
      <dgm:prSet loTypeId="urn:microsoft.com/office/officeart/2011/layout/CircleProcess" loCatId="process" qsTypeId="urn:microsoft.com/office/officeart/2005/8/quickstyle/simple1" qsCatId="simple" csTypeId="urn:microsoft.com/office/officeart/2005/8/colors/accent1_2" csCatId="accent1"/>
      <dgm:spPr/>
      <dgm:t>
        <a:bodyPr/>
        <a:lstStyle/>
        <a:p>
          <a:endParaRPr lang="en-US"/>
        </a:p>
      </dgm:t>
    </dgm:pt>
    <dgm:pt modelId="{E3F58D0C-3BA3-49A2-9059-92162009EA8C}">
      <dgm:prSet/>
      <dgm:spPr/>
      <dgm:t>
        <a:bodyPr/>
        <a:lstStyle/>
        <a:p>
          <a:pPr rtl="0"/>
          <a:r>
            <a:rPr lang="en-US" b="1" dirty="0" smtClean="0"/>
            <a:t>Is Deduction required? </a:t>
          </a:r>
          <a:endParaRPr lang="en-US" dirty="0"/>
        </a:p>
      </dgm:t>
    </dgm:pt>
    <dgm:pt modelId="{E62E109E-C69E-402D-A4E3-C262543AF72A}" type="parTrans" cxnId="{39BA9F63-9C46-490A-BE7C-796FD6E827E3}">
      <dgm:prSet/>
      <dgm:spPr/>
      <dgm:t>
        <a:bodyPr/>
        <a:lstStyle/>
        <a:p>
          <a:endParaRPr lang="en-US"/>
        </a:p>
      </dgm:t>
    </dgm:pt>
    <dgm:pt modelId="{AFFBFE28-ABB6-4B01-AC1C-3621852C99AF}" type="sibTrans" cxnId="{39BA9F63-9C46-490A-BE7C-796FD6E827E3}">
      <dgm:prSet/>
      <dgm:spPr/>
      <dgm:t>
        <a:bodyPr/>
        <a:lstStyle/>
        <a:p>
          <a:endParaRPr lang="en-US"/>
        </a:p>
      </dgm:t>
    </dgm:pt>
    <dgm:pt modelId="{E5FEE60C-9E4E-4C19-A585-8ABC9B5C63C4}">
      <dgm:prSet/>
      <dgm:spPr/>
      <dgm:t>
        <a:bodyPr/>
        <a:lstStyle/>
        <a:p>
          <a:pPr rtl="0"/>
          <a:r>
            <a:rPr lang="en-US" b="1" dirty="0" smtClean="0"/>
            <a:t>YES      OR      NO </a:t>
          </a:r>
          <a:endParaRPr lang="en-US" dirty="0"/>
        </a:p>
      </dgm:t>
    </dgm:pt>
    <dgm:pt modelId="{57636003-5505-434D-9DAE-54FBDE63C564}" type="parTrans" cxnId="{8571BC96-46FB-4C14-8C65-24A5E14A9E72}">
      <dgm:prSet/>
      <dgm:spPr/>
      <dgm:t>
        <a:bodyPr/>
        <a:lstStyle/>
        <a:p>
          <a:endParaRPr lang="en-US"/>
        </a:p>
      </dgm:t>
    </dgm:pt>
    <dgm:pt modelId="{E76B2DFC-5B30-4409-B174-AE3C30CAE225}" type="sibTrans" cxnId="{8571BC96-46FB-4C14-8C65-24A5E14A9E72}">
      <dgm:prSet/>
      <dgm:spPr/>
      <dgm:t>
        <a:bodyPr/>
        <a:lstStyle/>
        <a:p>
          <a:endParaRPr lang="en-US"/>
        </a:p>
      </dgm:t>
    </dgm:pt>
    <dgm:pt modelId="{7561F385-4E72-46BE-8D75-21EB476383F5}" type="pres">
      <dgm:prSet presAssocID="{E916DB5F-DD4E-4793-A24B-F9A33D95D75D}" presName="Name0" presStyleCnt="0">
        <dgm:presLayoutVars>
          <dgm:chMax val="11"/>
          <dgm:chPref val="11"/>
          <dgm:dir/>
          <dgm:resizeHandles/>
        </dgm:presLayoutVars>
      </dgm:prSet>
      <dgm:spPr/>
      <dgm:t>
        <a:bodyPr/>
        <a:lstStyle/>
        <a:p>
          <a:endParaRPr lang="en-US"/>
        </a:p>
      </dgm:t>
    </dgm:pt>
    <dgm:pt modelId="{61D39CFF-A4B6-4695-BEAC-8D2D9A871BDA}" type="pres">
      <dgm:prSet presAssocID="{E5FEE60C-9E4E-4C19-A585-8ABC9B5C63C4}" presName="Accent2" presStyleCnt="0"/>
      <dgm:spPr/>
    </dgm:pt>
    <dgm:pt modelId="{867A75BA-324B-43E1-B5D5-BA39ECC4D52A}" type="pres">
      <dgm:prSet presAssocID="{E5FEE60C-9E4E-4C19-A585-8ABC9B5C63C4}" presName="Accent" presStyleLbl="node1" presStyleIdx="0" presStyleCnt="2"/>
      <dgm:spPr/>
    </dgm:pt>
    <dgm:pt modelId="{6AD9B271-2B43-4DA5-9469-EABD23DBC182}" type="pres">
      <dgm:prSet presAssocID="{E5FEE60C-9E4E-4C19-A585-8ABC9B5C63C4}" presName="ParentBackground2" presStyleCnt="0"/>
      <dgm:spPr/>
    </dgm:pt>
    <dgm:pt modelId="{F23126B2-68E4-4007-BF94-03B71CF715A4}" type="pres">
      <dgm:prSet presAssocID="{E5FEE60C-9E4E-4C19-A585-8ABC9B5C63C4}" presName="ParentBackground" presStyleLbl="fgAcc1" presStyleIdx="0" presStyleCnt="2"/>
      <dgm:spPr/>
      <dgm:t>
        <a:bodyPr/>
        <a:lstStyle/>
        <a:p>
          <a:endParaRPr lang="en-US"/>
        </a:p>
      </dgm:t>
    </dgm:pt>
    <dgm:pt modelId="{C815FE7D-A8C3-4854-A05A-1498ECE4BD6F}" type="pres">
      <dgm:prSet presAssocID="{E5FEE60C-9E4E-4C19-A585-8ABC9B5C63C4}" presName="Parent2" presStyleLbl="revTx" presStyleIdx="0" presStyleCnt="0">
        <dgm:presLayoutVars>
          <dgm:chMax val="1"/>
          <dgm:chPref val="1"/>
          <dgm:bulletEnabled val="1"/>
        </dgm:presLayoutVars>
      </dgm:prSet>
      <dgm:spPr/>
      <dgm:t>
        <a:bodyPr/>
        <a:lstStyle/>
        <a:p>
          <a:endParaRPr lang="en-US"/>
        </a:p>
      </dgm:t>
    </dgm:pt>
    <dgm:pt modelId="{480EF619-E93F-4B98-B3B4-5513269EFF2F}" type="pres">
      <dgm:prSet presAssocID="{E3F58D0C-3BA3-49A2-9059-92162009EA8C}" presName="Accent1" presStyleCnt="0"/>
      <dgm:spPr/>
    </dgm:pt>
    <dgm:pt modelId="{077C2FD6-6C71-4C1B-92CC-274D51B6D96E}" type="pres">
      <dgm:prSet presAssocID="{E3F58D0C-3BA3-49A2-9059-92162009EA8C}" presName="Accent" presStyleLbl="node1" presStyleIdx="1" presStyleCnt="2"/>
      <dgm:spPr/>
    </dgm:pt>
    <dgm:pt modelId="{033AF1E7-3A6D-480A-BAAA-75B6DA4AE4DE}" type="pres">
      <dgm:prSet presAssocID="{E3F58D0C-3BA3-49A2-9059-92162009EA8C}" presName="ParentBackground1" presStyleCnt="0"/>
      <dgm:spPr/>
    </dgm:pt>
    <dgm:pt modelId="{780F8B34-7ADD-48C7-9374-45CDCC1560C8}" type="pres">
      <dgm:prSet presAssocID="{E3F58D0C-3BA3-49A2-9059-92162009EA8C}" presName="ParentBackground" presStyleLbl="fgAcc1" presStyleIdx="1" presStyleCnt="2"/>
      <dgm:spPr/>
      <dgm:t>
        <a:bodyPr/>
        <a:lstStyle/>
        <a:p>
          <a:endParaRPr lang="en-US"/>
        </a:p>
      </dgm:t>
    </dgm:pt>
    <dgm:pt modelId="{AACF7923-9348-4F40-AA07-B4A246D5109C}" type="pres">
      <dgm:prSet presAssocID="{E3F58D0C-3BA3-49A2-9059-92162009EA8C}" presName="Parent1" presStyleLbl="revTx" presStyleIdx="0" presStyleCnt="0">
        <dgm:presLayoutVars>
          <dgm:chMax val="1"/>
          <dgm:chPref val="1"/>
          <dgm:bulletEnabled val="1"/>
        </dgm:presLayoutVars>
      </dgm:prSet>
      <dgm:spPr/>
      <dgm:t>
        <a:bodyPr/>
        <a:lstStyle/>
        <a:p>
          <a:endParaRPr lang="en-US"/>
        </a:p>
      </dgm:t>
    </dgm:pt>
  </dgm:ptLst>
  <dgm:cxnLst>
    <dgm:cxn modelId="{BDBF9FDA-783A-4A32-B012-15B9C6E1111B}" type="presOf" srcId="{E5FEE60C-9E4E-4C19-A585-8ABC9B5C63C4}" destId="{C815FE7D-A8C3-4854-A05A-1498ECE4BD6F}" srcOrd="1" destOrd="0" presId="urn:microsoft.com/office/officeart/2011/layout/CircleProcess"/>
    <dgm:cxn modelId="{3DB47E25-6074-4F4E-96C0-DF8884A40382}" type="presOf" srcId="{E3F58D0C-3BA3-49A2-9059-92162009EA8C}" destId="{AACF7923-9348-4F40-AA07-B4A246D5109C}" srcOrd="1" destOrd="0" presId="urn:microsoft.com/office/officeart/2011/layout/CircleProcess"/>
    <dgm:cxn modelId="{C0F0DBDA-A0D4-4995-BDEE-1D5484279DEF}" type="presOf" srcId="{E3F58D0C-3BA3-49A2-9059-92162009EA8C}" destId="{780F8B34-7ADD-48C7-9374-45CDCC1560C8}" srcOrd="0" destOrd="0" presId="urn:microsoft.com/office/officeart/2011/layout/CircleProcess"/>
    <dgm:cxn modelId="{8571BC96-46FB-4C14-8C65-24A5E14A9E72}" srcId="{E916DB5F-DD4E-4793-A24B-F9A33D95D75D}" destId="{E5FEE60C-9E4E-4C19-A585-8ABC9B5C63C4}" srcOrd="1" destOrd="0" parTransId="{57636003-5505-434D-9DAE-54FBDE63C564}" sibTransId="{E76B2DFC-5B30-4409-B174-AE3C30CAE225}"/>
    <dgm:cxn modelId="{3F567BD7-1EA3-415B-AA34-832CBA3DD932}" type="presOf" srcId="{E5FEE60C-9E4E-4C19-A585-8ABC9B5C63C4}" destId="{F23126B2-68E4-4007-BF94-03B71CF715A4}" srcOrd="0" destOrd="0" presId="urn:microsoft.com/office/officeart/2011/layout/CircleProcess"/>
    <dgm:cxn modelId="{39BA9F63-9C46-490A-BE7C-796FD6E827E3}" srcId="{E916DB5F-DD4E-4793-A24B-F9A33D95D75D}" destId="{E3F58D0C-3BA3-49A2-9059-92162009EA8C}" srcOrd="0" destOrd="0" parTransId="{E62E109E-C69E-402D-A4E3-C262543AF72A}" sibTransId="{AFFBFE28-ABB6-4B01-AC1C-3621852C99AF}"/>
    <dgm:cxn modelId="{7892D4BD-372C-4C4F-8269-0EE0302E72E0}" type="presOf" srcId="{E916DB5F-DD4E-4793-A24B-F9A33D95D75D}" destId="{7561F385-4E72-46BE-8D75-21EB476383F5}" srcOrd="0" destOrd="0" presId="urn:microsoft.com/office/officeart/2011/layout/CircleProcess"/>
    <dgm:cxn modelId="{633B0C28-6D89-4470-AFFA-4EBFC2ED27CF}" type="presParOf" srcId="{7561F385-4E72-46BE-8D75-21EB476383F5}" destId="{61D39CFF-A4B6-4695-BEAC-8D2D9A871BDA}" srcOrd="0" destOrd="0" presId="urn:microsoft.com/office/officeart/2011/layout/CircleProcess"/>
    <dgm:cxn modelId="{608F1688-56E0-4FEE-A384-8BF2E4A51260}" type="presParOf" srcId="{61D39CFF-A4B6-4695-BEAC-8D2D9A871BDA}" destId="{867A75BA-324B-43E1-B5D5-BA39ECC4D52A}" srcOrd="0" destOrd="0" presId="urn:microsoft.com/office/officeart/2011/layout/CircleProcess"/>
    <dgm:cxn modelId="{27A73504-9FC9-4BE8-8E7C-A74B1AB218F6}" type="presParOf" srcId="{7561F385-4E72-46BE-8D75-21EB476383F5}" destId="{6AD9B271-2B43-4DA5-9469-EABD23DBC182}" srcOrd="1" destOrd="0" presId="urn:microsoft.com/office/officeart/2011/layout/CircleProcess"/>
    <dgm:cxn modelId="{4A9371ED-2812-4ABC-AFEF-F9E9A5CF0CDF}" type="presParOf" srcId="{6AD9B271-2B43-4DA5-9469-EABD23DBC182}" destId="{F23126B2-68E4-4007-BF94-03B71CF715A4}" srcOrd="0" destOrd="0" presId="urn:microsoft.com/office/officeart/2011/layout/CircleProcess"/>
    <dgm:cxn modelId="{FDDF6FE2-FCBA-4BFF-AD36-8E92B59F8054}" type="presParOf" srcId="{7561F385-4E72-46BE-8D75-21EB476383F5}" destId="{C815FE7D-A8C3-4854-A05A-1498ECE4BD6F}" srcOrd="2" destOrd="0" presId="urn:microsoft.com/office/officeart/2011/layout/CircleProcess"/>
    <dgm:cxn modelId="{67301D44-3A3F-429A-8655-B4E4951BA308}" type="presParOf" srcId="{7561F385-4E72-46BE-8D75-21EB476383F5}" destId="{480EF619-E93F-4B98-B3B4-5513269EFF2F}" srcOrd="3" destOrd="0" presId="urn:microsoft.com/office/officeart/2011/layout/CircleProcess"/>
    <dgm:cxn modelId="{81D314E0-F38E-4515-8D7D-00D7C09B5A60}" type="presParOf" srcId="{480EF619-E93F-4B98-B3B4-5513269EFF2F}" destId="{077C2FD6-6C71-4C1B-92CC-274D51B6D96E}" srcOrd="0" destOrd="0" presId="urn:microsoft.com/office/officeart/2011/layout/CircleProcess"/>
    <dgm:cxn modelId="{CF546243-7CCF-4C5E-AF5B-F34D6A98872C}" type="presParOf" srcId="{7561F385-4E72-46BE-8D75-21EB476383F5}" destId="{033AF1E7-3A6D-480A-BAAA-75B6DA4AE4DE}" srcOrd="4" destOrd="0" presId="urn:microsoft.com/office/officeart/2011/layout/CircleProcess"/>
    <dgm:cxn modelId="{984716B9-7058-4042-9098-E78E6BFCF950}" type="presParOf" srcId="{033AF1E7-3A6D-480A-BAAA-75B6DA4AE4DE}" destId="{780F8B34-7ADD-48C7-9374-45CDCC1560C8}" srcOrd="0" destOrd="0" presId="urn:microsoft.com/office/officeart/2011/layout/CircleProcess"/>
    <dgm:cxn modelId="{2CC0697F-53E4-4948-8EDF-EFE8AF0E3B58}" type="presParOf" srcId="{7561F385-4E72-46BE-8D75-21EB476383F5}" destId="{AACF7923-9348-4F40-AA07-B4A246D5109C}" srcOrd="5"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6F41E86-0D1C-447A-A300-0F96D44486BF}"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45A2D7B0-3BCD-418C-A626-B8C3E207F00D}">
      <dgm:prSet phldrT="[Text]" custT="1"/>
      <dgm:spPr/>
      <dgm:t>
        <a:bodyPr/>
        <a:lstStyle/>
        <a:p>
          <a:pPr algn="ctr" rtl="0"/>
          <a:r>
            <a:rPr lang="en-US" sz="2200" b="1" i="0" dirty="0" smtClean="0">
              <a:solidFill>
                <a:schemeClr val="tx1"/>
              </a:solidFill>
              <a:latin typeface="Georgia" panose="02040502050405020303" pitchFamily="18" charset="0"/>
            </a:rPr>
            <a:t>NO</a:t>
          </a:r>
          <a:endParaRPr lang="en-US" sz="2200" b="1" i="0" dirty="0">
            <a:solidFill>
              <a:schemeClr val="tx1"/>
            </a:solidFill>
            <a:latin typeface="Georgia" panose="02040502050405020303" pitchFamily="18" charset="0"/>
          </a:endParaRPr>
        </a:p>
      </dgm:t>
    </dgm:pt>
    <dgm:pt modelId="{C23BD5D6-92AB-42DF-8C67-FEF8D69A7642}" type="parTrans" cxnId="{4CBD7FB4-1D57-4B55-81CE-0C09FEA9F030}">
      <dgm:prSet/>
      <dgm:spPr/>
      <dgm:t>
        <a:bodyPr/>
        <a:lstStyle/>
        <a:p>
          <a:endParaRPr lang="en-US"/>
        </a:p>
      </dgm:t>
    </dgm:pt>
    <dgm:pt modelId="{48DC2E11-DA00-4701-8271-A2B73CEED8DA}" type="sibTrans" cxnId="{4CBD7FB4-1D57-4B55-81CE-0C09FEA9F030}">
      <dgm:prSet/>
      <dgm:spPr/>
      <dgm:t>
        <a:bodyPr/>
        <a:lstStyle/>
        <a:p>
          <a:endParaRPr lang="en-US"/>
        </a:p>
      </dgm:t>
    </dgm:pt>
    <dgm:pt modelId="{90E9F84B-5E03-4A91-B299-E26875F6F316}">
      <dgm:prSet phldrT="[Text]" custT="1"/>
      <dgm:spPr/>
      <dgm:t>
        <a:bodyPr/>
        <a:lstStyle/>
        <a:p>
          <a:pPr rtl="0"/>
          <a:r>
            <a:rPr lang="en-US" sz="2000" dirty="0" smtClean="0">
              <a:solidFill>
                <a:schemeClr val="tx1"/>
              </a:solidFill>
              <a:latin typeface="Georgia" panose="02040502050405020303" pitchFamily="18" charset="0"/>
            </a:rPr>
            <a:t>This supply od service is </a:t>
          </a:r>
          <a:r>
            <a:rPr lang="en-US" sz="2000" b="1" dirty="0" smtClean="0">
              <a:solidFill>
                <a:schemeClr val="tx1"/>
              </a:solidFill>
              <a:latin typeface="Georgia" panose="02040502050405020303" pitchFamily="18" charset="0"/>
            </a:rPr>
            <a:t>exempt</a:t>
          </a:r>
          <a:r>
            <a:rPr lang="en-US" sz="2000" dirty="0" smtClean="0">
              <a:solidFill>
                <a:schemeClr val="tx1"/>
              </a:solidFill>
              <a:latin typeface="Georgia" panose="02040502050405020303" pitchFamily="18" charset="0"/>
            </a:rPr>
            <a:t> in terms of </a:t>
          </a:r>
          <a:r>
            <a:rPr lang="en-US" sz="2000" b="1" dirty="0" smtClean="0">
              <a:solidFill>
                <a:schemeClr val="tx1"/>
              </a:solidFill>
              <a:latin typeface="Georgia" panose="02040502050405020303" pitchFamily="18" charset="0"/>
            </a:rPr>
            <a:t>Sl. No. 3 of Notification No. 12/2017- Central Tax (Rate)</a:t>
          </a:r>
          <a:r>
            <a:rPr lang="en-US" sz="2000" dirty="0" smtClean="0">
              <a:solidFill>
                <a:schemeClr val="tx1"/>
              </a:solidFill>
              <a:latin typeface="Georgia" panose="02040502050405020303" pitchFamily="18" charset="0"/>
            </a:rPr>
            <a:t> dated 28.06.2018 and hence deduction is not required</a:t>
          </a:r>
          <a:endParaRPr lang="en-US" sz="2000" dirty="0">
            <a:solidFill>
              <a:schemeClr val="tx1"/>
            </a:solidFill>
            <a:latin typeface="Georgia" panose="02040502050405020303" pitchFamily="18" charset="0"/>
          </a:endParaRPr>
        </a:p>
      </dgm:t>
    </dgm:pt>
    <dgm:pt modelId="{F75B3540-582F-4F6B-91DD-64F61D780453}" type="parTrans" cxnId="{1D545A32-822A-43CB-A373-AF4070136CD6}">
      <dgm:prSet/>
      <dgm:spPr/>
      <dgm:t>
        <a:bodyPr/>
        <a:lstStyle/>
        <a:p>
          <a:endParaRPr lang="en-US"/>
        </a:p>
      </dgm:t>
    </dgm:pt>
    <dgm:pt modelId="{1A98F09B-153D-41FC-9D8D-F60B3B83BD39}" type="sibTrans" cxnId="{1D545A32-822A-43CB-A373-AF4070136CD6}">
      <dgm:prSet/>
      <dgm:spPr/>
      <dgm:t>
        <a:bodyPr/>
        <a:lstStyle/>
        <a:p>
          <a:endParaRPr lang="en-US"/>
        </a:p>
      </dgm:t>
    </dgm:pt>
    <dgm:pt modelId="{A2F943D5-6266-46CB-A896-EDCD7C1F1BA2}">
      <dgm:prSet phldrT="[Text]" custT="1"/>
      <dgm:spPr/>
      <dgm:t>
        <a:bodyPr/>
        <a:lstStyle/>
        <a:p>
          <a:pPr rtl="0"/>
          <a:r>
            <a:rPr lang="en-US" sz="2600" b="1" dirty="0" smtClean="0"/>
            <a:t>WHY?</a:t>
          </a:r>
          <a:endParaRPr lang="en-US" sz="2600" b="1" dirty="0"/>
        </a:p>
      </dgm:t>
    </dgm:pt>
    <dgm:pt modelId="{D8DA4548-B224-4554-90B7-66E185F28A19}" type="parTrans" cxnId="{ED7F194F-E7DE-4F1C-9BA9-CF4E0F188928}">
      <dgm:prSet/>
      <dgm:spPr/>
      <dgm:t>
        <a:bodyPr/>
        <a:lstStyle/>
        <a:p>
          <a:endParaRPr lang="en-US"/>
        </a:p>
      </dgm:t>
    </dgm:pt>
    <dgm:pt modelId="{A89EBC61-0D4A-477F-B649-D2591DD17AC4}" type="sibTrans" cxnId="{ED7F194F-E7DE-4F1C-9BA9-CF4E0F188928}">
      <dgm:prSet/>
      <dgm:spPr/>
      <dgm:t>
        <a:bodyPr/>
        <a:lstStyle/>
        <a:p>
          <a:endParaRPr lang="en-US"/>
        </a:p>
      </dgm:t>
    </dgm:pt>
    <dgm:pt modelId="{5143B7AE-8A87-4E07-80DA-CD7FFC47B880}" type="pres">
      <dgm:prSet presAssocID="{56F41E86-0D1C-447A-A300-0F96D44486BF}" presName="linear" presStyleCnt="0">
        <dgm:presLayoutVars>
          <dgm:animLvl val="lvl"/>
          <dgm:resizeHandles val="exact"/>
        </dgm:presLayoutVars>
      </dgm:prSet>
      <dgm:spPr/>
      <dgm:t>
        <a:bodyPr/>
        <a:lstStyle/>
        <a:p>
          <a:endParaRPr lang="en-US"/>
        </a:p>
      </dgm:t>
    </dgm:pt>
    <dgm:pt modelId="{09376494-2CAB-481B-A9C3-0A3C74E495C5}" type="pres">
      <dgm:prSet presAssocID="{45A2D7B0-3BCD-418C-A626-B8C3E207F00D}" presName="parentText" presStyleLbl="node1" presStyleIdx="0" presStyleCnt="2" custScaleX="20626" custScaleY="62831" custLinFactNeighborX="-39628" custLinFactNeighborY="-44241">
        <dgm:presLayoutVars>
          <dgm:chMax val="0"/>
          <dgm:bulletEnabled val="1"/>
        </dgm:presLayoutVars>
      </dgm:prSet>
      <dgm:spPr/>
      <dgm:t>
        <a:bodyPr/>
        <a:lstStyle/>
        <a:p>
          <a:endParaRPr lang="en-US"/>
        </a:p>
      </dgm:t>
    </dgm:pt>
    <dgm:pt modelId="{B69D1072-C66E-4867-B9B2-EE0E777BD43C}" type="pres">
      <dgm:prSet presAssocID="{45A2D7B0-3BCD-418C-A626-B8C3E207F00D}" presName="childText" presStyleLbl="revTx" presStyleIdx="0" presStyleCnt="1">
        <dgm:presLayoutVars>
          <dgm:bulletEnabled val="1"/>
        </dgm:presLayoutVars>
      </dgm:prSet>
      <dgm:spPr/>
      <dgm:t>
        <a:bodyPr/>
        <a:lstStyle/>
        <a:p>
          <a:endParaRPr lang="en-US"/>
        </a:p>
      </dgm:t>
    </dgm:pt>
    <dgm:pt modelId="{D2A2242F-6AC5-43AD-A42D-1B204BA2E182}" type="pres">
      <dgm:prSet presAssocID="{90E9F84B-5E03-4A91-B299-E26875F6F316}" presName="parentText" presStyleLbl="node1" presStyleIdx="1" presStyleCnt="2" custLinFactNeighborY="-33863">
        <dgm:presLayoutVars>
          <dgm:chMax val="0"/>
          <dgm:bulletEnabled val="1"/>
        </dgm:presLayoutVars>
      </dgm:prSet>
      <dgm:spPr/>
      <dgm:t>
        <a:bodyPr/>
        <a:lstStyle/>
        <a:p>
          <a:endParaRPr lang="en-US"/>
        </a:p>
      </dgm:t>
    </dgm:pt>
  </dgm:ptLst>
  <dgm:cxnLst>
    <dgm:cxn modelId="{6C5925BD-72D3-42EB-93CF-0100024601F3}" type="presOf" srcId="{90E9F84B-5E03-4A91-B299-E26875F6F316}" destId="{D2A2242F-6AC5-43AD-A42D-1B204BA2E182}" srcOrd="0" destOrd="0" presId="urn:microsoft.com/office/officeart/2005/8/layout/vList2"/>
    <dgm:cxn modelId="{C35607B3-1ADE-45A1-BCF4-8960D74F1E50}" type="presOf" srcId="{56F41E86-0D1C-447A-A300-0F96D44486BF}" destId="{5143B7AE-8A87-4E07-80DA-CD7FFC47B880}" srcOrd="0" destOrd="0" presId="urn:microsoft.com/office/officeart/2005/8/layout/vList2"/>
    <dgm:cxn modelId="{4CBD7FB4-1D57-4B55-81CE-0C09FEA9F030}" srcId="{56F41E86-0D1C-447A-A300-0F96D44486BF}" destId="{45A2D7B0-3BCD-418C-A626-B8C3E207F00D}" srcOrd="0" destOrd="0" parTransId="{C23BD5D6-92AB-42DF-8C67-FEF8D69A7642}" sibTransId="{48DC2E11-DA00-4701-8271-A2B73CEED8DA}"/>
    <dgm:cxn modelId="{293EF233-64A7-4591-BBA4-CCC158104F59}" type="presOf" srcId="{A2F943D5-6266-46CB-A896-EDCD7C1F1BA2}" destId="{B69D1072-C66E-4867-B9B2-EE0E777BD43C}" srcOrd="0" destOrd="0" presId="urn:microsoft.com/office/officeart/2005/8/layout/vList2"/>
    <dgm:cxn modelId="{196E9787-FAFB-4317-A1CE-A5C69F29CE7E}" type="presOf" srcId="{45A2D7B0-3BCD-418C-A626-B8C3E207F00D}" destId="{09376494-2CAB-481B-A9C3-0A3C74E495C5}" srcOrd="0" destOrd="0" presId="urn:microsoft.com/office/officeart/2005/8/layout/vList2"/>
    <dgm:cxn modelId="{1D545A32-822A-43CB-A373-AF4070136CD6}" srcId="{56F41E86-0D1C-447A-A300-0F96D44486BF}" destId="{90E9F84B-5E03-4A91-B299-E26875F6F316}" srcOrd="1" destOrd="0" parTransId="{F75B3540-582F-4F6B-91DD-64F61D780453}" sibTransId="{1A98F09B-153D-41FC-9D8D-F60B3B83BD39}"/>
    <dgm:cxn modelId="{ED7F194F-E7DE-4F1C-9BA9-CF4E0F188928}" srcId="{45A2D7B0-3BCD-418C-A626-B8C3E207F00D}" destId="{A2F943D5-6266-46CB-A896-EDCD7C1F1BA2}" srcOrd="0" destOrd="0" parTransId="{D8DA4548-B224-4554-90B7-66E185F28A19}" sibTransId="{A89EBC61-0D4A-477F-B649-D2591DD17AC4}"/>
    <dgm:cxn modelId="{EDD27095-40CB-40A6-8187-C763D508C383}" type="presParOf" srcId="{5143B7AE-8A87-4E07-80DA-CD7FFC47B880}" destId="{09376494-2CAB-481B-A9C3-0A3C74E495C5}" srcOrd="0" destOrd="0" presId="urn:microsoft.com/office/officeart/2005/8/layout/vList2"/>
    <dgm:cxn modelId="{E8791430-05E8-4852-851E-1A262F1F69B8}" type="presParOf" srcId="{5143B7AE-8A87-4E07-80DA-CD7FFC47B880}" destId="{B69D1072-C66E-4867-B9B2-EE0E777BD43C}" srcOrd="1" destOrd="0" presId="urn:microsoft.com/office/officeart/2005/8/layout/vList2"/>
    <dgm:cxn modelId="{EAF9A1E9-23A7-4BC1-85D7-EFF0B5CBFCB8}" type="presParOf" srcId="{5143B7AE-8A87-4E07-80DA-CD7FFC47B880}" destId="{D2A2242F-6AC5-43AD-A42D-1B204BA2E182}"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916DB5F-DD4E-4793-A24B-F9A33D95D75D}" type="doc">
      <dgm:prSet loTypeId="urn:microsoft.com/office/officeart/2011/layout/CircleProcess" loCatId="process" qsTypeId="urn:microsoft.com/office/officeart/2005/8/quickstyle/simple1" qsCatId="simple" csTypeId="urn:microsoft.com/office/officeart/2005/8/colors/accent1_2" csCatId="accent1"/>
      <dgm:spPr/>
      <dgm:t>
        <a:bodyPr/>
        <a:lstStyle/>
        <a:p>
          <a:endParaRPr lang="en-US"/>
        </a:p>
      </dgm:t>
    </dgm:pt>
    <dgm:pt modelId="{E3F58D0C-3BA3-49A2-9059-92162009EA8C}">
      <dgm:prSet/>
      <dgm:spPr/>
      <dgm:t>
        <a:bodyPr/>
        <a:lstStyle/>
        <a:p>
          <a:pPr rtl="0"/>
          <a:r>
            <a:rPr lang="en-US" b="1" dirty="0" smtClean="0"/>
            <a:t>Is Deduction required? </a:t>
          </a:r>
          <a:endParaRPr lang="en-US" dirty="0"/>
        </a:p>
      </dgm:t>
    </dgm:pt>
    <dgm:pt modelId="{E62E109E-C69E-402D-A4E3-C262543AF72A}" type="parTrans" cxnId="{39BA9F63-9C46-490A-BE7C-796FD6E827E3}">
      <dgm:prSet/>
      <dgm:spPr/>
      <dgm:t>
        <a:bodyPr/>
        <a:lstStyle/>
        <a:p>
          <a:endParaRPr lang="en-US"/>
        </a:p>
      </dgm:t>
    </dgm:pt>
    <dgm:pt modelId="{AFFBFE28-ABB6-4B01-AC1C-3621852C99AF}" type="sibTrans" cxnId="{39BA9F63-9C46-490A-BE7C-796FD6E827E3}">
      <dgm:prSet/>
      <dgm:spPr/>
      <dgm:t>
        <a:bodyPr/>
        <a:lstStyle/>
        <a:p>
          <a:endParaRPr lang="en-US"/>
        </a:p>
      </dgm:t>
    </dgm:pt>
    <dgm:pt modelId="{E5FEE60C-9E4E-4C19-A585-8ABC9B5C63C4}">
      <dgm:prSet/>
      <dgm:spPr/>
      <dgm:t>
        <a:bodyPr/>
        <a:lstStyle/>
        <a:p>
          <a:pPr rtl="0"/>
          <a:r>
            <a:rPr lang="en-US" b="1" dirty="0" smtClean="0"/>
            <a:t>YES      OR      NO </a:t>
          </a:r>
          <a:endParaRPr lang="en-US" dirty="0"/>
        </a:p>
      </dgm:t>
    </dgm:pt>
    <dgm:pt modelId="{57636003-5505-434D-9DAE-54FBDE63C564}" type="parTrans" cxnId="{8571BC96-46FB-4C14-8C65-24A5E14A9E72}">
      <dgm:prSet/>
      <dgm:spPr/>
      <dgm:t>
        <a:bodyPr/>
        <a:lstStyle/>
        <a:p>
          <a:endParaRPr lang="en-US"/>
        </a:p>
      </dgm:t>
    </dgm:pt>
    <dgm:pt modelId="{E76B2DFC-5B30-4409-B174-AE3C30CAE225}" type="sibTrans" cxnId="{8571BC96-46FB-4C14-8C65-24A5E14A9E72}">
      <dgm:prSet/>
      <dgm:spPr/>
      <dgm:t>
        <a:bodyPr/>
        <a:lstStyle/>
        <a:p>
          <a:endParaRPr lang="en-US"/>
        </a:p>
      </dgm:t>
    </dgm:pt>
    <dgm:pt modelId="{7561F385-4E72-46BE-8D75-21EB476383F5}" type="pres">
      <dgm:prSet presAssocID="{E916DB5F-DD4E-4793-A24B-F9A33D95D75D}" presName="Name0" presStyleCnt="0">
        <dgm:presLayoutVars>
          <dgm:chMax val="11"/>
          <dgm:chPref val="11"/>
          <dgm:dir/>
          <dgm:resizeHandles/>
        </dgm:presLayoutVars>
      </dgm:prSet>
      <dgm:spPr/>
      <dgm:t>
        <a:bodyPr/>
        <a:lstStyle/>
        <a:p>
          <a:endParaRPr lang="en-US"/>
        </a:p>
      </dgm:t>
    </dgm:pt>
    <dgm:pt modelId="{61D39CFF-A4B6-4695-BEAC-8D2D9A871BDA}" type="pres">
      <dgm:prSet presAssocID="{E5FEE60C-9E4E-4C19-A585-8ABC9B5C63C4}" presName="Accent2" presStyleCnt="0"/>
      <dgm:spPr/>
    </dgm:pt>
    <dgm:pt modelId="{867A75BA-324B-43E1-B5D5-BA39ECC4D52A}" type="pres">
      <dgm:prSet presAssocID="{E5FEE60C-9E4E-4C19-A585-8ABC9B5C63C4}" presName="Accent" presStyleLbl="node1" presStyleIdx="0" presStyleCnt="2"/>
      <dgm:spPr/>
    </dgm:pt>
    <dgm:pt modelId="{6AD9B271-2B43-4DA5-9469-EABD23DBC182}" type="pres">
      <dgm:prSet presAssocID="{E5FEE60C-9E4E-4C19-A585-8ABC9B5C63C4}" presName="ParentBackground2" presStyleCnt="0"/>
      <dgm:spPr/>
    </dgm:pt>
    <dgm:pt modelId="{F23126B2-68E4-4007-BF94-03B71CF715A4}" type="pres">
      <dgm:prSet presAssocID="{E5FEE60C-9E4E-4C19-A585-8ABC9B5C63C4}" presName="ParentBackground" presStyleLbl="fgAcc1" presStyleIdx="0" presStyleCnt="2"/>
      <dgm:spPr/>
      <dgm:t>
        <a:bodyPr/>
        <a:lstStyle/>
        <a:p>
          <a:endParaRPr lang="en-US"/>
        </a:p>
      </dgm:t>
    </dgm:pt>
    <dgm:pt modelId="{C815FE7D-A8C3-4854-A05A-1498ECE4BD6F}" type="pres">
      <dgm:prSet presAssocID="{E5FEE60C-9E4E-4C19-A585-8ABC9B5C63C4}" presName="Parent2" presStyleLbl="revTx" presStyleIdx="0" presStyleCnt="0">
        <dgm:presLayoutVars>
          <dgm:chMax val="1"/>
          <dgm:chPref val="1"/>
          <dgm:bulletEnabled val="1"/>
        </dgm:presLayoutVars>
      </dgm:prSet>
      <dgm:spPr/>
      <dgm:t>
        <a:bodyPr/>
        <a:lstStyle/>
        <a:p>
          <a:endParaRPr lang="en-US"/>
        </a:p>
      </dgm:t>
    </dgm:pt>
    <dgm:pt modelId="{480EF619-E93F-4B98-B3B4-5513269EFF2F}" type="pres">
      <dgm:prSet presAssocID="{E3F58D0C-3BA3-49A2-9059-92162009EA8C}" presName="Accent1" presStyleCnt="0"/>
      <dgm:spPr/>
    </dgm:pt>
    <dgm:pt modelId="{077C2FD6-6C71-4C1B-92CC-274D51B6D96E}" type="pres">
      <dgm:prSet presAssocID="{E3F58D0C-3BA3-49A2-9059-92162009EA8C}" presName="Accent" presStyleLbl="node1" presStyleIdx="1" presStyleCnt="2"/>
      <dgm:spPr/>
    </dgm:pt>
    <dgm:pt modelId="{033AF1E7-3A6D-480A-BAAA-75B6DA4AE4DE}" type="pres">
      <dgm:prSet presAssocID="{E3F58D0C-3BA3-49A2-9059-92162009EA8C}" presName="ParentBackground1" presStyleCnt="0"/>
      <dgm:spPr/>
    </dgm:pt>
    <dgm:pt modelId="{780F8B34-7ADD-48C7-9374-45CDCC1560C8}" type="pres">
      <dgm:prSet presAssocID="{E3F58D0C-3BA3-49A2-9059-92162009EA8C}" presName="ParentBackground" presStyleLbl="fgAcc1" presStyleIdx="1" presStyleCnt="2"/>
      <dgm:spPr/>
      <dgm:t>
        <a:bodyPr/>
        <a:lstStyle/>
        <a:p>
          <a:endParaRPr lang="en-US"/>
        </a:p>
      </dgm:t>
    </dgm:pt>
    <dgm:pt modelId="{AACF7923-9348-4F40-AA07-B4A246D5109C}" type="pres">
      <dgm:prSet presAssocID="{E3F58D0C-3BA3-49A2-9059-92162009EA8C}" presName="Parent1" presStyleLbl="revTx" presStyleIdx="0" presStyleCnt="0">
        <dgm:presLayoutVars>
          <dgm:chMax val="1"/>
          <dgm:chPref val="1"/>
          <dgm:bulletEnabled val="1"/>
        </dgm:presLayoutVars>
      </dgm:prSet>
      <dgm:spPr/>
      <dgm:t>
        <a:bodyPr/>
        <a:lstStyle/>
        <a:p>
          <a:endParaRPr lang="en-US"/>
        </a:p>
      </dgm:t>
    </dgm:pt>
  </dgm:ptLst>
  <dgm:cxnLst>
    <dgm:cxn modelId="{BDBF9FDA-783A-4A32-B012-15B9C6E1111B}" type="presOf" srcId="{E5FEE60C-9E4E-4C19-A585-8ABC9B5C63C4}" destId="{C815FE7D-A8C3-4854-A05A-1498ECE4BD6F}" srcOrd="1" destOrd="0" presId="urn:microsoft.com/office/officeart/2011/layout/CircleProcess"/>
    <dgm:cxn modelId="{3DB47E25-6074-4F4E-96C0-DF8884A40382}" type="presOf" srcId="{E3F58D0C-3BA3-49A2-9059-92162009EA8C}" destId="{AACF7923-9348-4F40-AA07-B4A246D5109C}" srcOrd="1" destOrd="0" presId="urn:microsoft.com/office/officeart/2011/layout/CircleProcess"/>
    <dgm:cxn modelId="{C0F0DBDA-A0D4-4995-BDEE-1D5484279DEF}" type="presOf" srcId="{E3F58D0C-3BA3-49A2-9059-92162009EA8C}" destId="{780F8B34-7ADD-48C7-9374-45CDCC1560C8}" srcOrd="0" destOrd="0" presId="urn:microsoft.com/office/officeart/2011/layout/CircleProcess"/>
    <dgm:cxn modelId="{8571BC96-46FB-4C14-8C65-24A5E14A9E72}" srcId="{E916DB5F-DD4E-4793-A24B-F9A33D95D75D}" destId="{E5FEE60C-9E4E-4C19-A585-8ABC9B5C63C4}" srcOrd="1" destOrd="0" parTransId="{57636003-5505-434D-9DAE-54FBDE63C564}" sibTransId="{E76B2DFC-5B30-4409-B174-AE3C30CAE225}"/>
    <dgm:cxn modelId="{3F567BD7-1EA3-415B-AA34-832CBA3DD932}" type="presOf" srcId="{E5FEE60C-9E4E-4C19-A585-8ABC9B5C63C4}" destId="{F23126B2-68E4-4007-BF94-03B71CF715A4}" srcOrd="0" destOrd="0" presId="urn:microsoft.com/office/officeart/2011/layout/CircleProcess"/>
    <dgm:cxn modelId="{39BA9F63-9C46-490A-BE7C-796FD6E827E3}" srcId="{E916DB5F-DD4E-4793-A24B-F9A33D95D75D}" destId="{E3F58D0C-3BA3-49A2-9059-92162009EA8C}" srcOrd="0" destOrd="0" parTransId="{E62E109E-C69E-402D-A4E3-C262543AF72A}" sibTransId="{AFFBFE28-ABB6-4B01-AC1C-3621852C99AF}"/>
    <dgm:cxn modelId="{7892D4BD-372C-4C4F-8269-0EE0302E72E0}" type="presOf" srcId="{E916DB5F-DD4E-4793-A24B-F9A33D95D75D}" destId="{7561F385-4E72-46BE-8D75-21EB476383F5}" srcOrd="0" destOrd="0" presId="urn:microsoft.com/office/officeart/2011/layout/CircleProcess"/>
    <dgm:cxn modelId="{633B0C28-6D89-4470-AFFA-4EBFC2ED27CF}" type="presParOf" srcId="{7561F385-4E72-46BE-8D75-21EB476383F5}" destId="{61D39CFF-A4B6-4695-BEAC-8D2D9A871BDA}" srcOrd="0" destOrd="0" presId="urn:microsoft.com/office/officeart/2011/layout/CircleProcess"/>
    <dgm:cxn modelId="{608F1688-56E0-4FEE-A384-8BF2E4A51260}" type="presParOf" srcId="{61D39CFF-A4B6-4695-BEAC-8D2D9A871BDA}" destId="{867A75BA-324B-43E1-B5D5-BA39ECC4D52A}" srcOrd="0" destOrd="0" presId="urn:microsoft.com/office/officeart/2011/layout/CircleProcess"/>
    <dgm:cxn modelId="{27A73504-9FC9-4BE8-8E7C-A74B1AB218F6}" type="presParOf" srcId="{7561F385-4E72-46BE-8D75-21EB476383F5}" destId="{6AD9B271-2B43-4DA5-9469-EABD23DBC182}" srcOrd="1" destOrd="0" presId="urn:microsoft.com/office/officeart/2011/layout/CircleProcess"/>
    <dgm:cxn modelId="{4A9371ED-2812-4ABC-AFEF-F9E9A5CF0CDF}" type="presParOf" srcId="{6AD9B271-2B43-4DA5-9469-EABD23DBC182}" destId="{F23126B2-68E4-4007-BF94-03B71CF715A4}" srcOrd="0" destOrd="0" presId="urn:microsoft.com/office/officeart/2011/layout/CircleProcess"/>
    <dgm:cxn modelId="{FDDF6FE2-FCBA-4BFF-AD36-8E92B59F8054}" type="presParOf" srcId="{7561F385-4E72-46BE-8D75-21EB476383F5}" destId="{C815FE7D-A8C3-4854-A05A-1498ECE4BD6F}" srcOrd="2" destOrd="0" presId="urn:microsoft.com/office/officeart/2011/layout/CircleProcess"/>
    <dgm:cxn modelId="{67301D44-3A3F-429A-8655-B4E4951BA308}" type="presParOf" srcId="{7561F385-4E72-46BE-8D75-21EB476383F5}" destId="{480EF619-E93F-4B98-B3B4-5513269EFF2F}" srcOrd="3" destOrd="0" presId="urn:microsoft.com/office/officeart/2011/layout/CircleProcess"/>
    <dgm:cxn modelId="{81D314E0-F38E-4515-8D7D-00D7C09B5A60}" type="presParOf" srcId="{480EF619-E93F-4B98-B3B4-5513269EFF2F}" destId="{077C2FD6-6C71-4C1B-92CC-274D51B6D96E}" srcOrd="0" destOrd="0" presId="urn:microsoft.com/office/officeart/2011/layout/CircleProcess"/>
    <dgm:cxn modelId="{CF546243-7CCF-4C5E-AF5B-F34D6A98872C}" type="presParOf" srcId="{7561F385-4E72-46BE-8D75-21EB476383F5}" destId="{033AF1E7-3A6D-480A-BAAA-75B6DA4AE4DE}" srcOrd="4" destOrd="0" presId="urn:microsoft.com/office/officeart/2011/layout/CircleProcess"/>
    <dgm:cxn modelId="{984716B9-7058-4042-9098-E78E6BFCF950}" type="presParOf" srcId="{033AF1E7-3A6D-480A-BAAA-75B6DA4AE4DE}" destId="{780F8B34-7ADD-48C7-9374-45CDCC1560C8}" srcOrd="0" destOrd="0" presId="urn:microsoft.com/office/officeart/2011/layout/CircleProcess"/>
    <dgm:cxn modelId="{2CC0697F-53E4-4948-8EDF-EFE8AF0E3B58}" type="presParOf" srcId="{7561F385-4E72-46BE-8D75-21EB476383F5}" destId="{AACF7923-9348-4F40-AA07-B4A246D5109C}" srcOrd="5"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6F41E86-0D1C-447A-A300-0F96D44486BF}"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45A2D7B0-3BCD-418C-A626-B8C3E207F00D}">
      <dgm:prSet phldrT="[Text]" custT="1"/>
      <dgm:spPr/>
      <dgm:t>
        <a:bodyPr/>
        <a:lstStyle/>
        <a:p>
          <a:pPr algn="ctr" rtl="0"/>
          <a:r>
            <a:rPr lang="en-US" sz="2200" b="1" i="0" dirty="0" smtClean="0">
              <a:solidFill>
                <a:schemeClr val="tx1"/>
              </a:solidFill>
              <a:latin typeface="Georgia" panose="02040502050405020303" pitchFamily="18" charset="0"/>
            </a:rPr>
            <a:t>NO</a:t>
          </a:r>
          <a:endParaRPr lang="en-US" sz="2200" b="1" i="0" dirty="0">
            <a:solidFill>
              <a:schemeClr val="tx1"/>
            </a:solidFill>
            <a:latin typeface="Georgia" panose="02040502050405020303" pitchFamily="18" charset="0"/>
          </a:endParaRPr>
        </a:p>
      </dgm:t>
    </dgm:pt>
    <dgm:pt modelId="{C23BD5D6-92AB-42DF-8C67-FEF8D69A7642}" type="parTrans" cxnId="{4CBD7FB4-1D57-4B55-81CE-0C09FEA9F030}">
      <dgm:prSet/>
      <dgm:spPr/>
      <dgm:t>
        <a:bodyPr/>
        <a:lstStyle/>
        <a:p>
          <a:endParaRPr lang="en-US"/>
        </a:p>
      </dgm:t>
    </dgm:pt>
    <dgm:pt modelId="{48DC2E11-DA00-4701-8271-A2B73CEED8DA}" type="sibTrans" cxnId="{4CBD7FB4-1D57-4B55-81CE-0C09FEA9F030}">
      <dgm:prSet/>
      <dgm:spPr/>
      <dgm:t>
        <a:bodyPr/>
        <a:lstStyle/>
        <a:p>
          <a:endParaRPr lang="en-US"/>
        </a:p>
      </dgm:t>
    </dgm:pt>
    <dgm:pt modelId="{90E9F84B-5E03-4A91-B299-E26875F6F316}">
      <dgm:prSet phldrT="[Text]" custT="1"/>
      <dgm:spPr/>
      <dgm:t>
        <a:bodyPr/>
        <a:lstStyle/>
        <a:p>
          <a:pPr rtl="0"/>
          <a:r>
            <a:rPr lang="en-US" sz="2000" dirty="0" smtClean="0">
              <a:solidFill>
                <a:schemeClr val="tx1"/>
              </a:solidFill>
              <a:latin typeface="Georgia" panose="02040502050405020303" pitchFamily="18" charset="0"/>
            </a:rPr>
            <a:t>This supply of service is </a:t>
          </a:r>
          <a:r>
            <a:rPr lang="en-US" sz="2000" b="1" dirty="0" smtClean="0">
              <a:solidFill>
                <a:schemeClr val="tx1"/>
              </a:solidFill>
              <a:latin typeface="Georgia" panose="02040502050405020303" pitchFamily="18" charset="0"/>
            </a:rPr>
            <a:t>exempt</a:t>
          </a:r>
          <a:r>
            <a:rPr lang="en-US" sz="2000" dirty="0" smtClean="0">
              <a:solidFill>
                <a:schemeClr val="tx1"/>
              </a:solidFill>
              <a:latin typeface="Georgia" panose="02040502050405020303" pitchFamily="18" charset="0"/>
            </a:rPr>
            <a:t> in terms of </a:t>
          </a:r>
          <a:r>
            <a:rPr lang="en-US" sz="2000" b="1" dirty="0" smtClean="0">
              <a:solidFill>
                <a:schemeClr val="tx1"/>
              </a:solidFill>
              <a:latin typeface="Georgia" panose="02040502050405020303" pitchFamily="18" charset="0"/>
            </a:rPr>
            <a:t>Sl. No. 66 of Notification No. 12/2017- Central Tax (Rate) dated </a:t>
          </a:r>
          <a:r>
            <a:rPr lang="en-US" sz="2000" dirty="0" smtClean="0">
              <a:solidFill>
                <a:schemeClr val="tx1"/>
              </a:solidFill>
              <a:latin typeface="Georgia" panose="02040502050405020303" pitchFamily="18" charset="0"/>
            </a:rPr>
            <a:t>28.06.2018 and hence deduction is not required</a:t>
          </a:r>
          <a:endParaRPr lang="en-US" sz="2000" dirty="0">
            <a:solidFill>
              <a:schemeClr val="tx1"/>
            </a:solidFill>
            <a:latin typeface="Georgia" panose="02040502050405020303" pitchFamily="18" charset="0"/>
          </a:endParaRPr>
        </a:p>
      </dgm:t>
    </dgm:pt>
    <dgm:pt modelId="{F75B3540-582F-4F6B-91DD-64F61D780453}" type="parTrans" cxnId="{1D545A32-822A-43CB-A373-AF4070136CD6}">
      <dgm:prSet/>
      <dgm:spPr/>
      <dgm:t>
        <a:bodyPr/>
        <a:lstStyle/>
        <a:p>
          <a:endParaRPr lang="en-US"/>
        </a:p>
      </dgm:t>
    </dgm:pt>
    <dgm:pt modelId="{1A98F09B-153D-41FC-9D8D-F60B3B83BD39}" type="sibTrans" cxnId="{1D545A32-822A-43CB-A373-AF4070136CD6}">
      <dgm:prSet/>
      <dgm:spPr/>
      <dgm:t>
        <a:bodyPr/>
        <a:lstStyle/>
        <a:p>
          <a:endParaRPr lang="en-US"/>
        </a:p>
      </dgm:t>
    </dgm:pt>
    <dgm:pt modelId="{A2F943D5-6266-46CB-A896-EDCD7C1F1BA2}">
      <dgm:prSet phldrT="[Text]" custT="1"/>
      <dgm:spPr/>
      <dgm:t>
        <a:bodyPr/>
        <a:lstStyle/>
        <a:p>
          <a:pPr rtl="0"/>
          <a:r>
            <a:rPr lang="en-US" sz="2600" b="1" dirty="0" smtClean="0"/>
            <a:t>WHY?</a:t>
          </a:r>
          <a:endParaRPr lang="en-US" sz="2600" b="1" dirty="0"/>
        </a:p>
      </dgm:t>
    </dgm:pt>
    <dgm:pt modelId="{D8DA4548-B224-4554-90B7-66E185F28A19}" type="parTrans" cxnId="{ED7F194F-E7DE-4F1C-9BA9-CF4E0F188928}">
      <dgm:prSet/>
      <dgm:spPr/>
      <dgm:t>
        <a:bodyPr/>
        <a:lstStyle/>
        <a:p>
          <a:endParaRPr lang="en-US"/>
        </a:p>
      </dgm:t>
    </dgm:pt>
    <dgm:pt modelId="{A89EBC61-0D4A-477F-B649-D2591DD17AC4}" type="sibTrans" cxnId="{ED7F194F-E7DE-4F1C-9BA9-CF4E0F188928}">
      <dgm:prSet/>
      <dgm:spPr/>
      <dgm:t>
        <a:bodyPr/>
        <a:lstStyle/>
        <a:p>
          <a:endParaRPr lang="en-US"/>
        </a:p>
      </dgm:t>
    </dgm:pt>
    <dgm:pt modelId="{5143B7AE-8A87-4E07-80DA-CD7FFC47B880}" type="pres">
      <dgm:prSet presAssocID="{56F41E86-0D1C-447A-A300-0F96D44486BF}" presName="linear" presStyleCnt="0">
        <dgm:presLayoutVars>
          <dgm:animLvl val="lvl"/>
          <dgm:resizeHandles val="exact"/>
        </dgm:presLayoutVars>
      </dgm:prSet>
      <dgm:spPr/>
      <dgm:t>
        <a:bodyPr/>
        <a:lstStyle/>
        <a:p>
          <a:endParaRPr lang="en-US"/>
        </a:p>
      </dgm:t>
    </dgm:pt>
    <dgm:pt modelId="{09376494-2CAB-481B-A9C3-0A3C74E495C5}" type="pres">
      <dgm:prSet presAssocID="{45A2D7B0-3BCD-418C-A626-B8C3E207F00D}" presName="parentText" presStyleLbl="node1" presStyleIdx="0" presStyleCnt="2" custScaleX="20626" custScaleY="62831" custLinFactNeighborX="-39628" custLinFactNeighborY="-44241">
        <dgm:presLayoutVars>
          <dgm:chMax val="0"/>
          <dgm:bulletEnabled val="1"/>
        </dgm:presLayoutVars>
      </dgm:prSet>
      <dgm:spPr/>
      <dgm:t>
        <a:bodyPr/>
        <a:lstStyle/>
        <a:p>
          <a:endParaRPr lang="en-US"/>
        </a:p>
      </dgm:t>
    </dgm:pt>
    <dgm:pt modelId="{B69D1072-C66E-4867-B9B2-EE0E777BD43C}" type="pres">
      <dgm:prSet presAssocID="{45A2D7B0-3BCD-418C-A626-B8C3E207F00D}" presName="childText" presStyleLbl="revTx" presStyleIdx="0" presStyleCnt="1">
        <dgm:presLayoutVars>
          <dgm:bulletEnabled val="1"/>
        </dgm:presLayoutVars>
      </dgm:prSet>
      <dgm:spPr/>
      <dgm:t>
        <a:bodyPr/>
        <a:lstStyle/>
        <a:p>
          <a:endParaRPr lang="en-US"/>
        </a:p>
      </dgm:t>
    </dgm:pt>
    <dgm:pt modelId="{D2A2242F-6AC5-43AD-A42D-1B204BA2E182}" type="pres">
      <dgm:prSet presAssocID="{90E9F84B-5E03-4A91-B299-E26875F6F316}" presName="parentText" presStyleLbl="node1" presStyleIdx="1" presStyleCnt="2" custLinFactNeighborX="59" custLinFactNeighborY="-33863">
        <dgm:presLayoutVars>
          <dgm:chMax val="0"/>
          <dgm:bulletEnabled val="1"/>
        </dgm:presLayoutVars>
      </dgm:prSet>
      <dgm:spPr/>
      <dgm:t>
        <a:bodyPr/>
        <a:lstStyle/>
        <a:p>
          <a:endParaRPr lang="en-US"/>
        </a:p>
      </dgm:t>
    </dgm:pt>
  </dgm:ptLst>
  <dgm:cxnLst>
    <dgm:cxn modelId="{6C5925BD-72D3-42EB-93CF-0100024601F3}" type="presOf" srcId="{90E9F84B-5E03-4A91-B299-E26875F6F316}" destId="{D2A2242F-6AC5-43AD-A42D-1B204BA2E182}" srcOrd="0" destOrd="0" presId="urn:microsoft.com/office/officeart/2005/8/layout/vList2"/>
    <dgm:cxn modelId="{C35607B3-1ADE-45A1-BCF4-8960D74F1E50}" type="presOf" srcId="{56F41E86-0D1C-447A-A300-0F96D44486BF}" destId="{5143B7AE-8A87-4E07-80DA-CD7FFC47B880}" srcOrd="0" destOrd="0" presId="urn:microsoft.com/office/officeart/2005/8/layout/vList2"/>
    <dgm:cxn modelId="{4CBD7FB4-1D57-4B55-81CE-0C09FEA9F030}" srcId="{56F41E86-0D1C-447A-A300-0F96D44486BF}" destId="{45A2D7B0-3BCD-418C-A626-B8C3E207F00D}" srcOrd="0" destOrd="0" parTransId="{C23BD5D6-92AB-42DF-8C67-FEF8D69A7642}" sibTransId="{48DC2E11-DA00-4701-8271-A2B73CEED8DA}"/>
    <dgm:cxn modelId="{293EF233-64A7-4591-BBA4-CCC158104F59}" type="presOf" srcId="{A2F943D5-6266-46CB-A896-EDCD7C1F1BA2}" destId="{B69D1072-C66E-4867-B9B2-EE0E777BD43C}" srcOrd="0" destOrd="0" presId="urn:microsoft.com/office/officeart/2005/8/layout/vList2"/>
    <dgm:cxn modelId="{196E9787-FAFB-4317-A1CE-A5C69F29CE7E}" type="presOf" srcId="{45A2D7B0-3BCD-418C-A626-B8C3E207F00D}" destId="{09376494-2CAB-481B-A9C3-0A3C74E495C5}" srcOrd="0" destOrd="0" presId="urn:microsoft.com/office/officeart/2005/8/layout/vList2"/>
    <dgm:cxn modelId="{1D545A32-822A-43CB-A373-AF4070136CD6}" srcId="{56F41E86-0D1C-447A-A300-0F96D44486BF}" destId="{90E9F84B-5E03-4A91-B299-E26875F6F316}" srcOrd="1" destOrd="0" parTransId="{F75B3540-582F-4F6B-91DD-64F61D780453}" sibTransId="{1A98F09B-153D-41FC-9D8D-F60B3B83BD39}"/>
    <dgm:cxn modelId="{ED7F194F-E7DE-4F1C-9BA9-CF4E0F188928}" srcId="{45A2D7B0-3BCD-418C-A626-B8C3E207F00D}" destId="{A2F943D5-6266-46CB-A896-EDCD7C1F1BA2}" srcOrd="0" destOrd="0" parTransId="{D8DA4548-B224-4554-90B7-66E185F28A19}" sibTransId="{A89EBC61-0D4A-477F-B649-D2591DD17AC4}"/>
    <dgm:cxn modelId="{EDD27095-40CB-40A6-8187-C763D508C383}" type="presParOf" srcId="{5143B7AE-8A87-4E07-80DA-CD7FFC47B880}" destId="{09376494-2CAB-481B-A9C3-0A3C74E495C5}" srcOrd="0" destOrd="0" presId="urn:microsoft.com/office/officeart/2005/8/layout/vList2"/>
    <dgm:cxn modelId="{E8791430-05E8-4852-851E-1A262F1F69B8}" type="presParOf" srcId="{5143B7AE-8A87-4E07-80DA-CD7FFC47B880}" destId="{B69D1072-C66E-4867-B9B2-EE0E777BD43C}" srcOrd="1" destOrd="0" presId="urn:microsoft.com/office/officeart/2005/8/layout/vList2"/>
    <dgm:cxn modelId="{EAF9A1E9-23A7-4BC1-85D7-EFF0B5CBFCB8}" type="presParOf" srcId="{5143B7AE-8A87-4E07-80DA-CD7FFC47B880}" destId="{D2A2242F-6AC5-43AD-A42D-1B204BA2E182}"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21A04A4-4695-458F-BE51-5AF79B10BF7A}" type="doc">
      <dgm:prSet loTypeId="urn:microsoft.com/office/officeart/2005/8/layout/list1" loCatId="list" qsTypeId="urn:microsoft.com/office/officeart/2005/8/quickstyle/simple5" qsCatId="simple" csTypeId="urn:microsoft.com/office/officeart/2005/8/colors/accent1_2" csCatId="accent1" phldr="1"/>
      <dgm:spPr/>
      <dgm:t>
        <a:bodyPr/>
        <a:lstStyle/>
        <a:p>
          <a:endParaRPr lang="en-US"/>
        </a:p>
      </dgm:t>
    </dgm:pt>
    <dgm:pt modelId="{5A5AEE21-0BE4-4C84-9E70-BC8C84FA61B6}">
      <dgm:prSet phldrT="[Text]" custT="1"/>
      <dgm:spPr>
        <a:solidFill>
          <a:schemeClr val="bg2"/>
        </a:solidFill>
      </dgm:spPr>
      <dgm:t>
        <a:bodyPr/>
        <a:lstStyle/>
        <a:p>
          <a:r>
            <a:rPr lang="en-US" sz="2200" b="1" dirty="0" smtClean="0">
              <a:solidFill>
                <a:schemeClr val="tx1"/>
              </a:solidFill>
              <a:latin typeface="Georgia" panose="02040502050405020303" pitchFamily="18" charset="0"/>
            </a:rPr>
            <a:t>When do we require to make the payment and file GSTR-07?</a:t>
          </a:r>
        </a:p>
      </dgm:t>
    </dgm:pt>
    <dgm:pt modelId="{845AFE14-FCBD-4CBA-BAC3-6C53F3BEEB40}" type="parTrans" cxnId="{E2083DA8-7302-4D20-8CA8-21884AE6A8A1}">
      <dgm:prSet/>
      <dgm:spPr/>
      <dgm:t>
        <a:bodyPr/>
        <a:lstStyle/>
        <a:p>
          <a:endParaRPr lang="en-US"/>
        </a:p>
      </dgm:t>
    </dgm:pt>
    <dgm:pt modelId="{DD12F243-2C2E-4CBF-A600-AF2F39E14FD2}" type="sibTrans" cxnId="{E2083DA8-7302-4D20-8CA8-21884AE6A8A1}">
      <dgm:prSet/>
      <dgm:spPr/>
      <dgm:t>
        <a:bodyPr/>
        <a:lstStyle/>
        <a:p>
          <a:endParaRPr lang="en-US"/>
        </a:p>
      </dgm:t>
    </dgm:pt>
    <dgm:pt modelId="{B44CE40C-39E1-4224-BBAD-47A2E7107323}">
      <dgm:prSet phldrT="[Text]" custT="1"/>
      <dgm:spPr>
        <a:scene3d>
          <a:camera prst="orthographicFront"/>
          <a:lightRig rig="threePt" dir="t"/>
        </a:scene3d>
        <a:sp3d>
          <a:bevelT/>
        </a:sp3d>
      </dgm:spPr>
      <dgm:t>
        <a:bodyPr/>
        <a:lstStyle/>
        <a:p>
          <a:pPr algn="just"/>
          <a:r>
            <a:rPr lang="en-US" sz="2200" dirty="0" smtClean="0">
              <a:solidFill>
                <a:schemeClr val="tx1"/>
              </a:solidFill>
              <a:latin typeface="Georgia" panose="02040502050405020303" pitchFamily="18" charset="0"/>
            </a:rPr>
            <a:t>The amount deducted as tax under this section shall be paid to the Government by the deductor </a:t>
          </a:r>
          <a:r>
            <a:rPr lang="en-US" sz="2200" b="1" dirty="0" smtClean="0">
              <a:solidFill>
                <a:schemeClr val="tx1"/>
              </a:solidFill>
              <a:latin typeface="Georgia" panose="02040502050405020303" pitchFamily="18" charset="0"/>
            </a:rPr>
            <a:t>within ten days</a:t>
          </a:r>
          <a:r>
            <a:rPr lang="en-US" sz="2200" dirty="0" smtClean="0">
              <a:solidFill>
                <a:schemeClr val="tx1"/>
              </a:solidFill>
              <a:latin typeface="Georgia" panose="02040502050405020303" pitchFamily="18" charset="0"/>
            </a:rPr>
            <a:t> after the end of the month in which such deduction is made</a:t>
          </a:r>
          <a:endParaRPr lang="en-US" sz="2200" b="1" dirty="0" smtClean="0">
            <a:solidFill>
              <a:schemeClr val="tx1"/>
            </a:solidFill>
            <a:latin typeface="Georgia" panose="02040502050405020303" pitchFamily="18" charset="0"/>
          </a:endParaRPr>
        </a:p>
      </dgm:t>
    </dgm:pt>
    <dgm:pt modelId="{2BAE3C46-798B-4834-84E7-54E3403C20AA}" type="parTrans" cxnId="{0A8C04F5-9C32-4720-BD07-B840DDAEE318}">
      <dgm:prSet/>
      <dgm:spPr/>
      <dgm:t>
        <a:bodyPr/>
        <a:lstStyle/>
        <a:p>
          <a:endParaRPr lang="en-US"/>
        </a:p>
      </dgm:t>
    </dgm:pt>
    <dgm:pt modelId="{DE387ED0-42A0-4CDB-BB9C-730AA37D851E}" type="sibTrans" cxnId="{0A8C04F5-9C32-4720-BD07-B840DDAEE318}">
      <dgm:prSet/>
      <dgm:spPr/>
      <dgm:t>
        <a:bodyPr/>
        <a:lstStyle/>
        <a:p>
          <a:endParaRPr lang="en-US"/>
        </a:p>
      </dgm:t>
    </dgm:pt>
    <dgm:pt modelId="{FF3481F9-FB4A-4F29-903F-AB0CAA287FBE}" type="pres">
      <dgm:prSet presAssocID="{121A04A4-4695-458F-BE51-5AF79B10BF7A}" presName="linear" presStyleCnt="0">
        <dgm:presLayoutVars>
          <dgm:dir/>
          <dgm:animLvl val="lvl"/>
          <dgm:resizeHandles val="exact"/>
        </dgm:presLayoutVars>
      </dgm:prSet>
      <dgm:spPr/>
      <dgm:t>
        <a:bodyPr/>
        <a:lstStyle/>
        <a:p>
          <a:endParaRPr lang="en-US"/>
        </a:p>
      </dgm:t>
    </dgm:pt>
    <dgm:pt modelId="{CE7D663A-AD5C-43BE-8DDC-B26C864A5CFC}" type="pres">
      <dgm:prSet presAssocID="{5A5AEE21-0BE4-4C84-9E70-BC8C84FA61B6}" presName="parentLin" presStyleCnt="0"/>
      <dgm:spPr/>
    </dgm:pt>
    <dgm:pt modelId="{3073783D-4705-434B-8A88-3E8FD973BA51}" type="pres">
      <dgm:prSet presAssocID="{5A5AEE21-0BE4-4C84-9E70-BC8C84FA61B6}" presName="parentLeftMargin" presStyleLbl="node1" presStyleIdx="0" presStyleCnt="2"/>
      <dgm:spPr/>
      <dgm:t>
        <a:bodyPr/>
        <a:lstStyle/>
        <a:p>
          <a:endParaRPr lang="en-US"/>
        </a:p>
      </dgm:t>
    </dgm:pt>
    <dgm:pt modelId="{DCF4B358-BB5C-4A6A-B403-85EEAFC7E3E8}" type="pres">
      <dgm:prSet presAssocID="{5A5AEE21-0BE4-4C84-9E70-BC8C84FA61B6}" presName="parentText" presStyleLbl="node1" presStyleIdx="0" presStyleCnt="2" custScaleY="58850" custLinFactNeighborX="-7173" custLinFactNeighborY="-2749">
        <dgm:presLayoutVars>
          <dgm:chMax val="0"/>
          <dgm:bulletEnabled val="1"/>
        </dgm:presLayoutVars>
      </dgm:prSet>
      <dgm:spPr/>
      <dgm:t>
        <a:bodyPr/>
        <a:lstStyle/>
        <a:p>
          <a:endParaRPr lang="en-US"/>
        </a:p>
      </dgm:t>
    </dgm:pt>
    <dgm:pt modelId="{D027DD7C-BFE9-4D2D-A1DD-D605CB471D64}" type="pres">
      <dgm:prSet presAssocID="{5A5AEE21-0BE4-4C84-9E70-BC8C84FA61B6}" presName="negativeSpace" presStyleCnt="0"/>
      <dgm:spPr/>
    </dgm:pt>
    <dgm:pt modelId="{BDF1CD86-1022-435D-AD57-EEFB5F2CCE16}" type="pres">
      <dgm:prSet presAssocID="{5A5AEE21-0BE4-4C84-9E70-BC8C84FA61B6}" presName="childText" presStyleLbl="conFgAcc1" presStyleIdx="0" presStyleCnt="2" custScaleY="69569">
        <dgm:presLayoutVars>
          <dgm:bulletEnabled val="1"/>
        </dgm:presLayoutVars>
      </dgm:prSet>
      <dgm:spPr/>
    </dgm:pt>
    <dgm:pt modelId="{577A06F6-6E53-4D3F-825C-028148C3B97F}" type="pres">
      <dgm:prSet presAssocID="{DD12F243-2C2E-4CBF-A600-AF2F39E14FD2}" presName="spaceBetweenRectangles" presStyleCnt="0"/>
      <dgm:spPr/>
    </dgm:pt>
    <dgm:pt modelId="{CA662918-A1E4-417E-BFA0-7D8F531652EF}" type="pres">
      <dgm:prSet presAssocID="{B44CE40C-39E1-4224-BBAD-47A2E7107323}" presName="parentLin" presStyleCnt="0"/>
      <dgm:spPr/>
    </dgm:pt>
    <dgm:pt modelId="{66C0BBC6-B6BC-48BC-A105-2FFA01611E91}" type="pres">
      <dgm:prSet presAssocID="{B44CE40C-39E1-4224-BBAD-47A2E7107323}" presName="parentLeftMargin" presStyleLbl="node1" presStyleIdx="0" presStyleCnt="2"/>
      <dgm:spPr/>
      <dgm:t>
        <a:bodyPr/>
        <a:lstStyle/>
        <a:p>
          <a:endParaRPr lang="en-US"/>
        </a:p>
      </dgm:t>
    </dgm:pt>
    <dgm:pt modelId="{49FCBA94-8522-47F9-B3D5-0BDA5A331099}" type="pres">
      <dgm:prSet presAssocID="{B44CE40C-39E1-4224-BBAD-47A2E7107323}" presName="parentText" presStyleLbl="node1" presStyleIdx="1" presStyleCnt="2" custScaleX="132851" custScaleY="98562" custLinFactNeighborY="1503">
        <dgm:presLayoutVars>
          <dgm:chMax val="0"/>
          <dgm:bulletEnabled val="1"/>
        </dgm:presLayoutVars>
      </dgm:prSet>
      <dgm:spPr/>
      <dgm:t>
        <a:bodyPr/>
        <a:lstStyle/>
        <a:p>
          <a:endParaRPr lang="en-US"/>
        </a:p>
      </dgm:t>
    </dgm:pt>
    <dgm:pt modelId="{FEC06864-7CAB-4DCC-BD01-58B4F0AFA169}" type="pres">
      <dgm:prSet presAssocID="{B44CE40C-39E1-4224-BBAD-47A2E7107323}" presName="negativeSpace" presStyleCnt="0"/>
      <dgm:spPr/>
    </dgm:pt>
    <dgm:pt modelId="{CA100341-F597-479D-8D3A-CE1838319C27}" type="pres">
      <dgm:prSet presAssocID="{B44CE40C-39E1-4224-BBAD-47A2E7107323}" presName="childText" presStyleLbl="conFgAcc1" presStyleIdx="1" presStyleCnt="2" custScaleY="66770">
        <dgm:presLayoutVars>
          <dgm:bulletEnabled val="1"/>
        </dgm:presLayoutVars>
      </dgm:prSet>
      <dgm:spPr/>
      <dgm:t>
        <a:bodyPr/>
        <a:lstStyle/>
        <a:p>
          <a:endParaRPr lang="en-US"/>
        </a:p>
      </dgm:t>
    </dgm:pt>
  </dgm:ptLst>
  <dgm:cxnLst>
    <dgm:cxn modelId="{E2083DA8-7302-4D20-8CA8-21884AE6A8A1}" srcId="{121A04A4-4695-458F-BE51-5AF79B10BF7A}" destId="{5A5AEE21-0BE4-4C84-9E70-BC8C84FA61B6}" srcOrd="0" destOrd="0" parTransId="{845AFE14-FCBD-4CBA-BAC3-6C53F3BEEB40}" sibTransId="{DD12F243-2C2E-4CBF-A600-AF2F39E14FD2}"/>
    <dgm:cxn modelId="{0A8C04F5-9C32-4720-BD07-B840DDAEE318}" srcId="{121A04A4-4695-458F-BE51-5AF79B10BF7A}" destId="{B44CE40C-39E1-4224-BBAD-47A2E7107323}" srcOrd="1" destOrd="0" parTransId="{2BAE3C46-798B-4834-84E7-54E3403C20AA}" sibTransId="{DE387ED0-42A0-4CDB-BB9C-730AA37D851E}"/>
    <dgm:cxn modelId="{FEE3091F-C468-40EE-B780-C9384FF2F438}" type="presOf" srcId="{B44CE40C-39E1-4224-BBAD-47A2E7107323}" destId="{66C0BBC6-B6BC-48BC-A105-2FFA01611E91}" srcOrd="0" destOrd="0" presId="urn:microsoft.com/office/officeart/2005/8/layout/list1"/>
    <dgm:cxn modelId="{C2BDA07C-428F-4708-AC03-C8B3077BA24A}" type="presOf" srcId="{5A5AEE21-0BE4-4C84-9E70-BC8C84FA61B6}" destId="{3073783D-4705-434B-8A88-3E8FD973BA51}" srcOrd="0" destOrd="0" presId="urn:microsoft.com/office/officeart/2005/8/layout/list1"/>
    <dgm:cxn modelId="{563954BD-825C-4D01-AF20-12B2688124A9}" type="presOf" srcId="{121A04A4-4695-458F-BE51-5AF79B10BF7A}" destId="{FF3481F9-FB4A-4F29-903F-AB0CAA287FBE}" srcOrd="0" destOrd="0" presId="urn:microsoft.com/office/officeart/2005/8/layout/list1"/>
    <dgm:cxn modelId="{E47489C8-EEEE-496E-843A-A446F0C83089}" type="presOf" srcId="{5A5AEE21-0BE4-4C84-9E70-BC8C84FA61B6}" destId="{DCF4B358-BB5C-4A6A-B403-85EEAFC7E3E8}" srcOrd="1" destOrd="0" presId="urn:microsoft.com/office/officeart/2005/8/layout/list1"/>
    <dgm:cxn modelId="{EBD5C092-839C-42C3-9394-2D6114606528}" type="presOf" srcId="{B44CE40C-39E1-4224-BBAD-47A2E7107323}" destId="{49FCBA94-8522-47F9-B3D5-0BDA5A331099}" srcOrd="1" destOrd="0" presId="urn:microsoft.com/office/officeart/2005/8/layout/list1"/>
    <dgm:cxn modelId="{1FABF16B-C978-4D69-92C7-9D451798A4A5}" type="presParOf" srcId="{FF3481F9-FB4A-4F29-903F-AB0CAA287FBE}" destId="{CE7D663A-AD5C-43BE-8DDC-B26C864A5CFC}" srcOrd="0" destOrd="0" presId="urn:microsoft.com/office/officeart/2005/8/layout/list1"/>
    <dgm:cxn modelId="{5FD638C9-72A6-4CF2-81D6-FDF98FA3237D}" type="presParOf" srcId="{CE7D663A-AD5C-43BE-8DDC-B26C864A5CFC}" destId="{3073783D-4705-434B-8A88-3E8FD973BA51}" srcOrd="0" destOrd="0" presId="urn:microsoft.com/office/officeart/2005/8/layout/list1"/>
    <dgm:cxn modelId="{A275EFC9-D246-45B4-B2DA-386B226FB5D0}" type="presParOf" srcId="{CE7D663A-AD5C-43BE-8DDC-B26C864A5CFC}" destId="{DCF4B358-BB5C-4A6A-B403-85EEAFC7E3E8}" srcOrd="1" destOrd="0" presId="urn:microsoft.com/office/officeart/2005/8/layout/list1"/>
    <dgm:cxn modelId="{809D37DC-4AFB-4B50-99E9-A91B30853EBF}" type="presParOf" srcId="{FF3481F9-FB4A-4F29-903F-AB0CAA287FBE}" destId="{D027DD7C-BFE9-4D2D-A1DD-D605CB471D64}" srcOrd="1" destOrd="0" presId="urn:microsoft.com/office/officeart/2005/8/layout/list1"/>
    <dgm:cxn modelId="{CE4DFE5F-A235-4059-972D-B8413D7301D4}" type="presParOf" srcId="{FF3481F9-FB4A-4F29-903F-AB0CAA287FBE}" destId="{BDF1CD86-1022-435D-AD57-EEFB5F2CCE16}" srcOrd="2" destOrd="0" presId="urn:microsoft.com/office/officeart/2005/8/layout/list1"/>
    <dgm:cxn modelId="{9D93D6E0-2B40-401D-8233-CA2905251917}" type="presParOf" srcId="{FF3481F9-FB4A-4F29-903F-AB0CAA287FBE}" destId="{577A06F6-6E53-4D3F-825C-028148C3B97F}" srcOrd="3" destOrd="0" presId="urn:microsoft.com/office/officeart/2005/8/layout/list1"/>
    <dgm:cxn modelId="{12E413B5-7D91-4549-A343-F748CB4E0097}" type="presParOf" srcId="{FF3481F9-FB4A-4F29-903F-AB0CAA287FBE}" destId="{CA662918-A1E4-417E-BFA0-7D8F531652EF}" srcOrd="4" destOrd="0" presId="urn:microsoft.com/office/officeart/2005/8/layout/list1"/>
    <dgm:cxn modelId="{138A2F91-435D-4B94-9F37-4726E416C6F5}" type="presParOf" srcId="{CA662918-A1E4-417E-BFA0-7D8F531652EF}" destId="{66C0BBC6-B6BC-48BC-A105-2FFA01611E91}" srcOrd="0" destOrd="0" presId="urn:microsoft.com/office/officeart/2005/8/layout/list1"/>
    <dgm:cxn modelId="{03C4754B-84C8-4ED6-A9B8-FD9BE20038BC}" type="presParOf" srcId="{CA662918-A1E4-417E-BFA0-7D8F531652EF}" destId="{49FCBA94-8522-47F9-B3D5-0BDA5A331099}" srcOrd="1" destOrd="0" presId="urn:microsoft.com/office/officeart/2005/8/layout/list1"/>
    <dgm:cxn modelId="{33F20972-7F81-486B-A9A7-549DA96E8B88}" type="presParOf" srcId="{FF3481F9-FB4A-4F29-903F-AB0CAA287FBE}" destId="{FEC06864-7CAB-4DCC-BD01-58B4F0AFA169}" srcOrd="5" destOrd="0" presId="urn:microsoft.com/office/officeart/2005/8/layout/list1"/>
    <dgm:cxn modelId="{68BCBC96-CFDC-412D-865D-16CB0CC128A4}" type="presParOf" srcId="{FF3481F9-FB4A-4F29-903F-AB0CAA287FBE}" destId="{CA100341-F597-479D-8D3A-CE1838319C27}"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21A04A4-4695-458F-BE51-5AF79B10BF7A}" type="doc">
      <dgm:prSet loTypeId="urn:microsoft.com/office/officeart/2005/8/layout/list1" loCatId="list" qsTypeId="urn:microsoft.com/office/officeart/2005/8/quickstyle/simple5" qsCatId="simple" csTypeId="urn:microsoft.com/office/officeart/2005/8/colors/accent1_2" csCatId="accent1" phldr="1"/>
      <dgm:spPr/>
      <dgm:t>
        <a:bodyPr/>
        <a:lstStyle/>
        <a:p>
          <a:endParaRPr lang="en-US"/>
        </a:p>
      </dgm:t>
    </dgm:pt>
    <dgm:pt modelId="{5A5AEE21-0BE4-4C84-9E70-BC8C84FA61B6}">
      <dgm:prSet phldrT="[Text]" custT="1"/>
      <dgm:spPr>
        <a:solidFill>
          <a:schemeClr val="bg2"/>
        </a:solidFill>
      </dgm:spPr>
      <dgm:t>
        <a:bodyPr/>
        <a:lstStyle/>
        <a:p>
          <a:r>
            <a:rPr lang="en-US" sz="2200" b="1" dirty="0" smtClean="0">
              <a:solidFill>
                <a:schemeClr val="tx1"/>
              </a:solidFill>
              <a:latin typeface="Georgia" panose="02040502050405020303" pitchFamily="18" charset="0"/>
            </a:rPr>
            <a:t>Do we require to issue TDS Certificate?</a:t>
          </a:r>
        </a:p>
      </dgm:t>
    </dgm:pt>
    <dgm:pt modelId="{845AFE14-FCBD-4CBA-BAC3-6C53F3BEEB40}" type="parTrans" cxnId="{E2083DA8-7302-4D20-8CA8-21884AE6A8A1}">
      <dgm:prSet/>
      <dgm:spPr/>
      <dgm:t>
        <a:bodyPr/>
        <a:lstStyle/>
        <a:p>
          <a:endParaRPr lang="en-US"/>
        </a:p>
      </dgm:t>
    </dgm:pt>
    <dgm:pt modelId="{DD12F243-2C2E-4CBF-A600-AF2F39E14FD2}" type="sibTrans" cxnId="{E2083DA8-7302-4D20-8CA8-21884AE6A8A1}">
      <dgm:prSet/>
      <dgm:spPr/>
      <dgm:t>
        <a:bodyPr/>
        <a:lstStyle/>
        <a:p>
          <a:endParaRPr lang="en-US"/>
        </a:p>
      </dgm:t>
    </dgm:pt>
    <dgm:pt modelId="{B44CE40C-39E1-4224-BBAD-47A2E7107323}">
      <dgm:prSet phldrT="[Text]" custT="1"/>
      <dgm:spPr>
        <a:scene3d>
          <a:camera prst="orthographicFront"/>
          <a:lightRig rig="threePt" dir="t"/>
        </a:scene3d>
        <a:sp3d>
          <a:bevelT/>
        </a:sp3d>
      </dgm:spPr>
      <dgm:t>
        <a:bodyPr/>
        <a:lstStyle/>
        <a:p>
          <a:r>
            <a:rPr lang="en-US" sz="2200" dirty="0" smtClean="0">
              <a:solidFill>
                <a:schemeClr val="tx1"/>
              </a:solidFill>
              <a:latin typeface="Georgia" panose="02040502050405020303" pitchFamily="18" charset="0"/>
            </a:rPr>
            <a:t>TDS Certificate in Form GSTR-07A will be </a:t>
          </a:r>
          <a:r>
            <a:rPr lang="en-US" sz="2200" b="1" dirty="0" smtClean="0">
              <a:solidFill>
                <a:schemeClr val="tx1"/>
              </a:solidFill>
              <a:latin typeface="Georgia" panose="02040502050405020303" pitchFamily="18" charset="0"/>
            </a:rPr>
            <a:t>downloadable</a:t>
          </a:r>
          <a:r>
            <a:rPr lang="en-US" sz="2200" dirty="0" smtClean="0">
              <a:solidFill>
                <a:schemeClr val="tx1"/>
              </a:solidFill>
              <a:latin typeface="Georgia" panose="02040502050405020303" pitchFamily="18" charset="0"/>
            </a:rPr>
            <a:t> from the portal by supplier after accepting the transactions uploaded by deductor.</a:t>
          </a:r>
        </a:p>
        <a:p>
          <a:endParaRPr lang="en-US" sz="2200" dirty="0" smtClean="0">
            <a:solidFill>
              <a:schemeClr val="tx1"/>
            </a:solidFill>
            <a:latin typeface="Georgia" panose="02040502050405020303" pitchFamily="18" charset="0"/>
          </a:endParaRPr>
        </a:p>
      </dgm:t>
    </dgm:pt>
    <dgm:pt modelId="{2BAE3C46-798B-4834-84E7-54E3403C20AA}" type="parTrans" cxnId="{0A8C04F5-9C32-4720-BD07-B840DDAEE318}">
      <dgm:prSet/>
      <dgm:spPr/>
      <dgm:t>
        <a:bodyPr/>
        <a:lstStyle/>
        <a:p>
          <a:endParaRPr lang="en-US"/>
        </a:p>
      </dgm:t>
    </dgm:pt>
    <dgm:pt modelId="{DE387ED0-42A0-4CDB-BB9C-730AA37D851E}" type="sibTrans" cxnId="{0A8C04F5-9C32-4720-BD07-B840DDAEE318}">
      <dgm:prSet/>
      <dgm:spPr/>
      <dgm:t>
        <a:bodyPr/>
        <a:lstStyle/>
        <a:p>
          <a:endParaRPr lang="en-US"/>
        </a:p>
      </dgm:t>
    </dgm:pt>
    <dgm:pt modelId="{FF3481F9-FB4A-4F29-903F-AB0CAA287FBE}" type="pres">
      <dgm:prSet presAssocID="{121A04A4-4695-458F-BE51-5AF79B10BF7A}" presName="linear" presStyleCnt="0">
        <dgm:presLayoutVars>
          <dgm:dir/>
          <dgm:animLvl val="lvl"/>
          <dgm:resizeHandles val="exact"/>
        </dgm:presLayoutVars>
      </dgm:prSet>
      <dgm:spPr/>
      <dgm:t>
        <a:bodyPr/>
        <a:lstStyle/>
        <a:p>
          <a:endParaRPr lang="en-US"/>
        </a:p>
      </dgm:t>
    </dgm:pt>
    <dgm:pt modelId="{CE7D663A-AD5C-43BE-8DDC-B26C864A5CFC}" type="pres">
      <dgm:prSet presAssocID="{5A5AEE21-0BE4-4C84-9E70-BC8C84FA61B6}" presName="parentLin" presStyleCnt="0"/>
      <dgm:spPr/>
    </dgm:pt>
    <dgm:pt modelId="{3073783D-4705-434B-8A88-3E8FD973BA51}" type="pres">
      <dgm:prSet presAssocID="{5A5AEE21-0BE4-4C84-9E70-BC8C84FA61B6}" presName="parentLeftMargin" presStyleLbl="node1" presStyleIdx="0" presStyleCnt="2"/>
      <dgm:spPr/>
      <dgm:t>
        <a:bodyPr/>
        <a:lstStyle/>
        <a:p>
          <a:endParaRPr lang="en-US"/>
        </a:p>
      </dgm:t>
    </dgm:pt>
    <dgm:pt modelId="{DCF4B358-BB5C-4A6A-B403-85EEAFC7E3E8}" type="pres">
      <dgm:prSet presAssocID="{5A5AEE21-0BE4-4C84-9E70-BC8C84FA61B6}" presName="parentText" presStyleLbl="node1" presStyleIdx="0" presStyleCnt="2" custScaleY="58850" custLinFactNeighborX="-7173" custLinFactNeighborY="-102">
        <dgm:presLayoutVars>
          <dgm:chMax val="0"/>
          <dgm:bulletEnabled val="1"/>
        </dgm:presLayoutVars>
      </dgm:prSet>
      <dgm:spPr/>
      <dgm:t>
        <a:bodyPr/>
        <a:lstStyle/>
        <a:p>
          <a:endParaRPr lang="en-US"/>
        </a:p>
      </dgm:t>
    </dgm:pt>
    <dgm:pt modelId="{D027DD7C-BFE9-4D2D-A1DD-D605CB471D64}" type="pres">
      <dgm:prSet presAssocID="{5A5AEE21-0BE4-4C84-9E70-BC8C84FA61B6}" presName="negativeSpace" presStyleCnt="0"/>
      <dgm:spPr/>
    </dgm:pt>
    <dgm:pt modelId="{BDF1CD86-1022-435D-AD57-EEFB5F2CCE16}" type="pres">
      <dgm:prSet presAssocID="{5A5AEE21-0BE4-4C84-9E70-BC8C84FA61B6}" presName="childText" presStyleLbl="conFgAcc1" presStyleIdx="0" presStyleCnt="2" custScaleY="69569">
        <dgm:presLayoutVars>
          <dgm:bulletEnabled val="1"/>
        </dgm:presLayoutVars>
      </dgm:prSet>
      <dgm:spPr/>
    </dgm:pt>
    <dgm:pt modelId="{577A06F6-6E53-4D3F-825C-028148C3B97F}" type="pres">
      <dgm:prSet presAssocID="{DD12F243-2C2E-4CBF-A600-AF2F39E14FD2}" presName="spaceBetweenRectangles" presStyleCnt="0"/>
      <dgm:spPr/>
    </dgm:pt>
    <dgm:pt modelId="{CA662918-A1E4-417E-BFA0-7D8F531652EF}" type="pres">
      <dgm:prSet presAssocID="{B44CE40C-39E1-4224-BBAD-47A2E7107323}" presName="parentLin" presStyleCnt="0"/>
      <dgm:spPr/>
    </dgm:pt>
    <dgm:pt modelId="{66C0BBC6-B6BC-48BC-A105-2FFA01611E91}" type="pres">
      <dgm:prSet presAssocID="{B44CE40C-39E1-4224-BBAD-47A2E7107323}" presName="parentLeftMargin" presStyleLbl="node1" presStyleIdx="0" presStyleCnt="2"/>
      <dgm:spPr/>
      <dgm:t>
        <a:bodyPr/>
        <a:lstStyle/>
        <a:p>
          <a:endParaRPr lang="en-US"/>
        </a:p>
      </dgm:t>
    </dgm:pt>
    <dgm:pt modelId="{49FCBA94-8522-47F9-B3D5-0BDA5A331099}" type="pres">
      <dgm:prSet presAssocID="{B44CE40C-39E1-4224-BBAD-47A2E7107323}" presName="parentText" presStyleLbl="node1" presStyleIdx="1" presStyleCnt="2" custScaleX="132851" custScaleY="98562" custLinFactNeighborY="621">
        <dgm:presLayoutVars>
          <dgm:chMax val="0"/>
          <dgm:bulletEnabled val="1"/>
        </dgm:presLayoutVars>
      </dgm:prSet>
      <dgm:spPr/>
      <dgm:t>
        <a:bodyPr/>
        <a:lstStyle/>
        <a:p>
          <a:endParaRPr lang="en-US"/>
        </a:p>
      </dgm:t>
    </dgm:pt>
    <dgm:pt modelId="{FEC06864-7CAB-4DCC-BD01-58B4F0AFA169}" type="pres">
      <dgm:prSet presAssocID="{B44CE40C-39E1-4224-BBAD-47A2E7107323}" presName="negativeSpace" presStyleCnt="0"/>
      <dgm:spPr/>
    </dgm:pt>
    <dgm:pt modelId="{CA100341-F597-479D-8D3A-CE1838319C27}" type="pres">
      <dgm:prSet presAssocID="{B44CE40C-39E1-4224-BBAD-47A2E7107323}" presName="childText" presStyleLbl="conFgAcc1" presStyleIdx="1" presStyleCnt="2" custScaleY="66770">
        <dgm:presLayoutVars>
          <dgm:bulletEnabled val="1"/>
        </dgm:presLayoutVars>
      </dgm:prSet>
      <dgm:spPr/>
      <dgm:t>
        <a:bodyPr/>
        <a:lstStyle/>
        <a:p>
          <a:endParaRPr lang="en-US"/>
        </a:p>
      </dgm:t>
    </dgm:pt>
  </dgm:ptLst>
  <dgm:cxnLst>
    <dgm:cxn modelId="{E2083DA8-7302-4D20-8CA8-21884AE6A8A1}" srcId="{121A04A4-4695-458F-BE51-5AF79B10BF7A}" destId="{5A5AEE21-0BE4-4C84-9E70-BC8C84FA61B6}" srcOrd="0" destOrd="0" parTransId="{845AFE14-FCBD-4CBA-BAC3-6C53F3BEEB40}" sibTransId="{DD12F243-2C2E-4CBF-A600-AF2F39E14FD2}"/>
    <dgm:cxn modelId="{0A8C04F5-9C32-4720-BD07-B840DDAEE318}" srcId="{121A04A4-4695-458F-BE51-5AF79B10BF7A}" destId="{B44CE40C-39E1-4224-BBAD-47A2E7107323}" srcOrd="1" destOrd="0" parTransId="{2BAE3C46-798B-4834-84E7-54E3403C20AA}" sibTransId="{DE387ED0-42A0-4CDB-BB9C-730AA37D851E}"/>
    <dgm:cxn modelId="{43B0BD1E-847E-4A46-9D95-89DD3BCCBB73}" type="presOf" srcId="{5A5AEE21-0BE4-4C84-9E70-BC8C84FA61B6}" destId="{3073783D-4705-434B-8A88-3E8FD973BA51}" srcOrd="0" destOrd="0" presId="urn:microsoft.com/office/officeart/2005/8/layout/list1"/>
    <dgm:cxn modelId="{8D3F6AEE-ECF0-446F-85EA-E7C9225DF0BD}" type="presOf" srcId="{B44CE40C-39E1-4224-BBAD-47A2E7107323}" destId="{49FCBA94-8522-47F9-B3D5-0BDA5A331099}" srcOrd="1" destOrd="0" presId="urn:microsoft.com/office/officeart/2005/8/layout/list1"/>
    <dgm:cxn modelId="{B55AD600-19B0-4674-B7AE-96D0793F567C}" type="presOf" srcId="{B44CE40C-39E1-4224-BBAD-47A2E7107323}" destId="{66C0BBC6-B6BC-48BC-A105-2FFA01611E91}" srcOrd="0" destOrd="0" presId="urn:microsoft.com/office/officeart/2005/8/layout/list1"/>
    <dgm:cxn modelId="{A6928479-14CA-4BDB-BC82-6F55C647115B}" type="presOf" srcId="{5A5AEE21-0BE4-4C84-9E70-BC8C84FA61B6}" destId="{DCF4B358-BB5C-4A6A-B403-85EEAFC7E3E8}" srcOrd="1" destOrd="0" presId="urn:microsoft.com/office/officeart/2005/8/layout/list1"/>
    <dgm:cxn modelId="{CCE6906A-CFDD-4A80-A9CF-9A2739A99A92}" type="presOf" srcId="{121A04A4-4695-458F-BE51-5AF79B10BF7A}" destId="{FF3481F9-FB4A-4F29-903F-AB0CAA287FBE}" srcOrd="0" destOrd="0" presId="urn:microsoft.com/office/officeart/2005/8/layout/list1"/>
    <dgm:cxn modelId="{6C6B8D3C-A4E1-4C34-B93C-E51AC52DECCB}" type="presParOf" srcId="{FF3481F9-FB4A-4F29-903F-AB0CAA287FBE}" destId="{CE7D663A-AD5C-43BE-8DDC-B26C864A5CFC}" srcOrd="0" destOrd="0" presId="urn:microsoft.com/office/officeart/2005/8/layout/list1"/>
    <dgm:cxn modelId="{01E20C85-91FC-4AD4-9C11-D2FF675890E4}" type="presParOf" srcId="{CE7D663A-AD5C-43BE-8DDC-B26C864A5CFC}" destId="{3073783D-4705-434B-8A88-3E8FD973BA51}" srcOrd="0" destOrd="0" presId="urn:microsoft.com/office/officeart/2005/8/layout/list1"/>
    <dgm:cxn modelId="{6551C810-5DFE-44AF-838F-767A7C59268E}" type="presParOf" srcId="{CE7D663A-AD5C-43BE-8DDC-B26C864A5CFC}" destId="{DCF4B358-BB5C-4A6A-B403-85EEAFC7E3E8}" srcOrd="1" destOrd="0" presId="urn:microsoft.com/office/officeart/2005/8/layout/list1"/>
    <dgm:cxn modelId="{C91888D4-EF3A-4319-952B-BC42A12D68FB}" type="presParOf" srcId="{FF3481F9-FB4A-4F29-903F-AB0CAA287FBE}" destId="{D027DD7C-BFE9-4D2D-A1DD-D605CB471D64}" srcOrd="1" destOrd="0" presId="urn:microsoft.com/office/officeart/2005/8/layout/list1"/>
    <dgm:cxn modelId="{A0F5E7B2-DAB8-4BE7-9501-847AF5165154}" type="presParOf" srcId="{FF3481F9-FB4A-4F29-903F-AB0CAA287FBE}" destId="{BDF1CD86-1022-435D-AD57-EEFB5F2CCE16}" srcOrd="2" destOrd="0" presId="urn:microsoft.com/office/officeart/2005/8/layout/list1"/>
    <dgm:cxn modelId="{51BD7BDB-2DE1-4CC6-B9BD-18D3273C4A5D}" type="presParOf" srcId="{FF3481F9-FB4A-4F29-903F-AB0CAA287FBE}" destId="{577A06F6-6E53-4D3F-825C-028148C3B97F}" srcOrd="3" destOrd="0" presId="urn:microsoft.com/office/officeart/2005/8/layout/list1"/>
    <dgm:cxn modelId="{CA676BBB-582B-493E-85E8-5508B90DA8DB}" type="presParOf" srcId="{FF3481F9-FB4A-4F29-903F-AB0CAA287FBE}" destId="{CA662918-A1E4-417E-BFA0-7D8F531652EF}" srcOrd="4" destOrd="0" presId="urn:microsoft.com/office/officeart/2005/8/layout/list1"/>
    <dgm:cxn modelId="{66CEA643-1E88-40E2-9108-8BDC1013B472}" type="presParOf" srcId="{CA662918-A1E4-417E-BFA0-7D8F531652EF}" destId="{66C0BBC6-B6BC-48BC-A105-2FFA01611E91}" srcOrd="0" destOrd="0" presId="urn:microsoft.com/office/officeart/2005/8/layout/list1"/>
    <dgm:cxn modelId="{C99E382B-52F4-4045-BFE6-32050D9C5EC0}" type="presParOf" srcId="{CA662918-A1E4-417E-BFA0-7D8F531652EF}" destId="{49FCBA94-8522-47F9-B3D5-0BDA5A331099}" srcOrd="1" destOrd="0" presId="urn:microsoft.com/office/officeart/2005/8/layout/list1"/>
    <dgm:cxn modelId="{D3F4C75A-20B4-40FC-B366-1E59E8F3C7CD}" type="presParOf" srcId="{FF3481F9-FB4A-4F29-903F-AB0CAA287FBE}" destId="{FEC06864-7CAB-4DCC-BD01-58B4F0AFA169}" srcOrd="5" destOrd="0" presId="urn:microsoft.com/office/officeart/2005/8/layout/list1"/>
    <dgm:cxn modelId="{FA64C8BB-802A-4A9C-84A6-48B240866C3F}" type="presParOf" srcId="{FF3481F9-FB4A-4F29-903F-AB0CAA287FBE}" destId="{CA100341-F597-479D-8D3A-CE1838319C27}"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121A04A4-4695-458F-BE51-5AF79B10BF7A}" type="doc">
      <dgm:prSet loTypeId="urn:microsoft.com/office/officeart/2005/8/layout/list1" loCatId="list" qsTypeId="urn:microsoft.com/office/officeart/2005/8/quickstyle/simple5" qsCatId="simple" csTypeId="urn:microsoft.com/office/officeart/2005/8/colors/accent1_2" csCatId="accent1" phldr="1"/>
      <dgm:spPr/>
      <dgm:t>
        <a:bodyPr/>
        <a:lstStyle/>
        <a:p>
          <a:endParaRPr lang="en-US"/>
        </a:p>
      </dgm:t>
    </dgm:pt>
    <dgm:pt modelId="{5A5AEE21-0BE4-4C84-9E70-BC8C84FA61B6}">
      <dgm:prSet phldrT="[Text]" custT="1"/>
      <dgm:spPr>
        <a:solidFill>
          <a:schemeClr val="bg2"/>
        </a:solidFill>
      </dgm:spPr>
      <dgm:t>
        <a:bodyPr/>
        <a:lstStyle/>
        <a:p>
          <a:r>
            <a:rPr lang="en-US" sz="2200" b="1" dirty="0" smtClean="0">
              <a:solidFill>
                <a:schemeClr val="tx1"/>
              </a:solidFill>
              <a:latin typeface="Georgia" panose="02040502050405020303" pitchFamily="18" charset="0"/>
            </a:rPr>
            <a:t>Is there any penalty for any default in issuing TDS Certificate?</a:t>
          </a:r>
        </a:p>
      </dgm:t>
    </dgm:pt>
    <dgm:pt modelId="{845AFE14-FCBD-4CBA-BAC3-6C53F3BEEB40}" type="parTrans" cxnId="{E2083DA8-7302-4D20-8CA8-21884AE6A8A1}">
      <dgm:prSet/>
      <dgm:spPr/>
      <dgm:t>
        <a:bodyPr/>
        <a:lstStyle/>
        <a:p>
          <a:endParaRPr lang="en-US">
            <a:solidFill>
              <a:schemeClr val="tx1"/>
            </a:solidFill>
          </a:endParaRPr>
        </a:p>
      </dgm:t>
    </dgm:pt>
    <dgm:pt modelId="{DD12F243-2C2E-4CBF-A600-AF2F39E14FD2}" type="sibTrans" cxnId="{E2083DA8-7302-4D20-8CA8-21884AE6A8A1}">
      <dgm:prSet/>
      <dgm:spPr/>
      <dgm:t>
        <a:bodyPr/>
        <a:lstStyle/>
        <a:p>
          <a:endParaRPr lang="en-US">
            <a:solidFill>
              <a:schemeClr val="tx1"/>
            </a:solidFill>
          </a:endParaRPr>
        </a:p>
      </dgm:t>
    </dgm:pt>
    <dgm:pt modelId="{B44CE40C-39E1-4224-BBAD-47A2E7107323}">
      <dgm:prSet phldrT="[Text]" custT="1"/>
      <dgm:spPr>
        <a:scene3d>
          <a:camera prst="orthographicFront"/>
          <a:lightRig rig="threePt" dir="t"/>
        </a:scene3d>
        <a:sp3d>
          <a:bevelT/>
        </a:sp3d>
      </dgm:spPr>
      <dgm:t>
        <a:bodyPr/>
        <a:lstStyle/>
        <a:p>
          <a:pPr algn="just"/>
          <a:r>
            <a:rPr lang="en-US" sz="2200" dirty="0" smtClean="0">
              <a:solidFill>
                <a:schemeClr val="tx1"/>
              </a:solidFill>
              <a:latin typeface="Georgia" panose="02040502050405020303" pitchFamily="18" charset="0"/>
            </a:rPr>
            <a:t>If any deductor fails to furnish to the deductee the certificate, after deducting the tax at source, within five days of crediting the amount so deducted to the Government, the deductor shall pay, by way of a late fee, a sum of one hundred rupees per day from the day after the expiry of such five days period until the failure is rectified, subject to a maximum amount of five thousand rupees.</a:t>
          </a:r>
          <a:endParaRPr lang="en-US" sz="2200" b="1" dirty="0" smtClean="0">
            <a:solidFill>
              <a:schemeClr val="tx1"/>
            </a:solidFill>
            <a:latin typeface="Georgia" panose="02040502050405020303" pitchFamily="18" charset="0"/>
          </a:endParaRPr>
        </a:p>
      </dgm:t>
    </dgm:pt>
    <dgm:pt modelId="{2BAE3C46-798B-4834-84E7-54E3403C20AA}" type="parTrans" cxnId="{0A8C04F5-9C32-4720-BD07-B840DDAEE318}">
      <dgm:prSet/>
      <dgm:spPr/>
      <dgm:t>
        <a:bodyPr/>
        <a:lstStyle/>
        <a:p>
          <a:endParaRPr lang="en-US">
            <a:solidFill>
              <a:schemeClr val="tx1"/>
            </a:solidFill>
          </a:endParaRPr>
        </a:p>
      </dgm:t>
    </dgm:pt>
    <dgm:pt modelId="{DE387ED0-42A0-4CDB-BB9C-730AA37D851E}" type="sibTrans" cxnId="{0A8C04F5-9C32-4720-BD07-B840DDAEE318}">
      <dgm:prSet/>
      <dgm:spPr/>
      <dgm:t>
        <a:bodyPr/>
        <a:lstStyle/>
        <a:p>
          <a:endParaRPr lang="en-US">
            <a:solidFill>
              <a:schemeClr val="tx1"/>
            </a:solidFill>
          </a:endParaRPr>
        </a:p>
      </dgm:t>
    </dgm:pt>
    <dgm:pt modelId="{FF3481F9-FB4A-4F29-903F-AB0CAA287FBE}" type="pres">
      <dgm:prSet presAssocID="{121A04A4-4695-458F-BE51-5AF79B10BF7A}" presName="linear" presStyleCnt="0">
        <dgm:presLayoutVars>
          <dgm:dir/>
          <dgm:animLvl val="lvl"/>
          <dgm:resizeHandles val="exact"/>
        </dgm:presLayoutVars>
      </dgm:prSet>
      <dgm:spPr/>
      <dgm:t>
        <a:bodyPr/>
        <a:lstStyle/>
        <a:p>
          <a:endParaRPr lang="en-US"/>
        </a:p>
      </dgm:t>
    </dgm:pt>
    <dgm:pt modelId="{CE7D663A-AD5C-43BE-8DDC-B26C864A5CFC}" type="pres">
      <dgm:prSet presAssocID="{5A5AEE21-0BE4-4C84-9E70-BC8C84FA61B6}" presName="parentLin" presStyleCnt="0"/>
      <dgm:spPr/>
    </dgm:pt>
    <dgm:pt modelId="{3073783D-4705-434B-8A88-3E8FD973BA51}" type="pres">
      <dgm:prSet presAssocID="{5A5AEE21-0BE4-4C84-9E70-BC8C84FA61B6}" presName="parentLeftMargin" presStyleLbl="node1" presStyleIdx="0" presStyleCnt="2"/>
      <dgm:spPr/>
      <dgm:t>
        <a:bodyPr/>
        <a:lstStyle/>
        <a:p>
          <a:endParaRPr lang="en-US"/>
        </a:p>
      </dgm:t>
    </dgm:pt>
    <dgm:pt modelId="{DCF4B358-BB5C-4A6A-B403-85EEAFC7E3E8}" type="pres">
      <dgm:prSet presAssocID="{5A5AEE21-0BE4-4C84-9E70-BC8C84FA61B6}" presName="parentText" presStyleLbl="node1" presStyleIdx="0" presStyleCnt="2" custScaleX="114587" custScaleY="58850" custLinFactNeighborX="-7173" custLinFactNeighborY="-2749">
        <dgm:presLayoutVars>
          <dgm:chMax val="0"/>
          <dgm:bulletEnabled val="1"/>
        </dgm:presLayoutVars>
      </dgm:prSet>
      <dgm:spPr/>
      <dgm:t>
        <a:bodyPr/>
        <a:lstStyle/>
        <a:p>
          <a:endParaRPr lang="en-US"/>
        </a:p>
      </dgm:t>
    </dgm:pt>
    <dgm:pt modelId="{D027DD7C-BFE9-4D2D-A1DD-D605CB471D64}" type="pres">
      <dgm:prSet presAssocID="{5A5AEE21-0BE4-4C84-9E70-BC8C84FA61B6}" presName="negativeSpace" presStyleCnt="0"/>
      <dgm:spPr/>
    </dgm:pt>
    <dgm:pt modelId="{BDF1CD86-1022-435D-AD57-EEFB5F2CCE16}" type="pres">
      <dgm:prSet presAssocID="{5A5AEE21-0BE4-4C84-9E70-BC8C84FA61B6}" presName="childText" presStyleLbl="conFgAcc1" presStyleIdx="0" presStyleCnt="2" custScaleY="69569">
        <dgm:presLayoutVars>
          <dgm:bulletEnabled val="1"/>
        </dgm:presLayoutVars>
      </dgm:prSet>
      <dgm:spPr/>
    </dgm:pt>
    <dgm:pt modelId="{577A06F6-6E53-4D3F-825C-028148C3B97F}" type="pres">
      <dgm:prSet presAssocID="{DD12F243-2C2E-4CBF-A600-AF2F39E14FD2}" presName="spaceBetweenRectangles" presStyleCnt="0"/>
      <dgm:spPr/>
    </dgm:pt>
    <dgm:pt modelId="{CA662918-A1E4-417E-BFA0-7D8F531652EF}" type="pres">
      <dgm:prSet presAssocID="{B44CE40C-39E1-4224-BBAD-47A2E7107323}" presName="parentLin" presStyleCnt="0"/>
      <dgm:spPr/>
    </dgm:pt>
    <dgm:pt modelId="{66C0BBC6-B6BC-48BC-A105-2FFA01611E91}" type="pres">
      <dgm:prSet presAssocID="{B44CE40C-39E1-4224-BBAD-47A2E7107323}" presName="parentLeftMargin" presStyleLbl="node1" presStyleIdx="0" presStyleCnt="2"/>
      <dgm:spPr/>
      <dgm:t>
        <a:bodyPr/>
        <a:lstStyle/>
        <a:p>
          <a:endParaRPr lang="en-US"/>
        </a:p>
      </dgm:t>
    </dgm:pt>
    <dgm:pt modelId="{49FCBA94-8522-47F9-B3D5-0BDA5A331099}" type="pres">
      <dgm:prSet presAssocID="{B44CE40C-39E1-4224-BBAD-47A2E7107323}" presName="parentText" presStyleLbl="node1" presStyleIdx="1" presStyleCnt="2" custScaleX="132851" custScaleY="135091" custLinFactNeighborY="621">
        <dgm:presLayoutVars>
          <dgm:chMax val="0"/>
          <dgm:bulletEnabled val="1"/>
        </dgm:presLayoutVars>
      </dgm:prSet>
      <dgm:spPr/>
      <dgm:t>
        <a:bodyPr/>
        <a:lstStyle/>
        <a:p>
          <a:endParaRPr lang="en-US"/>
        </a:p>
      </dgm:t>
    </dgm:pt>
    <dgm:pt modelId="{FEC06864-7CAB-4DCC-BD01-58B4F0AFA169}" type="pres">
      <dgm:prSet presAssocID="{B44CE40C-39E1-4224-BBAD-47A2E7107323}" presName="negativeSpace" presStyleCnt="0"/>
      <dgm:spPr/>
    </dgm:pt>
    <dgm:pt modelId="{CA100341-F597-479D-8D3A-CE1838319C27}" type="pres">
      <dgm:prSet presAssocID="{B44CE40C-39E1-4224-BBAD-47A2E7107323}" presName="childText" presStyleLbl="conFgAcc1" presStyleIdx="1" presStyleCnt="2" custScaleY="66770">
        <dgm:presLayoutVars>
          <dgm:bulletEnabled val="1"/>
        </dgm:presLayoutVars>
      </dgm:prSet>
      <dgm:spPr/>
      <dgm:t>
        <a:bodyPr/>
        <a:lstStyle/>
        <a:p>
          <a:endParaRPr lang="en-US"/>
        </a:p>
      </dgm:t>
    </dgm:pt>
  </dgm:ptLst>
  <dgm:cxnLst>
    <dgm:cxn modelId="{E2083DA8-7302-4D20-8CA8-21884AE6A8A1}" srcId="{121A04A4-4695-458F-BE51-5AF79B10BF7A}" destId="{5A5AEE21-0BE4-4C84-9E70-BC8C84FA61B6}" srcOrd="0" destOrd="0" parTransId="{845AFE14-FCBD-4CBA-BAC3-6C53F3BEEB40}" sibTransId="{DD12F243-2C2E-4CBF-A600-AF2F39E14FD2}"/>
    <dgm:cxn modelId="{5F299E81-9CA7-4F8D-85F9-E0AAB2274101}" type="presOf" srcId="{5A5AEE21-0BE4-4C84-9E70-BC8C84FA61B6}" destId="{3073783D-4705-434B-8A88-3E8FD973BA51}" srcOrd="0" destOrd="0" presId="urn:microsoft.com/office/officeart/2005/8/layout/list1"/>
    <dgm:cxn modelId="{320BDF30-1D5A-4DF9-A1C1-C5B7E5FEC19C}" type="presOf" srcId="{B44CE40C-39E1-4224-BBAD-47A2E7107323}" destId="{49FCBA94-8522-47F9-B3D5-0BDA5A331099}" srcOrd="1" destOrd="0" presId="urn:microsoft.com/office/officeart/2005/8/layout/list1"/>
    <dgm:cxn modelId="{1B073827-4B29-4BC3-861A-3F52F5893D95}" type="presOf" srcId="{5A5AEE21-0BE4-4C84-9E70-BC8C84FA61B6}" destId="{DCF4B358-BB5C-4A6A-B403-85EEAFC7E3E8}" srcOrd="1" destOrd="0" presId="urn:microsoft.com/office/officeart/2005/8/layout/list1"/>
    <dgm:cxn modelId="{0A8C04F5-9C32-4720-BD07-B840DDAEE318}" srcId="{121A04A4-4695-458F-BE51-5AF79B10BF7A}" destId="{B44CE40C-39E1-4224-BBAD-47A2E7107323}" srcOrd="1" destOrd="0" parTransId="{2BAE3C46-798B-4834-84E7-54E3403C20AA}" sibTransId="{DE387ED0-42A0-4CDB-BB9C-730AA37D851E}"/>
    <dgm:cxn modelId="{04ED5853-676B-4943-A99E-E210E065A023}" type="presOf" srcId="{B44CE40C-39E1-4224-BBAD-47A2E7107323}" destId="{66C0BBC6-B6BC-48BC-A105-2FFA01611E91}" srcOrd="0" destOrd="0" presId="urn:microsoft.com/office/officeart/2005/8/layout/list1"/>
    <dgm:cxn modelId="{E93658FF-DCF6-4A9D-A554-6F5F3D4428EE}" type="presOf" srcId="{121A04A4-4695-458F-BE51-5AF79B10BF7A}" destId="{FF3481F9-FB4A-4F29-903F-AB0CAA287FBE}" srcOrd="0" destOrd="0" presId="urn:microsoft.com/office/officeart/2005/8/layout/list1"/>
    <dgm:cxn modelId="{59B49A3E-073A-4D67-B8B2-F6EE374CECE5}" type="presParOf" srcId="{FF3481F9-FB4A-4F29-903F-AB0CAA287FBE}" destId="{CE7D663A-AD5C-43BE-8DDC-B26C864A5CFC}" srcOrd="0" destOrd="0" presId="urn:microsoft.com/office/officeart/2005/8/layout/list1"/>
    <dgm:cxn modelId="{4D748A1C-20FE-462F-9546-CEB17653C7BC}" type="presParOf" srcId="{CE7D663A-AD5C-43BE-8DDC-B26C864A5CFC}" destId="{3073783D-4705-434B-8A88-3E8FD973BA51}" srcOrd="0" destOrd="0" presId="urn:microsoft.com/office/officeart/2005/8/layout/list1"/>
    <dgm:cxn modelId="{267E7368-E3BC-4509-B787-1A62D8F7EDB0}" type="presParOf" srcId="{CE7D663A-AD5C-43BE-8DDC-B26C864A5CFC}" destId="{DCF4B358-BB5C-4A6A-B403-85EEAFC7E3E8}" srcOrd="1" destOrd="0" presId="urn:microsoft.com/office/officeart/2005/8/layout/list1"/>
    <dgm:cxn modelId="{8DB69C63-FF53-4517-AD22-448E6F2A1406}" type="presParOf" srcId="{FF3481F9-FB4A-4F29-903F-AB0CAA287FBE}" destId="{D027DD7C-BFE9-4D2D-A1DD-D605CB471D64}" srcOrd="1" destOrd="0" presId="urn:microsoft.com/office/officeart/2005/8/layout/list1"/>
    <dgm:cxn modelId="{00CA8060-9360-451A-BD2A-8F03987E061C}" type="presParOf" srcId="{FF3481F9-FB4A-4F29-903F-AB0CAA287FBE}" destId="{BDF1CD86-1022-435D-AD57-EEFB5F2CCE16}" srcOrd="2" destOrd="0" presId="urn:microsoft.com/office/officeart/2005/8/layout/list1"/>
    <dgm:cxn modelId="{15887C90-514C-4588-AFC3-E6982878C551}" type="presParOf" srcId="{FF3481F9-FB4A-4F29-903F-AB0CAA287FBE}" destId="{577A06F6-6E53-4D3F-825C-028148C3B97F}" srcOrd="3" destOrd="0" presId="urn:microsoft.com/office/officeart/2005/8/layout/list1"/>
    <dgm:cxn modelId="{BD9F5088-2CC2-4FE5-AA2A-6BFEBC39E7F2}" type="presParOf" srcId="{FF3481F9-FB4A-4F29-903F-AB0CAA287FBE}" destId="{CA662918-A1E4-417E-BFA0-7D8F531652EF}" srcOrd="4" destOrd="0" presId="urn:microsoft.com/office/officeart/2005/8/layout/list1"/>
    <dgm:cxn modelId="{B75C3A88-278E-4B1B-BA63-F7EEE2CEEFD3}" type="presParOf" srcId="{CA662918-A1E4-417E-BFA0-7D8F531652EF}" destId="{66C0BBC6-B6BC-48BC-A105-2FFA01611E91}" srcOrd="0" destOrd="0" presId="urn:microsoft.com/office/officeart/2005/8/layout/list1"/>
    <dgm:cxn modelId="{07F44993-E5F8-49AD-957F-970C1D95A95E}" type="presParOf" srcId="{CA662918-A1E4-417E-BFA0-7D8F531652EF}" destId="{49FCBA94-8522-47F9-B3D5-0BDA5A331099}" srcOrd="1" destOrd="0" presId="urn:microsoft.com/office/officeart/2005/8/layout/list1"/>
    <dgm:cxn modelId="{7D5DF422-569F-4D89-8E5E-41E538A37D91}" type="presParOf" srcId="{FF3481F9-FB4A-4F29-903F-AB0CAA287FBE}" destId="{FEC06864-7CAB-4DCC-BD01-58B4F0AFA169}" srcOrd="5" destOrd="0" presId="urn:microsoft.com/office/officeart/2005/8/layout/list1"/>
    <dgm:cxn modelId="{1A0D8331-7081-4EA8-8AF7-B056B9E92C7D}" type="presParOf" srcId="{FF3481F9-FB4A-4F29-903F-AB0CAA287FBE}" destId="{CA100341-F597-479D-8D3A-CE1838319C27}"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121A04A4-4695-458F-BE51-5AF79B10BF7A}" type="doc">
      <dgm:prSet loTypeId="urn:microsoft.com/office/officeart/2005/8/layout/list1" loCatId="list" qsTypeId="urn:microsoft.com/office/officeart/2005/8/quickstyle/simple5" qsCatId="simple" csTypeId="urn:microsoft.com/office/officeart/2005/8/colors/accent1_2" csCatId="accent1" phldr="1"/>
      <dgm:spPr/>
      <dgm:t>
        <a:bodyPr/>
        <a:lstStyle/>
        <a:p>
          <a:endParaRPr lang="en-US"/>
        </a:p>
      </dgm:t>
    </dgm:pt>
    <dgm:pt modelId="{5A5AEE21-0BE4-4C84-9E70-BC8C84FA61B6}">
      <dgm:prSet phldrT="[Text]" custT="1"/>
      <dgm:spPr>
        <a:solidFill>
          <a:schemeClr val="bg2"/>
        </a:solidFill>
      </dgm:spPr>
      <dgm:t>
        <a:bodyPr/>
        <a:lstStyle/>
        <a:p>
          <a:r>
            <a:rPr lang="en-US" sz="2200" b="1" dirty="0" smtClean="0">
              <a:solidFill>
                <a:schemeClr val="tx1"/>
              </a:solidFill>
              <a:latin typeface="Georgia" panose="02040502050405020303" pitchFamily="18" charset="0"/>
            </a:rPr>
            <a:t>Is there any penalty for any default in deducting tax?</a:t>
          </a:r>
        </a:p>
      </dgm:t>
    </dgm:pt>
    <dgm:pt modelId="{845AFE14-FCBD-4CBA-BAC3-6C53F3BEEB40}" type="parTrans" cxnId="{E2083DA8-7302-4D20-8CA8-21884AE6A8A1}">
      <dgm:prSet/>
      <dgm:spPr/>
      <dgm:t>
        <a:bodyPr/>
        <a:lstStyle/>
        <a:p>
          <a:endParaRPr lang="en-US"/>
        </a:p>
      </dgm:t>
    </dgm:pt>
    <dgm:pt modelId="{DD12F243-2C2E-4CBF-A600-AF2F39E14FD2}" type="sibTrans" cxnId="{E2083DA8-7302-4D20-8CA8-21884AE6A8A1}">
      <dgm:prSet/>
      <dgm:spPr/>
      <dgm:t>
        <a:bodyPr/>
        <a:lstStyle/>
        <a:p>
          <a:endParaRPr lang="en-US"/>
        </a:p>
      </dgm:t>
    </dgm:pt>
    <dgm:pt modelId="{B44CE40C-39E1-4224-BBAD-47A2E7107323}">
      <dgm:prSet phldrT="[Text]" custT="1"/>
      <dgm:spPr>
        <a:scene3d>
          <a:camera prst="orthographicFront"/>
          <a:lightRig rig="threePt" dir="t"/>
        </a:scene3d>
        <a:sp3d>
          <a:bevelT/>
        </a:sp3d>
      </dgm:spPr>
      <dgm:t>
        <a:bodyPr/>
        <a:lstStyle/>
        <a:p>
          <a:pPr algn="just"/>
          <a:r>
            <a:rPr lang="en-US" sz="2200" dirty="0" smtClean="0">
              <a:solidFill>
                <a:schemeClr val="tx1"/>
              </a:solidFill>
              <a:latin typeface="Georgia" panose="02040502050405020303" pitchFamily="18" charset="0"/>
            </a:rPr>
            <a:t>If any deductor fails to pay to the Government the amount deducted as tax under sub-section (1), he shall pay interest in accordance with the provisions of sub-section (1) of section 50, in addition to the amount of tax deducted.</a:t>
          </a:r>
        </a:p>
        <a:p>
          <a:pPr algn="ctr"/>
          <a:r>
            <a:rPr lang="en-US" sz="2200" dirty="0" smtClean="0">
              <a:solidFill>
                <a:schemeClr val="tx1"/>
              </a:solidFill>
              <a:latin typeface="Georgia" panose="02040502050405020303" pitchFamily="18" charset="0"/>
            </a:rPr>
            <a:t>+</a:t>
          </a:r>
        </a:p>
        <a:p>
          <a:pPr algn="just"/>
          <a:r>
            <a:rPr lang="en-US" sz="2200" dirty="0" smtClean="0">
              <a:solidFill>
                <a:schemeClr val="tx1"/>
              </a:solidFill>
              <a:latin typeface="Georgia" panose="02040502050405020303" pitchFamily="18" charset="0"/>
            </a:rPr>
            <a:t>he shall be liable to pay a penalty of ten thousand rupees or an amount equivalent to the tax evaded or the tax not deducted under section 51 or short deducted or deducted but not paid to the Government, whichever is higher.</a:t>
          </a:r>
        </a:p>
        <a:p>
          <a:pPr algn="ctr"/>
          <a:endParaRPr lang="en-US" sz="2200" b="1" dirty="0" smtClean="0">
            <a:solidFill>
              <a:schemeClr val="tx1"/>
            </a:solidFill>
            <a:latin typeface="Georgia" panose="02040502050405020303" pitchFamily="18" charset="0"/>
          </a:endParaRPr>
        </a:p>
      </dgm:t>
    </dgm:pt>
    <dgm:pt modelId="{2BAE3C46-798B-4834-84E7-54E3403C20AA}" type="parTrans" cxnId="{0A8C04F5-9C32-4720-BD07-B840DDAEE318}">
      <dgm:prSet/>
      <dgm:spPr/>
      <dgm:t>
        <a:bodyPr/>
        <a:lstStyle/>
        <a:p>
          <a:endParaRPr lang="en-US"/>
        </a:p>
      </dgm:t>
    </dgm:pt>
    <dgm:pt modelId="{DE387ED0-42A0-4CDB-BB9C-730AA37D851E}" type="sibTrans" cxnId="{0A8C04F5-9C32-4720-BD07-B840DDAEE318}">
      <dgm:prSet/>
      <dgm:spPr/>
      <dgm:t>
        <a:bodyPr/>
        <a:lstStyle/>
        <a:p>
          <a:endParaRPr lang="en-US"/>
        </a:p>
      </dgm:t>
    </dgm:pt>
    <dgm:pt modelId="{FF3481F9-FB4A-4F29-903F-AB0CAA287FBE}" type="pres">
      <dgm:prSet presAssocID="{121A04A4-4695-458F-BE51-5AF79B10BF7A}" presName="linear" presStyleCnt="0">
        <dgm:presLayoutVars>
          <dgm:dir/>
          <dgm:animLvl val="lvl"/>
          <dgm:resizeHandles val="exact"/>
        </dgm:presLayoutVars>
      </dgm:prSet>
      <dgm:spPr/>
      <dgm:t>
        <a:bodyPr/>
        <a:lstStyle/>
        <a:p>
          <a:endParaRPr lang="en-US"/>
        </a:p>
      </dgm:t>
    </dgm:pt>
    <dgm:pt modelId="{CE7D663A-AD5C-43BE-8DDC-B26C864A5CFC}" type="pres">
      <dgm:prSet presAssocID="{5A5AEE21-0BE4-4C84-9E70-BC8C84FA61B6}" presName="parentLin" presStyleCnt="0"/>
      <dgm:spPr/>
    </dgm:pt>
    <dgm:pt modelId="{3073783D-4705-434B-8A88-3E8FD973BA51}" type="pres">
      <dgm:prSet presAssocID="{5A5AEE21-0BE4-4C84-9E70-BC8C84FA61B6}" presName="parentLeftMargin" presStyleLbl="node1" presStyleIdx="0" presStyleCnt="2"/>
      <dgm:spPr/>
      <dgm:t>
        <a:bodyPr/>
        <a:lstStyle/>
        <a:p>
          <a:endParaRPr lang="en-US"/>
        </a:p>
      </dgm:t>
    </dgm:pt>
    <dgm:pt modelId="{DCF4B358-BB5C-4A6A-B403-85EEAFC7E3E8}" type="pres">
      <dgm:prSet presAssocID="{5A5AEE21-0BE4-4C84-9E70-BC8C84FA61B6}" presName="parentText" presStyleLbl="node1" presStyleIdx="0" presStyleCnt="2" custScaleX="114587" custScaleY="58850" custLinFactNeighborX="-7173" custLinFactNeighborY="-2749">
        <dgm:presLayoutVars>
          <dgm:chMax val="0"/>
          <dgm:bulletEnabled val="1"/>
        </dgm:presLayoutVars>
      </dgm:prSet>
      <dgm:spPr/>
      <dgm:t>
        <a:bodyPr/>
        <a:lstStyle/>
        <a:p>
          <a:endParaRPr lang="en-US"/>
        </a:p>
      </dgm:t>
    </dgm:pt>
    <dgm:pt modelId="{D027DD7C-BFE9-4D2D-A1DD-D605CB471D64}" type="pres">
      <dgm:prSet presAssocID="{5A5AEE21-0BE4-4C84-9E70-BC8C84FA61B6}" presName="negativeSpace" presStyleCnt="0"/>
      <dgm:spPr/>
    </dgm:pt>
    <dgm:pt modelId="{BDF1CD86-1022-435D-AD57-EEFB5F2CCE16}" type="pres">
      <dgm:prSet presAssocID="{5A5AEE21-0BE4-4C84-9E70-BC8C84FA61B6}" presName="childText" presStyleLbl="conFgAcc1" presStyleIdx="0" presStyleCnt="2" custScaleY="69569">
        <dgm:presLayoutVars>
          <dgm:bulletEnabled val="1"/>
        </dgm:presLayoutVars>
      </dgm:prSet>
      <dgm:spPr/>
    </dgm:pt>
    <dgm:pt modelId="{577A06F6-6E53-4D3F-825C-028148C3B97F}" type="pres">
      <dgm:prSet presAssocID="{DD12F243-2C2E-4CBF-A600-AF2F39E14FD2}" presName="spaceBetweenRectangles" presStyleCnt="0"/>
      <dgm:spPr/>
    </dgm:pt>
    <dgm:pt modelId="{CA662918-A1E4-417E-BFA0-7D8F531652EF}" type="pres">
      <dgm:prSet presAssocID="{B44CE40C-39E1-4224-BBAD-47A2E7107323}" presName="parentLin" presStyleCnt="0"/>
      <dgm:spPr/>
    </dgm:pt>
    <dgm:pt modelId="{66C0BBC6-B6BC-48BC-A105-2FFA01611E91}" type="pres">
      <dgm:prSet presAssocID="{B44CE40C-39E1-4224-BBAD-47A2E7107323}" presName="parentLeftMargin" presStyleLbl="node1" presStyleIdx="0" presStyleCnt="2"/>
      <dgm:spPr/>
      <dgm:t>
        <a:bodyPr/>
        <a:lstStyle/>
        <a:p>
          <a:endParaRPr lang="en-US"/>
        </a:p>
      </dgm:t>
    </dgm:pt>
    <dgm:pt modelId="{49FCBA94-8522-47F9-B3D5-0BDA5A331099}" type="pres">
      <dgm:prSet presAssocID="{B44CE40C-39E1-4224-BBAD-47A2E7107323}" presName="parentText" presStyleLbl="node1" presStyleIdx="1" presStyleCnt="2" custScaleX="132851" custScaleY="183490" custLinFactNeighborY="6647">
        <dgm:presLayoutVars>
          <dgm:chMax val="0"/>
          <dgm:bulletEnabled val="1"/>
        </dgm:presLayoutVars>
      </dgm:prSet>
      <dgm:spPr/>
      <dgm:t>
        <a:bodyPr/>
        <a:lstStyle/>
        <a:p>
          <a:endParaRPr lang="en-US"/>
        </a:p>
      </dgm:t>
    </dgm:pt>
    <dgm:pt modelId="{FEC06864-7CAB-4DCC-BD01-58B4F0AFA169}" type="pres">
      <dgm:prSet presAssocID="{B44CE40C-39E1-4224-BBAD-47A2E7107323}" presName="negativeSpace" presStyleCnt="0"/>
      <dgm:spPr/>
    </dgm:pt>
    <dgm:pt modelId="{CA100341-F597-479D-8D3A-CE1838319C27}" type="pres">
      <dgm:prSet presAssocID="{B44CE40C-39E1-4224-BBAD-47A2E7107323}" presName="childText" presStyleLbl="conFgAcc1" presStyleIdx="1" presStyleCnt="2" custScaleY="66770">
        <dgm:presLayoutVars>
          <dgm:bulletEnabled val="1"/>
        </dgm:presLayoutVars>
      </dgm:prSet>
      <dgm:spPr/>
      <dgm:t>
        <a:bodyPr/>
        <a:lstStyle/>
        <a:p>
          <a:endParaRPr lang="en-US"/>
        </a:p>
      </dgm:t>
    </dgm:pt>
  </dgm:ptLst>
  <dgm:cxnLst>
    <dgm:cxn modelId="{9F3ACCF7-3DFC-4015-8EA6-9D478C030B7E}" type="presOf" srcId="{5A5AEE21-0BE4-4C84-9E70-BC8C84FA61B6}" destId="{3073783D-4705-434B-8A88-3E8FD973BA51}" srcOrd="0" destOrd="0" presId="urn:microsoft.com/office/officeart/2005/8/layout/list1"/>
    <dgm:cxn modelId="{E2083DA8-7302-4D20-8CA8-21884AE6A8A1}" srcId="{121A04A4-4695-458F-BE51-5AF79B10BF7A}" destId="{5A5AEE21-0BE4-4C84-9E70-BC8C84FA61B6}" srcOrd="0" destOrd="0" parTransId="{845AFE14-FCBD-4CBA-BAC3-6C53F3BEEB40}" sibTransId="{DD12F243-2C2E-4CBF-A600-AF2F39E14FD2}"/>
    <dgm:cxn modelId="{3EEA193A-D0CD-4FCC-A4B2-64B8C8D20CD1}" type="presOf" srcId="{B44CE40C-39E1-4224-BBAD-47A2E7107323}" destId="{49FCBA94-8522-47F9-B3D5-0BDA5A331099}" srcOrd="1" destOrd="0" presId="urn:microsoft.com/office/officeart/2005/8/layout/list1"/>
    <dgm:cxn modelId="{0A8C04F5-9C32-4720-BD07-B840DDAEE318}" srcId="{121A04A4-4695-458F-BE51-5AF79B10BF7A}" destId="{B44CE40C-39E1-4224-BBAD-47A2E7107323}" srcOrd="1" destOrd="0" parTransId="{2BAE3C46-798B-4834-84E7-54E3403C20AA}" sibTransId="{DE387ED0-42A0-4CDB-BB9C-730AA37D851E}"/>
    <dgm:cxn modelId="{052661D8-EC48-4E2A-969E-8EEF7E33CAE4}" type="presOf" srcId="{B44CE40C-39E1-4224-BBAD-47A2E7107323}" destId="{66C0BBC6-B6BC-48BC-A105-2FFA01611E91}" srcOrd="0" destOrd="0" presId="urn:microsoft.com/office/officeart/2005/8/layout/list1"/>
    <dgm:cxn modelId="{BE7F52A2-A9C9-4992-99F4-0C33CA66379B}" type="presOf" srcId="{5A5AEE21-0BE4-4C84-9E70-BC8C84FA61B6}" destId="{DCF4B358-BB5C-4A6A-B403-85EEAFC7E3E8}" srcOrd="1" destOrd="0" presId="urn:microsoft.com/office/officeart/2005/8/layout/list1"/>
    <dgm:cxn modelId="{0B0A3075-A78E-456F-A89A-16AEC5799D8E}" type="presOf" srcId="{121A04A4-4695-458F-BE51-5AF79B10BF7A}" destId="{FF3481F9-FB4A-4F29-903F-AB0CAA287FBE}" srcOrd="0" destOrd="0" presId="urn:microsoft.com/office/officeart/2005/8/layout/list1"/>
    <dgm:cxn modelId="{892973D0-C368-4F20-9D54-2102ADE0E366}" type="presParOf" srcId="{FF3481F9-FB4A-4F29-903F-AB0CAA287FBE}" destId="{CE7D663A-AD5C-43BE-8DDC-B26C864A5CFC}" srcOrd="0" destOrd="0" presId="urn:microsoft.com/office/officeart/2005/8/layout/list1"/>
    <dgm:cxn modelId="{97529911-C3A4-4840-9F86-FC0685D6A70E}" type="presParOf" srcId="{CE7D663A-AD5C-43BE-8DDC-B26C864A5CFC}" destId="{3073783D-4705-434B-8A88-3E8FD973BA51}" srcOrd="0" destOrd="0" presId="urn:microsoft.com/office/officeart/2005/8/layout/list1"/>
    <dgm:cxn modelId="{2979003C-1D0B-4C1B-B807-2F5C1586A106}" type="presParOf" srcId="{CE7D663A-AD5C-43BE-8DDC-B26C864A5CFC}" destId="{DCF4B358-BB5C-4A6A-B403-85EEAFC7E3E8}" srcOrd="1" destOrd="0" presId="urn:microsoft.com/office/officeart/2005/8/layout/list1"/>
    <dgm:cxn modelId="{19853EA1-F730-47FF-8312-25EFDAF0BE0F}" type="presParOf" srcId="{FF3481F9-FB4A-4F29-903F-AB0CAA287FBE}" destId="{D027DD7C-BFE9-4D2D-A1DD-D605CB471D64}" srcOrd="1" destOrd="0" presId="urn:microsoft.com/office/officeart/2005/8/layout/list1"/>
    <dgm:cxn modelId="{C7CE4ACE-FECC-4BC7-A5DB-5E3888587020}" type="presParOf" srcId="{FF3481F9-FB4A-4F29-903F-AB0CAA287FBE}" destId="{BDF1CD86-1022-435D-AD57-EEFB5F2CCE16}" srcOrd="2" destOrd="0" presId="urn:microsoft.com/office/officeart/2005/8/layout/list1"/>
    <dgm:cxn modelId="{00F9B887-CDA4-4FD3-B0F5-13F1A49BB680}" type="presParOf" srcId="{FF3481F9-FB4A-4F29-903F-AB0CAA287FBE}" destId="{577A06F6-6E53-4D3F-825C-028148C3B97F}" srcOrd="3" destOrd="0" presId="urn:microsoft.com/office/officeart/2005/8/layout/list1"/>
    <dgm:cxn modelId="{F0423651-D9BC-4E93-98AE-52A34E7955DB}" type="presParOf" srcId="{FF3481F9-FB4A-4F29-903F-AB0CAA287FBE}" destId="{CA662918-A1E4-417E-BFA0-7D8F531652EF}" srcOrd="4" destOrd="0" presId="urn:microsoft.com/office/officeart/2005/8/layout/list1"/>
    <dgm:cxn modelId="{40A2C435-3CBC-4619-A565-138A07A06CD6}" type="presParOf" srcId="{CA662918-A1E4-417E-BFA0-7D8F531652EF}" destId="{66C0BBC6-B6BC-48BC-A105-2FFA01611E91}" srcOrd="0" destOrd="0" presId="urn:microsoft.com/office/officeart/2005/8/layout/list1"/>
    <dgm:cxn modelId="{8D93C20A-B7F4-4A87-9399-ABDF3A7A7A44}" type="presParOf" srcId="{CA662918-A1E4-417E-BFA0-7D8F531652EF}" destId="{49FCBA94-8522-47F9-B3D5-0BDA5A331099}" srcOrd="1" destOrd="0" presId="urn:microsoft.com/office/officeart/2005/8/layout/list1"/>
    <dgm:cxn modelId="{8AA54F23-0E2C-421A-A5F9-BBB2E1DEA85B}" type="presParOf" srcId="{FF3481F9-FB4A-4F29-903F-AB0CAA287FBE}" destId="{FEC06864-7CAB-4DCC-BD01-58B4F0AFA169}" srcOrd="5" destOrd="0" presId="urn:microsoft.com/office/officeart/2005/8/layout/list1"/>
    <dgm:cxn modelId="{7E052250-659A-4710-A244-0DD58E0A3F9F}" type="presParOf" srcId="{FF3481F9-FB4A-4F29-903F-AB0CAA287FBE}" destId="{CA100341-F597-479D-8D3A-CE1838319C27}"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121A04A4-4695-458F-BE51-5AF79B10BF7A}" type="doc">
      <dgm:prSet loTypeId="urn:microsoft.com/office/officeart/2005/8/layout/list1" loCatId="list" qsTypeId="urn:microsoft.com/office/officeart/2005/8/quickstyle/simple5" qsCatId="simple" csTypeId="urn:microsoft.com/office/officeart/2005/8/colors/accent1_2" csCatId="accent1" phldr="1"/>
      <dgm:spPr/>
      <dgm:t>
        <a:bodyPr/>
        <a:lstStyle/>
        <a:p>
          <a:endParaRPr lang="en-US"/>
        </a:p>
      </dgm:t>
    </dgm:pt>
    <dgm:pt modelId="{5A5AEE21-0BE4-4C84-9E70-BC8C84FA61B6}">
      <dgm:prSet phldrT="[Text]" custT="1"/>
      <dgm:spPr>
        <a:solidFill>
          <a:schemeClr val="bg2"/>
        </a:solidFill>
      </dgm:spPr>
      <dgm:t>
        <a:bodyPr/>
        <a:lstStyle/>
        <a:p>
          <a:r>
            <a:rPr lang="en-US" sz="2200" b="1" dirty="0" smtClean="0">
              <a:solidFill>
                <a:schemeClr val="tx1"/>
              </a:solidFill>
              <a:latin typeface="Georgia" panose="02040502050405020303" pitchFamily="18" charset="0"/>
            </a:rPr>
            <a:t>How will the deductee claim this tax deducted?</a:t>
          </a:r>
        </a:p>
      </dgm:t>
    </dgm:pt>
    <dgm:pt modelId="{845AFE14-FCBD-4CBA-BAC3-6C53F3BEEB40}" type="parTrans" cxnId="{E2083DA8-7302-4D20-8CA8-21884AE6A8A1}">
      <dgm:prSet/>
      <dgm:spPr/>
      <dgm:t>
        <a:bodyPr/>
        <a:lstStyle/>
        <a:p>
          <a:endParaRPr lang="en-US"/>
        </a:p>
      </dgm:t>
    </dgm:pt>
    <dgm:pt modelId="{DD12F243-2C2E-4CBF-A600-AF2F39E14FD2}" type="sibTrans" cxnId="{E2083DA8-7302-4D20-8CA8-21884AE6A8A1}">
      <dgm:prSet/>
      <dgm:spPr/>
      <dgm:t>
        <a:bodyPr/>
        <a:lstStyle/>
        <a:p>
          <a:endParaRPr lang="en-US"/>
        </a:p>
      </dgm:t>
    </dgm:pt>
    <dgm:pt modelId="{B44CE40C-39E1-4224-BBAD-47A2E7107323}">
      <dgm:prSet phldrT="[Text]" custT="1"/>
      <dgm:spPr>
        <a:scene3d>
          <a:camera prst="orthographicFront"/>
          <a:lightRig rig="threePt" dir="t"/>
        </a:scene3d>
        <a:sp3d>
          <a:bevelT/>
        </a:sp3d>
      </dgm:spPr>
      <dgm:t>
        <a:bodyPr/>
        <a:lstStyle/>
        <a:p>
          <a:pPr algn="just"/>
          <a:r>
            <a:rPr lang="en-US" sz="2200" dirty="0" smtClean="0">
              <a:solidFill>
                <a:schemeClr val="tx1"/>
              </a:solidFill>
              <a:latin typeface="Georgia" panose="02040502050405020303" pitchFamily="18" charset="0"/>
            </a:rPr>
            <a:t>There will be a TDS/TCS credit received table similar to table 9 of GSTR-2. Supplier has to take action on the transactions to accept/reject. Amount of TDS included in accepted transactions will be credited to the cash ledger of supplier.</a:t>
          </a:r>
        </a:p>
        <a:p>
          <a:pPr algn="just"/>
          <a:endParaRPr lang="en-US" sz="2200" b="1" dirty="0" smtClean="0">
            <a:solidFill>
              <a:schemeClr val="tx1"/>
            </a:solidFill>
            <a:latin typeface="Georgia" panose="02040502050405020303" pitchFamily="18" charset="0"/>
          </a:endParaRPr>
        </a:p>
      </dgm:t>
    </dgm:pt>
    <dgm:pt modelId="{2BAE3C46-798B-4834-84E7-54E3403C20AA}" type="parTrans" cxnId="{0A8C04F5-9C32-4720-BD07-B840DDAEE318}">
      <dgm:prSet/>
      <dgm:spPr/>
      <dgm:t>
        <a:bodyPr/>
        <a:lstStyle/>
        <a:p>
          <a:endParaRPr lang="en-US"/>
        </a:p>
      </dgm:t>
    </dgm:pt>
    <dgm:pt modelId="{DE387ED0-42A0-4CDB-BB9C-730AA37D851E}" type="sibTrans" cxnId="{0A8C04F5-9C32-4720-BD07-B840DDAEE318}">
      <dgm:prSet/>
      <dgm:spPr/>
      <dgm:t>
        <a:bodyPr/>
        <a:lstStyle/>
        <a:p>
          <a:endParaRPr lang="en-US"/>
        </a:p>
      </dgm:t>
    </dgm:pt>
    <dgm:pt modelId="{FF3481F9-FB4A-4F29-903F-AB0CAA287FBE}" type="pres">
      <dgm:prSet presAssocID="{121A04A4-4695-458F-BE51-5AF79B10BF7A}" presName="linear" presStyleCnt="0">
        <dgm:presLayoutVars>
          <dgm:dir/>
          <dgm:animLvl val="lvl"/>
          <dgm:resizeHandles val="exact"/>
        </dgm:presLayoutVars>
      </dgm:prSet>
      <dgm:spPr/>
      <dgm:t>
        <a:bodyPr/>
        <a:lstStyle/>
        <a:p>
          <a:endParaRPr lang="en-US"/>
        </a:p>
      </dgm:t>
    </dgm:pt>
    <dgm:pt modelId="{CE7D663A-AD5C-43BE-8DDC-B26C864A5CFC}" type="pres">
      <dgm:prSet presAssocID="{5A5AEE21-0BE4-4C84-9E70-BC8C84FA61B6}" presName="parentLin" presStyleCnt="0"/>
      <dgm:spPr/>
    </dgm:pt>
    <dgm:pt modelId="{3073783D-4705-434B-8A88-3E8FD973BA51}" type="pres">
      <dgm:prSet presAssocID="{5A5AEE21-0BE4-4C84-9E70-BC8C84FA61B6}" presName="parentLeftMargin" presStyleLbl="node1" presStyleIdx="0" presStyleCnt="2"/>
      <dgm:spPr/>
      <dgm:t>
        <a:bodyPr/>
        <a:lstStyle/>
        <a:p>
          <a:endParaRPr lang="en-US"/>
        </a:p>
      </dgm:t>
    </dgm:pt>
    <dgm:pt modelId="{DCF4B358-BB5C-4A6A-B403-85EEAFC7E3E8}" type="pres">
      <dgm:prSet presAssocID="{5A5AEE21-0BE4-4C84-9E70-BC8C84FA61B6}" presName="parentText" presStyleLbl="node1" presStyleIdx="0" presStyleCnt="2" custScaleX="114587" custScaleY="58850" custLinFactNeighborX="-7173" custLinFactNeighborY="-2749">
        <dgm:presLayoutVars>
          <dgm:chMax val="0"/>
          <dgm:bulletEnabled val="1"/>
        </dgm:presLayoutVars>
      </dgm:prSet>
      <dgm:spPr/>
      <dgm:t>
        <a:bodyPr/>
        <a:lstStyle/>
        <a:p>
          <a:endParaRPr lang="en-US"/>
        </a:p>
      </dgm:t>
    </dgm:pt>
    <dgm:pt modelId="{D027DD7C-BFE9-4D2D-A1DD-D605CB471D64}" type="pres">
      <dgm:prSet presAssocID="{5A5AEE21-0BE4-4C84-9E70-BC8C84FA61B6}" presName="negativeSpace" presStyleCnt="0"/>
      <dgm:spPr/>
    </dgm:pt>
    <dgm:pt modelId="{BDF1CD86-1022-435D-AD57-EEFB5F2CCE16}" type="pres">
      <dgm:prSet presAssocID="{5A5AEE21-0BE4-4C84-9E70-BC8C84FA61B6}" presName="childText" presStyleLbl="conFgAcc1" presStyleIdx="0" presStyleCnt="2" custScaleY="69569">
        <dgm:presLayoutVars>
          <dgm:bulletEnabled val="1"/>
        </dgm:presLayoutVars>
      </dgm:prSet>
      <dgm:spPr/>
    </dgm:pt>
    <dgm:pt modelId="{577A06F6-6E53-4D3F-825C-028148C3B97F}" type="pres">
      <dgm:prSet presAssocID="{DD12F243-2C2E-4CBF-A600-AF2F39E14FD2}" presName="spaceBetweenRectangles" presStyleCnt="0"/>
      <dgm:spPr/>
    </dgm:pt>
    <dgm:pt modelId="{CA662918-A1E4-417E-BFA0-7D8F531652EF}" type="pres">
      <dgm:prSet presAssocID="{B44CE40C-39E1-4224-BBAD-47A2E7107323}" presName="parentLin" presStyleCnt="0"/>
      <dgm:spPr/>
    </dgm:pt>
    <dgm:pt modelId="{66C0BBC6-B6BC-48BC-A105-2FFA01611E91}" type="pres">
      <dgm:prSet presAssocID="{B44CE40C-39E1-4224-BBAD-47A2E7107323}" presName="parentLeftMargin" presStyleLbl="node1" presStyleIdx="0" presStyleCnt="2"/>
      <dgm:spPr/>
      <dgm:t>
        <a:bodyPr/>
        <a:lstStyle/>
        <a:p>
          <a:endParaRPr lang="en-US"/>
        </a:p>
      </dgm:t>
    </dgm:pt>
    <dgm:pt modelId="{49FCBA94-8522-47F9-B3D5-0BDA5A331099}" type="pres">
      <dgm:prSet presAssocID="{B44CE40C-39E1-4224-BBAD-47A2E7107323}" presName="parentText" presStyleLbl="node1" presStyleIdx="1" presStyleCnt="2" custScaleX="132851" custScaleY="123039" custLinFactNeighborY="6647">
        <dgm:presLayoutVars>
          <dgm:chMax val="0"/>
          <dgm:bulletEnabled val="1"/>
        </dgm:presLayoutVars>
      </dgm:prSet>
      <dgm:spPr/>
      <dgm:t>
        <a:bodyPr/>
        <a:lstStyle/>
        <a:p>
          <a:endParaRPr lang="en-US"/>
        </a:p>
      </dgm:t>
    </dgm:pt>
    <dgm:pt modelId="{FEC06864-7CAB-4DCC-BD01-58B4F0AFA169}" type="pres">
      <dgm:prSet presAssocID="{B44CE40C-39E1-4224-BBAD-47A2E7107323}" presName="negativeSpace" presStyleCnt="0"/>
      <dgm:spPr/>
    </dgm:pt>
    <dgm:pt modelId="{CA100341-F597-479D-8D3A-CE1838319C27}" type="pres">
      <dgm:prSet presAssocID="{B44CE40C-39E1-4224-BBAD-47A2E7107323}" presName="childText" presStyleLbl="conFgAcc1" presStyleIdx="1" presStyleCnt="2" custScaleY="66770">
        <dgm:presLayoutVars>
          <dgm:bulletEnabled val="1"/>
        </dgm:presLayoutVars>
      </dgm:prSet>
      <dgm:spPr/>
      <dgm:t>
        <a:bodyPr/>
        <a:lstStyle/>
        <a:p>
          <a:endParaRPr lang="en-US"/>
        </a:p>
      </dgm:t>
    </dgm:pt>
  </dgm:ptLst>
  <dgm:cxnLst>
    <dgm:cxn modelId="{D8D607A2-E417-450D-A0E4-2DE6D7CAD713}" type="presOf" srcId="{5A5AEE21-0BE4-4C84-9E70-BC8C84FA61B6}" destId="{DCF4B358-BB5C-4A6A-B403-85EEAFC7E3E8}" srcOrd="1" destOrd="0" presId="urn:microsoft.com/office/officeart/2005/8/layout/list1"/>
    <dgm:cxn modelId="{F01E4C21-5A05-4DEC-8BA4-FD2BE0C725B5}" type="presOf" srcId="{B44CE40C-39E1-4224-BBAD-47A2E7107323}" destId="{49FCBA94-8522-47F9-B3D5-0BDA5A331099}" srcOrd="1" destOrd="0" presId="urn:microsoft.com/office/officeart/2005/8/layout/list1"/>
    <dgm:cxn modelId="{6B24D72A-FCF1-4B4C-A00E-32DA3C6629F8}" type="presOf" srcId="{121A04A4-4695-458F-BE51-5AF79B10BF7A}" destId="{FF3481F9-FB4A-4F29-903F-AB0CAA287FBE}" srcOrd="0" destOrd="0" presId="urn:microsoft.com/office/officeart/2005/8/layout/list1"/>
    <dgm:cxn modelId="{033A0E37-0E3F-40DE-96EC-8368882E799F}" type="presOf" srcId="{5A5AEE21-0BE4-4C84-9E70-BC8C84FA61B6}" destId="{3073783D-4705-434B-8A88-3E8FD973BA51}" srcOrd="0" destOrd="0" presId="urn:microsoft.com/office/officeart/2005/8/layout/list1"/>
    <dgm:cxn modelId="{0A8C04F5-9C32-4720-BD07-B840DDAEE318}" srcId="{121A04A4-4695-458F-BE51-5AF79B10BF7A}" destId="{B44CE40C-39E1-4224-BBAD-47A2E7107323}" srcOrd="1" destOrd="0" parTransId="{2BAE3C46-798B-4834-84E7-54E3403C20AA}" sibTransId="{DE387ED0-42A0-4CDB-BB9C-730AA37D851E}"/>
    <dgm:cxn modelId="{75D99A95-EB78-4875-B600-60655EC7F4D4}" type="presOf" srcId="{B44CE40C-39E1-4224-BBAD-47A2E7107323}" destId="{66C0BBC6-B6BC-48BC-A105-2FFA01611E91}" srcOrd="0" destOrd="0" presId="urn:microsoft.com/office/officeart/2005/8/layout/list1"/>
    <dgm:cxn modelId="{E2083DA8-7302-4D20-8CA8-21884AE6A8A1}" srcId="{121A04A4-4695-458F-BE51-5AF79B10BF7A}" destId="{5A5AEE21-0BE4-4C84-9E70-BC8C84FA61B6}" srcOrd="0" destOrd="0" parTransId="{845AFE14-FCBD-4CBA-BAC3-6C53F3BEEB40}" sibTransId="{DD12F243-2C2E-4CBF-A600-AF2F39E14FD2}"/>
    <dgm:cxn modelId="{4E8BBC08-119A-444E-A97E-3B832CEA0F37}" type="presParOf" srcId="{FF3481F9-FB4A-4F29-903F-AB0CAA287FBE}" destId="{CE7D663A-AD5C-43BE-8DDC-B26C864A5CFC}" srcOrd="0" destOrd="0" presId="urn:microsoft.com/office/officeart/2005/8/layout/list1"/>
    <dgm:cxn modelId="{4F5E6E13-7F13-417A-8382-D505DFF6D32F}" type="presParOf" srcId="{CE7D663A-AD5C-43BE-8DDC-B26C864A5CFC}" destId="{3073783D-4705-434B-8A88-3E8FD973BA51}" srcOrd="0" destOrd="0" presId="urn:microsoft.com/office/officeart/2005/8/layout/list1"/>
    <dgm:cxn modelId="{3D6B1ABA-BD64-4139-A31A-84C5DF7D016B}" type="presParOf" srcId="{CE7D663A-AD5C-43BE-8DDC-B26C864A5CFC}" destId="{DCF4B358-BB5C-4A6A-B403-85EEAFC7E3E8}" srcOrd="1" destOrd="0" presId="urn:microsoft.com/office/officeart/2005/8/layout/list1"/>
    <dgm:cxn modelId="{37BE61C6-82EB-4004-BF39-F9C1C6019EF8}" type="presParOf" srcId="{FF3481F9-FB4A-4F29-903F-AB0CAA287FBE}" destId="{D027DD7C-BFE9-4D2D-A1DD-D605CB471D64}" srcOrd="1" destOrd="0" presId="urn:microsoft.com/office/officeart/2005/8/layout/list1"/>
    <dgm:cxn modelId="{4E57EAB6-C37C-4BC8-A228-5E93C75D8E75}" type="presParOf" srcId="{FF3481F9-FB4A-4F29-903F-AB0CAA287FBE}" destId="{BDF1CD86-1022-435D-AD57-EEFB5F2CCE16}" srcOrd="2" destOrd="0" presId="urn:microsoft.com/office/officeart/2005/8/layout/list1"/>
    <dgm:cxn modelId="{331549BF-9EED-49D3-A862-D80920063FC8}" type="presParOf" srcId="{FF3481F9-FB4A-4F29-903F-AB0CAA287FBE}" destId="{577A06F6-6E53-4D3F-825C-028148C3B97F}" srcOrd="3" destOrd="0" presId="urn:microsoft.com/office/officeart/2005/8/layout/list1"/>
    <dgm:cxn modelId="{F93FB69B-D6D1-429D-9A0E-DED29F8359E3}" type="presParOf" srcId="{FF3481F9-FB4A-4F29-903F-AB0CAA287FBE}" destId="{CA662918-A1E4-417E-BFA0-7D8F531652EF}" srcOrd="4" destOrd="0" presId="urn:microsoft.com/office/officeart/2005/8/layout/list1"/>
    <dgm:cxn modelId="{87142A4B-6086-4E59-A1B7-22D3EC5E36DD}" type="presParOf" srcId="{CA662918-A1E4-417E-BFA0-7D8F531652EF}" destId="{66C0BBC6-B6BC-48BC-A105-2FFA01611E91}" srcOrd="0" destOrd="0" presId="urn:microsoft.com/office/officeart/2005/8/layout/list1"/>
    <dgm:cxn modelId="{FCF6333E-0214-4E71-9B77-6298EBFC87D9}" type="presParOf" srcId="{CA662918-A1E4-417E-BFA0-7D8F531652EF}" destId="{49FCBA94-8522-47F9-B3D5-0BDA5A331099}" srcOrd="1" destOrd="0" presId="urn:microsoft.com/office/officeart/2005/8/layout/list1"/>
    <dgm:cxn modelId="{B8E1A314-A456-4F84-A402-BADEE5C179F6}" type="presParOf" srcId="{FF3481F9-FB4A-4F29-903F-AB0CAA287FBE}" destId="{FEC06864-7CAB-4DCC-BD01-58B4F0AFA169}" srcOrd="5" destOrd="0" presId="urn:microsoft.com/office/officeart/2005/8/layout/list1"/>
    <dgm:cxn modelId="{652B69D8-6851-4A87-A453-965FEE3F3E3E}" type="presParOf" srcId="{FF3481F9-FB4A-4F29-903F-AB0CAA287FBE}" destId="{CA100341-F597-479D-8D3A-CE1838319C27}"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1A04A4-4695-458F-BE51-5AF79B10BF7A}" type="doc">
      <dgm:prSet loTypeId="urn:microsoft.com/office/officeart/2005/8/layout/list1" loCatId="list" qsTypeId="urn:microsoft.com/office/officeart/2005/8/quickstyle/simple5" qsCatId="simple" csTypeId="urn:microsoft.com/office/officeart/2005/8/colors/accent1_2" csCatId="accent1" phldr="1"/>
      <dgm:spPr/>
      <dgm:t>
        <a:bodyPr/>
        <a:lstStyle/>
        <a:p>
          <a:endParaRPr lang="en-US"/>
        </a:p>
      </dgm:t>
    </dgm:pt>
    <dgm:pt modelId="{5A5AEE21-0BE4-4C84-9E70-BC8C84FA61B6}">
      <dgm:prSet phldrT="[Text]" custT="1"/>
      <dgm:spPr>
        <a:solidFill>
          <a:schemeClr val="bg2"/>
        </a:solidFill>
      </dgm:spPr>
      <dgm:t>
        <a:bodyPr/>
        <a:lstStyle/>
        <a:p>
          <a:r>
            <a:rPr lang="en-US" sz="2400" b="1" dirty="0" smtClean="0">
              <a:solidFill>
                <a:schemeClr val="tx1"/>
              </a:solidFill>
              <a:latin typeface="Georgia" panose="02040502050405020303" pitchFamily="18" charset="0"/>
            </a:rPr>
            <a:t>On Whom Tax deduction at source is applicable?</a:t>
          </a:r>
        </a:p>
      </dgm:t>
    </dgm:pt>
    <dgm:pt modelId="{845AFE14-FCBD-4CBA-BAC3-6C53F3BEEB40}" type="parTrans" cxnId="{E2083DA8-7302-4D20-8CA8-21884AE6A8A1}">
      <dgm:prSet/>
      <dgm:spPr/>
      <dgm:t>
        <a:bodyPr/>
        <a:lstStyle/>
        <a:p>
          <a:endParaRPr lang="en-US"/>
        </a:p>
      </dgm:t>
    </dgm:pt>
    <dgm:pt modelId="{DD12F243-2C2E-4CBF-A600-AF2F39E14FD2}" type="sibTrans" cxnId="{E2083DA8-7302-4D20-8CA8-21884AE6A8A1}">
      <dgm:prSet/>
      <dgm:spPr/>
      <dgm:t>
        <a:bodyPr/>
        <a:lstStyle/>
        <a:p>
          <a:endParaRPr lang="en-US"/>
        </a:p>
      </dgm:t>
    </dgm:pt>
    <dgm:pt modelId="{B44CE40C-39E1-4224-BBAD-47A2E7107323}">
      <dgm:prSet phldrT="[Text]" custT="1"/>
      <dgm:spPr>
        <a:solidFill>
          <a:schemeClr val="tx2">
            <a:lumMod val="60000"/>
            <a:lumOff val="40000"/>
          </a:schemeClr>
        </a:solidFill>
        <a:scene3d>
          <a:camera prst="orthographicFront"/>
          <a:lightRig rig="threePt" dir="t"/>
        </a:scene3d>
        <a:sp3d>
          <a:bevelT/>
        </a:sp3d>
      </dgm:spPr>
      <dgm:t>
        <a:bodyPr/>
        <a:lstStyle/>
        <a:p>
          <a:pPr algn="just"/>
          <a:r>
            <a:rPr lang="en-US" sz="2200" dirty="0" smtClean="0">
              <a:solidFill>
                <a:schemeClr val="tx1"/>
              </a:solidFill>
              <a:latin typeface="Georgia" panose="02040502050405020303" pitchFamily="18" charset="0"/>
            </a:rPr>
            <a:t> A department or </a:t>
          </a:r>
          <a:r>
            <a:rPr lang="en-US" sz="2200" b="1" dirty="0" smtClean="0">
              <a:solidFill>
                <a:schemeClr val="tx1"/>
              </a:solidFill>
              <a:latin typeface="Georgia" panose="02040502050405020303" pitchFamily="18" charset="0"/>
            </a:rPr>
            <a:t>establishment</a:t>
          </a:r>
          <a:r>
            <a:rPr lang="en-US" sz="2200" dirty="0" smtClean="0">
              <a:solidFill>
                <a:schemeClr val="tx1"/>
              </a:solidFill>
              <a:latin typeface="Georgia" panose="02040502050405020303" pitchFamily="18" charset="0"/>
            </a:rPr>
            <a:t> of the Central Government     or State Government; or</a:t>
          </a:r>
          <a:endParaRPr lang="en-US" sz="2200" dirty="0">
            <a:solidFill>
              <a:schemeClr val="tx1"/>
            </a:solidFill>
            <a:latin typeface="Georgia" panose="02040502050405020303" pitchFamily="18" charset="0"/>
          </a:endParaRPr>
        </a:p>
      </dgm:t>
    </dgm:pt>
    <dgm:pt modelId="{2BAE3C46-798B-4834-84E7-54E3403C20AA}" type="parTrans" cxnId="{0A8C04F5-9C32-4720-BD07-B840DDAEE318}">
      <dgm:prSet/>
      <dgm:spPr/>
      <dgm:t>
        <a:bodyPr/>
        <a:lstStyle/>
        <a:p>
          <a:endParaRPr lang="en-US"/>
        </a:p>
      </dgm:t>
    </dgm:pt>
    <dgm:pt modelId="{DE387ED0-42A0-4CDB-BB9C-730AA37D851E}" type="sibTrans" cxnId="{0A8C04F5-9C32-4720-BD07-B840DDAEE318}">
      <dgm:prSet/>
      <dgm:spPr/>
      <dgm:t>
        <a:bodyPr/>
        <a:lstStyle/>
        <a:p>
          <a:endParaRPr lang="en-US"/>
        </a:p>
      </dgm:t>
    </dgm:pt>
    <dgm:pt modelId="{6B974D42-F1E2-4965-8107-B556E6AE0967}">
      <dgm:prSet phldrT="[Text]" custT="1"/>
      <dgm:spPr>
        <a:solidFill>
          <a:schemeClr val="tx2">
            <a:lumMod val="60000"/>
            <a:lumOff val="40000"/>
          </a:schemeClr>
        </a:solidFill>
        <a:scene3d>
          <a:camera prst="orthographicFront"/>
          <a:lightRig rig="threePt" dir="t"/>
        </a:scene3d>
        <a:sp3d>
          <a:bevelT/>
        </a:sp3d>
      </dgm:spPr>
      <dgm:t>
        <a:bodyPr/>
        <a:lstStyle/>
        <a:p>
          <a:pPr algn="just"/>
          <a:r>
            <a:rPr lang="en-US" sz="2200" b="1" dirty="0" smtClean="0">
              <a:solidFill>
                <a:schemeClr val="tx1"/>
              </a:solidFill>
              <a:latin typeface="Georgia" panose="02040502050405020303" pitchFamily="18" charset="0"/>
            </a:rPr>
            <a:t>local authority</a:t>
          </a:r>
          <a:r>
            <a:rPr lang="en-US" sz="2200" dirty="0" smtClean="0">
              <a:solidFill>
                <a:schemeClr val="tx1"/>
              </a:solidFill>
              <a:latin typeface="Georgia" panose="02040502050405020303" pitchFamily="18" charset="0"/>
            </a:rPr>
            <a:t>;</a:t>
          </a:r>
          <a:endParaRPr lang="en-US" sz="2200" dirty="0">
            <a:solidFill>
              <a:schemeClr val="tx1"/>
            </a:solidFill>
            <a:latin typeface="Georgia" panose="02040502050405020303" pitchFamily="18" charset="0"/>
          </a:endParaRPr>
        </a:p>
      </dgm:t>
    </dgm:pt>
    <dgm:pt modelId="{A32E9AC4-C437-479B-8C41-D77E3D3D806A}" type="parTrans" cxnId="{D7F73A61-1972-41E8-A2B0-10010562D8D8}">
      <dgm:prSet/>
      <dgm:spPr/>
      <dgm:t>
        <a:bodyPr/>
        <a:lstStyle/>
        <a:p>
          <a:endParaRPr lang="en-US"/>
        </a:p>
      </dgm:t>
    </dgm:pt>
    <dgm:pt modelId="{2240506D-E460-45D5-BA4B-1D5F42563898}" type="sibTrans" cxnId="{D7F73A61-1972-41E8-A2B0-10010562D8D8}">
      <dgm:prSet/>
      <dgm:spPr/>
      <dgm:t>
        <a:bodyPr/>
        <a:lstStyle/>
        <a:p>
          <a:endParaRPr lang="en-US"/>
        </a:p>
      </dgm:t>
    </dgm:pt>
    <dgm:pt modelId="{5D46560B-7503-47B9-9F00-707316BC93A3}">
      <dgm:prSet phldrT="[Text]" custT="1"/>
      <dgm:spPr>
        <a:solidFill>
          <a:schemeClr val="tx2">
            <a:lumMod val="60000"/>
            <a:lumOff val="40000"/>
          </a:schemeClr>
        </a:solidFill>
        <a:scene3d>
          <a:camera prst="orthographicFront"/>
          <a:lightRig rig="threePt" dir="t"/>
        </a:scene3d>
        <a:sp3d>
          <a:bevelT/>
        </a:sp3d>
      </dgm:spPr>
      <dgm:t>
        <a:bodyPr/>
        <a:lstStyle/>
        <a:p>
          <a:pPr algn="just"/>
          <a:r>
            <a:rPr lang="en-US" sz="2200" dirty="0" smtClean="0">
              <a:solidFill>
                <a:schemeClr val="tx1"/>
              </a:solidFill>
              <a:latin typeface="Georgia" panose="02040502050405020303" pitchFamily="18" charset="0"/>
            </a:rPr>
            <a:t> </a:t>
          </a:r>
          <a:r>
            <a:rPr lang="en-US" sz="2200" b="1" dirty="0" smtClean="0">
              <a:solidFill>
                <a:schemeClr val="tx1"/>
              </a:solidFill>
              <a:latin typeface="Georgia" panose="02040502050405020303" pitchFamily="18" charset="0"/>
            </a:rPr>
            <a:t>Governmental agencies</a:t>
          </a:r>
          <a:r>
            <a:rPr lang="en-US" sz="2200" dirty="0" smtClean="0">
              <a:solidFill>
                <a:schemeClr val="tx1"/>
              </a:solidFill>
              <a:latin typeface="Georgia" panose="02040502050405020303" pitchFamily="18" charset="0"/>
            </a:rPr>
            <a:t>; or</a:t>
          </a:r>
          <a:endParaRPr lang="en-US" sz="2200" dirty="0">
            <a:solidFill>
              <a:schemeClr val="tx1"/>
            </a:solidFill>
            <a:latin typeface="Georgia" panose="02040502050405020303" pitchFamily="18" charset="0"/>
          </a:endParaRPr>
        </a:p>
      </dgm:t>
    </dgm:pt>
    <dgm:pt modelId="{65D042AC-B962-4797-A17F-2B50FAE99F2D}" type="parTrans" cxnId="{711D0403-9B27-4856-A88A-460F8590CB8A}">
      <dgm:prSet/>
      <dgm:spPr/>
      <dgm:t>
        <a:bodyPr/>
        <a:lstStyle/>
        <a:p>
          <a:endParaRPr lang="en-US"/>
        </a:p>
      </dgm:t>
    </dgm:pt>
    <dgm:pt modelId="{B333E864-1AB9-456F-8C16-32E88400C73C}" type="sibTrans" cxnId="{711D0403-9B27-4856-A88A-460F8590CB8A}">
      <dgm:prSet/>
      <dgm:spPr/>
      <dgm:t>
        <a:bodyPr/>
        <a:lstStyle/>
        <a:p>
          <a:endParaRPr lang="en-US"/>
        </a:p>
      </dgm:t>
    </dgm:pt>
    <dgm:pt modelId="{A00971E4-6E02-4DB0-9DF7-D73C45CECCFD}">
      <dgm:prSet phldrT="[Text]" custT="1"/>
      <dgm:spPr>
        <a:solidFill>
          <a:schemeClr val="tx2">
            <a:lumMod val="60000"/>
            <a:lumOff val="40000"/>
          </a:schemeClr>
        </a:solidFill>
        <a:scene3d>
          <a:camera prst="orthographicFront"/>
          <a:lightRig rig="threePt" dir="t"/>
        </a:scene3d>
        <a:sp3d>
          <a:bevelT/>
        </a:sp3d>
      </dgm:spPr>
      <dgm:t>
        <a:bodyPr/>
        <a:lstStyle/>
        <a:p>
          <a:pPr algn="just"/>
          <a:r>
            <a:rPr lang="en-US" sz="2200" dirty="0" smtClean="0">
              <a:solidFill>
                <a:schemeClr val="tx1"/>
              </a:solidFill>
              <a:latin typeface="Georgia" panose="02040502050405020303" pitchFamily="18" charset="0"/>
            </a:rPr>
            <a:t>Such persons or category of persons as may be </a:t>
          </a:r>
          <a:r>
            <a:rPr lang="en-US" sz="2200" b="1" dirty="0" smtClean="0">
              <a:solidFill>
                <a:schemeClr val="tx1"/>
              </a:solidFill>
              <a:latin typeface="Georgia" panose="02040502050405020303" pitchFamily="18" charset="0"/>
            </a:rPr>
            <a:t>notified by  the Government </a:t>
          </a:r>
          <a:r>
            <a:rPr lang="en-US" sz="2200" dirty="0" smtClean="0">
              <a:solidFill>
                <a:schemeClr val="tx1"/>
              </a:solidFill>
              <a:latin typeface="Georgia" panose="02040502050405020303" pitchFamily="18" charset="0"/>
            </a:rPr>
            <a:t>on the recommendations of the Council</a:t>
          </a:r>
        </a:p>
        <a:p>
          <a:pPr algn="just"/>
          <a:endParaRPr lang="en-US" sz="2200" dirty="0">
            <a:solidFill>
              <a:schemeClr val="tx1"/>
            </a:solidFill>
            <a:latin typeface="Georgia" panose="02040502050405020303" pitchFamily="18" charset="0"/>
          </a:endParaRPr>
        </a:p>
      </dgm:t>
    </dgm:pt>
    <dgm:pt modelId="{62E197E5-7E1C-4258-8E5D-5F1C1D9E7AF1}" type="parTrans" cxnId="{9FCE0B0F-4740-447A-A963-ADF3478988B7}">
      <dgm:prSet/>
      <dgm:spPr/>
      <dgm:t>
        <a:bodyPr/>
        <a:lstStyle/>
        <a:p>
          <a:endParaRPr lang="en-US"/>
        </a:p>
      </dgm:t>
    </dgm:pt>
    <dgm:pt modelId="{F867A640-59E7-4C0D-B518-0D488624FFD5}" type="sibTrans" cxnId="{9FCE0B0F-4740-447A-A963-ADF3478988B7}">
      <dgm:prSet/>
      <dgm:spPr/>
      <dgm:t>
        <a:bodyPr/>
        <a:lstStyle/>
        <a:p>
          <a:endParaRPr lang="en-US"/>
        </a:p>
      </dgm:t>
    </dgm:pt>
    <dgm:pt modelId="{FF3481F9-FB4A-4F29-903F-AB0CAA287FBE}" type="pres">
      <dgm:prSet presAssocID="{121A04A4-4695-458F-BE51-5AF79B10BF7A}" presName="linear" presStyleCnt="0">
        <dgm:presLayoutVars>
          <dgm:dir/>
          <dgm:animLvl val="lvl"/>
          <dgm:resizeHandles val="exact"/>
        </dgm:presLayoutVars>
      </dgm:prSet>
      <dgm:spPr/>
      <dgm:t>
        <a:bodyPr/>
        <a:lstStyle/>
        <a:p>
          <a:endParaRPr lang="en-US"/>
        </a:p>
      </dgm:t>
    </dgm:pt>
    <dgm:pt modelId="{CE7D663A-AD5C-43BE-8DDC-B26C864A5CFC}" type="pres">
      <dgm:prSet presAssocID="{5A5AEE21-0BE4-4C84-9E70-BC8C84FA61B6}" presName="parentLin" presStyleCnt="0"/>
      <dgm:spPr/>
    </dgm:pt>
    <dgm:pt modelId="{3073783D-4705-434B-8A88-3E8FD973BA51}" type="pres">
      <dgm:prSet presAssocID="{5A5AEE21-0BE4-4C84-9E70-BC8C84FA61B6}" presName="parentLeftMargin" presStyleLbl="node1" presStyleIdx="0" presStyleCnt="5"/>
      <dgm:spPr/>
      <dgm:t>
        <a:bodyPr/>
        <a:lstStyle/>
        <a:p>
          <a:endParaRPr lang="en-US"/>
        </a:p>
      </dgm:t>
    </dgm:pt>
    <dgm:pt modelId="{DCF4B358-BB5C-4A6A-B403-85EEAFC7E3E8}" type="pres">
      <dgm:prSet presAssocID="{5A5AEE21-0BE4-4C84-9E70-BC8C84FA61B6}" presName="parentText" presStyleLbl="node1" presStyleIdx="0" presStyleCnt="5" custScaleX="142778" custScaleY="81279" custLinFactNeighborX="-7173" custLinFactNeighborY="-2749">
        <dgm:presLayoutVars>
          <dgm:chMax val="0"/>
          <dgm:bulletEnabled val="1"/>
        </dgm:presLayoutVars>
      </dgm:prSet>
      <dgm:spPr/>
      <dgm:t>
        <a:bodyPr/>
        <a:lstStyle/>
        <a:p>
          <a:endParaRPr lang="en-US"/>
        </a:p>
      </dgm:t>
    </dgm:pt>
    <dgm:pt modelId="{D027DD7C-BFE9-4D2D-A1DD-D605CB471D64}" type="pres">
      <dgm:prSet presAssocID="{5A5AEE21-0BE4-4C84-9E70-BC8C84FA61B6}" presName="negativeSpace" presStyleCnt="0"/>
      <dgm:spPr/>
    </dgm:pt>
    <dgm:pt modelId="{BDF1CD86-1022-435D-AD57-EEFB5F2CCE16}" type="pres">
      <dgm:prSet presAssocID="{5A5AEE21-0BE4-4C84-9E70-BC8C84FA61B6}" presName="childText" presStyleLbl="conFgAcc1" presStyleIdx="0" presStyleCnt="5" custScaleY="69569">
        <dgm:presLayoutVars>
          <dgm:bulletEnabled val="1"/>
        </dgm:presLayoutVars>
      </dgm:prSet>
      <dgm:spPr/>
    </dgm:pt>
    <dgm:pt modelId="{577A06F6-6E53-4D3F-825C-028148C3B97F}" type="pres">
      <dgm:prSet presAssocID="{DD12F243-2C2E-4CBF-A600-AF2F39E14FD2}" presName="spaceBetweenRectangles" presStyleCnt="0"/>
      <dgm:spPr/>
    </dgm:pt>
    <dgm:pt modelId="{CA662918-A1E4-417E-BFA0-7D8F531652EF}" type="pres">
      <dgm:prSet presAssocID="{B44CE40C-39E1-4224-BBAD-47A2E7107323}" presName="parentLin" presStyleCnt="0"/>
      <dgm:spPr/>
    </dgm:pt>
    <dgm:pt modelId="{66C0BBC6-B6BC-48BC-A105-2FFA01611E91}" type="pres">
      <dgm:prSet presAssocID="{B44CE40C-39E1-4224-BBAD-47A2E7107323}" presName="parentLeftMargin" presStyleLbl="node1" presStyleIdx="0" presStyleCnt="5"/>
      <dgm:spPr/>
      <dgm:t>
        <a:bodyPr/>
        <a:lstStyle/>
        <a:p>
          <a:endParaRPr lang="en-US"/>
        </a:p>
      </dgm:t>
    </dgm:pt>
    <dgm:pt modelId="{49FCBA94-8522-47F9-B3D5-0BDA5A331099}" type="pres">
      <dgm:prSet presAssocID="{B44CE40C-39E1-4224-BBAD-47A2E7107323}" presName="parentText" presStyleLbl="node1" presStyleIdx="1" presStyleCnt="5" custScaleX="135081" custScaleY="103122" custLinFactNeighborY="621">
        <dgm:presLayoutVars>
          <dgm:chMax val="0"/>
          <dgm:bulletEnabled val="1"/>
        </dgm:presLayoutVars>
      </dgm:prSet>
      <dgm:spPr/>
      <dgm:t>
        <a:bodyPr/>
        <a:lstStyle/>
        <a:p>
          <a:endParaRPr lang="en-US"/>
        </a:p>
      </dgm:t>
    </dgm:pt>
    <dgm:pt modelId="{FEC06864-7CAB-4DCC-BD01-58B4F0AFA169}" type="pres">
      <dgm:prSet presAssocID="{B44CE40C-39E1-4224-BBAD-47A2E7107323}" presName="negativeSpace" presStyleCnt="0"/>
      <dgm:spPr/>
    </dgm:pt>
    <dgm:pt modelId="{CA100341-F597-479D-8D3A-CE1838319C27}" type="pres">
      <dgm:prSet presAssocID="{B44CE40C-39E1-4224-BBAD-47A2E7107323}" presName="childText" presStyleLbl="conFgAcc1" presStyleIdx="1" presStyleCnt="5" custScaleY="66770">
        <dgm:presLayoutVars>
          <dgm:bulletEnabled val="1"/>
        </dgm:presLayoutVars>
      </dgm:prSet>
      <dgm:spPr/>
      <dgm:t>
        <a:bodyPr/>
        <a:lstStyle/>
        <a:p>
          <a:endParaRPr lang="en-US"/>
        </a:p>
      </dgm:t>
    </dgm:pt>
    <dgm:pt modelId="{9A3A945B-916E-4F10-97BA-B36D835B77DA}" type="pres">
      <dgm:prSet presAssocID="{DE387ED0-42A0-4CDB-BB9C-730AA37D851E}" presName="spaceBetweenRectangles" presStyleCnt="0"/>
      <dgm:spPr/>
    </dgm:pt>
    <dgm:pt modelId="{33E004FB-0142-4220-B075-4E971081CC89}" type="pres">
      <dgm:prSet presAssocID="{6B974D42-F1E2-4965-8107-B556E6AE0967}" presName="parentLin" presStyleCnt="0"/>
      <dgm:spPr/>
    </dgm:pt>
    <dgm:pt modelId="{B2DEBCEB-024B-4840-8513-06CEB6F1791B}" type="pres">
      <dgm:prSet presAssocID="{6B974D42-F1E2-4965-8107-B556E6AE0967}" presName="parentLeftMargin" presStyleLbl="node1" presStyleIdx="1" presStyleCnt="5"/>
      <dgm:spPr/>
      <dgm:t>
        <a:bodyPr/>
        <a:lstStyle/>
        <a:p>
          <a:endParaRPr lang="en-US"/>
        </a:p>
      </dgm:t>
    </dgm:pt>
    <dgm:pt modelId="{F1CC8046-D416-4C1F-84BB-CF438A9D69C9}" type="pres">
      <dgm:prSet presAssocID="{6B974D42-F1E2-4965-8107-B556E6AE0967}" presName="parentText" presStyleLbl="node1" presStyleIdx="2" presStyleCnt="5" custScaleX="135262">
        <dgm:presLayoutVars>
          <dgm:chMax val="0"/>
          <dgm:bulletEnabled val="1"/>
        </dgm:presLayoutVars>
      </dgm:prSet>
      <dgm:spPr/>
      <dgm:t>
        <a:bodyPr/>
        <a:lstStyle/>
        <a:p>
          <a:endParaRPr lang="en-US"/>
        </a:p>
      </dgm:t>
    </dgm:pt>
    <dgm:pt modelId="{54BCF646-C0A2-4768-946E-4A7FB754E142}" type="pres">
      <dgm:prSet presAssocID="{6B974D42-F1E2-4965-8107-B556E6AE0967}" presName="negativeSpace" presStyleCnt="0"/>
      <dgm:spPr/>
    </dgm:pt>
    <dgm:pt modelId="{93D95C05-1F3B-4586-97C6-1A3F113CA5FE}" type="pres">
      <dgm:prSet presAssocID="{6B974D42-F1E2-4965-8107-B556E6AE0967}" presName="childText" presStyleLbl="conFgAcc1" presStyleIdx="2" presStyleCnt="5">
        <dgm:presLayoutVars>
          <dgm:bulletEnabled val="1"/>
        </dgm:presLayoutVars>
      </dgm:prSet>
      <dgm:spPr/>
    </dgm:pt>
    <dgm:pt modelId="{81F9356B-F8BF-49A9-AB66-D1A16EEE85DE}" type="pres">
      <dgm:prSet presAssocID="{2240506D-E460-45D5-BA4B-1D5F42563898}" presName="spaceBetweenRectangles" presStyleCnt="0"/>
      <dgm:spPr/>
    </dgm:pt>
    <dgm:pt modelId="{CCF3A74D-237F-43D2-B432-2D01B408F22B}" type="pres">
      <dgm:prSet presAssocID="{5D46560B-7503-47B9-9F00-707316BC93A3}" presName="parentLin" presStyleCnt="0"/>
      <dgm:spPr/>
    </dgm:pt>
    <dgm:pt modelId="{44637CD1-FA98-4A34-BA8E-12899094EB2D}" type="pres">
      <dgm:prSet presAssocID="{5D46560B-7503-47B9-9F00-707316BC93A3}" presName="parentLeftMargin" presStyleLbl="node1" presStyleIdx="2" presStyleCnt="5"/>
      <dgm:spPr/>
      <dgm:t>
        <a:bodyPr/>
        <a:lstStyle/>
        <a:p>
          <a:endParaRPr lang="en-US"/>
        </a:p>
      </dgm:t>
    </dgm:pt>
    <dgm:pt modelId="{FDDCC533-905E-46B2-8AD2-9B9C84F4EF9A}" type="pres">
      <dgm:prSet presAssocID="{5D46560B-7503-47B9-9F00-707316BC93A3}" presName="parentText" presStyleLbl="node1" presStyleIdx="3" presStyleCnt="5" custScaleX="134961" custScaleY="101199">
        <dgm:presLayoutVars>
          <dgm:chMax val="0"/>
          <dgm:bulletEnabled val="1"/>
        </dgm:presLayoutVars>
      </dgm:prSet>
      <dgm:spPr/>
      <dgm:t>
        <a:bodyPr/>
        <a:lstStyle/>
        <a:p>
          <a:endParaRPr lang="en-US"/>
        </a:p>
      </dgm:t>
    </dgm:pt>
    <dgm:pt modelId="{20B6D6BB-872D-4045-9249-41F296E6B811}" type="pres">
      <dgm:prSet presAssocID="{5D46560B-7503-47B9-9F00-707316BC93A3}" presName="negativeSpace" presStyleCnt="0"/>
      <dgm:spPr/>
    </dgm:pt>
    <dgm:pt modelId="{032A8BB3-EF0D-40B5-AAEF-193A1A11479A}" type="pres">
      <dgm:prSet presAssocID="{5D46560B-7503-47B9-9F00-707316BC93A3}" presName="childText" presStyleLbl="conFgAcc1" presStyleIdx="3" presStyleCnt="5">
        <dgm:presLayoutVars>
          <dgm:bulletEnabled val="1"/>
        </dgm:presLayoutVars>
      </dgm:prSet>
      <dgm:spPr/>
    </dgm:pt>
    <dgm:pt modelId="{3C11E81C-DEFE-40F6-BF7F-BDA742C1479D}" type="pres">
      <dgm:prSet presAssocID="{B333E864-1AB9-456F-8C16-32E88400C73C}" presName="spaceBetweenRectangles" presStyleCnt="0"/>
      <dgm:spPr/>
    </dgm:pt>
    <dgm:pt modelId="{587BF8F9-AC56-48A6-B836-0ADA59102339}" type="pres">
      <dgm:prSet presAssocID="{A00971E4-6E02-4DB0-9DF7-D73C45CECCFD}" presName="parentLin" presStyleCnt="0"/>
      <dgm:spPr/>
    </dgm:pt>
    <dgm:pt modelId="{6E75CF20-36AD-4081-93BE-63E2D948AB67}" type="pres">
      <dgm:prSet presAssocID="{A00971E4-6E02-4DB0-9DF7-D73C45CECCFD}" presName="parentLeftMargin" presStyleLbl="node1" presStyleIdx="3" presStyleCnt="5"/>
      <dgm:spPr/>
      <dgm:t>
        <a:bodyPr/>
        <a:lstStyle/>
        <a:p>
          <a:endParaRPr lang="en-US"/>
        </a:p>
      </dgm:t>
    </dgm:pt>
    <dgm:pt modelId="{3AB30A51-F718-4E9B-AAF2-0228A9E68B9B}" type="pres">
      <dgm:prSet presAssocID="{A00971E4-6E02-4DB0-9DF7-D73C45CECCFD}" presName="parentText" presStyleLbl="node1" presStyleIdx="4" presStyleCnt="5" custScaleX="137020" custScaleY="137470">
        <dgm:presLayoutVars>
          <dgm:chMax val="0"/>
          <dgm:bulletEnabled val="1"/>
        </dgm:presLayoutVars>
      </dgm:prSet>
      <dgm:spPr/>
      <dgm:t>
        <a:bodyPr/>
        <a:lstStyle/>
        <a:p>
          <a:endParaRPr lang="en-US"/>
        </a:p>
      </dgm:t>
    </dgm:pt>
    <dgm:pt modelId="{FD1B5846-8EB6-404D-A3F3-01E0FA043049}" type="pres">
      <dgm:prSet presAssocID="{A00971E4-6E02-4DB0-9DF7-D73C45CECCFD}" presName="negativeSpace" presStyleCnt="0"/>
      <dgm:spPr/>
    </dgm:pt>
    <dgm:pt modelId="{ACAA4CF4-3F90-43AD-9F57-458CC9F9C3EE}" type="pres">
      <dgm:prSet presAssocID="{A00971E4-6E02-4DB0-9DF7-D73C45CECCFD}" presName="childText" presStyleLbl="conFgAcc1" presStyleIdx="4" presStyleCnt="5">
        <dgm:presLayoutVars>
          <dgm:bulletEnabled val="1"/>
        </dgm:presLayoutVars>
      </dgm:prSet>
      <dgm:spPr/>
    </dgm:pt>
  </dgm:ptLst>
  <dgm:cxnLst>
    <dgm:cxn modelId="{9FCE0B0F-4740-447A-A963-ADF3478988B7}" srcId="{121A04A4-4695-458F-BE51-5AF79B10BF7A}" destId="{A00971E4-6E02-4DB0-9DF7-D73C45CECCFD}" srcOrd="4" destOrd="0" parTransId="{62E197E5-7E1C-4258-8E5D-5F1C1D9E7AF1}" sibTransId="{F867A640-59E7-4C0D-B518-0D488624FFD5}"/>
    <dgm:cxn modelId="{0A8C04F5-9C32-4720-BD07-B840DDAEE318}" srcId="{121A04A4-4695-458F-BE51-5AF79B10BF7A}" destId="{B44CE40C-39E1-4224-BBAD-47A2E7107323}" srcOrd="1" destOrd="0" parTransId="{2BAE3C46-798B-4834-84E7-54E3403C20AA}" sibTransId="{DE387ED0-42A0-4CDB-BB9C-730AA37D851E}"/>
    <dgm:cxn modelId="{DC3ED979-0B6C-495C-8445-F9E40C97A293}" type="presOf" srcId="{B44CE40C-39E1-4224-BBAD-47A2E7107323}" destId="{49FCBA94-8522-47F9-B3D5-0BDA5A331099}" srcOrd="1" destOrd="0" presId="urn:microsoft.com/office/officeart/2005/8/layout/list1"/>
    <dgm:cxn modelId="{95FAAF4D-CC9D-4CCE-827F-B81C9F9D3025}" type="presOf" srcId="{5D46560B-7503-47B9-9F00-707316BC93A3}" destId="{FDDCC533-905E-46B2-8AD2-9B9C84F4EF9A}" srcOrd="1" destOrd="0" presId="urn:microsoft.com/office/officeart/2005/8/layout/list1"/>
    <dgm:cxn modelId="{C433236D-1C92-4195-A106-15DB25249F98}" type="presOf" srcId="{5A5AEE21-0BE4-4C84-9E70-BC8C84FA61B6}" destId="{3073783D-4705-434B-8A88-3E8FD973BA51}" srcOrd="0" destOrd="0" presId="urn:microsoft.com/office/officeart/2005/8/layout/list1"/>
    <dgm:cxn modelId="{22D7735C-A4F1-4428-AEBA-8A45C3465D7A}" type="presOf" srcId="{A00971E4-6E02-4DB0-9DF7-D73C45CECCFD}" destId="{3AB30A51-F718-4E9B-AAF2-0228A9E68B9B}" srcOrd="1" destOrd="0" presId="urn:microsoft.com/office/officeart/2005/8/layout/list1"/>
    <dgm:cxn modelId="{E2083DA8-7302-4D20-8CA8-21884AE6A8A1}" srcId="{121A04A4-4695-458F-BE51-5AF79B10BF7A}" destId="{5A5AEE21-0BE4-4C84-9E70-BC8C84FA61B6}" srcOrd="0" destOrd="0" parTransId="{845AFE14-FCBD-4CBA-BAC3-6C53F3BEEB40}" sibTransId="{DD12F243-2C2E-4CBF-A600-AF2F39E14FD2}"/>
    <dgm:cxn modelId="{A115F59E-3C28-4E87-BED6-F1FA3D6666AB}" type="presOf" srcId="{A00971E4-6E02-4DB0-9DF7-D73C45CECCFD}" destId="{6E75CF20-36AD-4081-93BE-63E2D948AB67}" srcOrd="0" destOrd="0" presId="urn:microsoft.com/office/officeart/2005/8/layout/list1"/>
    <dgm:cxn modelId="{396438A9-868C-48C3-9343-AC3D9BD1035A}" type="presOf" srcId="{5D46560B-7503-47B9-9F00-707316BC93A3}" destId="{44637CD1-FA98-4A34-BA8E-12899094EB2D}" srcOrd="0" destOrd="0" presId="urn:microsoft.com/office/officeart/2005/8/layout/list1"/>
    <dgm:cxn modelId="{711D0403-9B27-4856-A88A-460F8590CB8A}" srcId="{121A04A4-4695-458F-BE51-5AF79B10BF7A}" destId="{5D46560B-7503-47B9-9F00-707316BC93A3}" srcOrd="3" destOrd="0" parTransId="{65D042AC-B962-4797-A17F-2B50FAE99F2D}" sibTransId="{B333E864-1AB9-456F-8C16-32E88400C73C}"/>
    <dgm:cxn modelId="{647E6B89-3005-45A2-8DAF-0925350FDA49}" type="presOf" srcId="{5A5AEE21-0BE4-4C84-9E70-BC8C84FA61B6}" destId="{DCF4B358-BB5C-4A6A-B403-85EEAFC7E3E8}" srcOrd="1" destOrd="0" presId="urn:microsoft.com/office/officeart/2005/8/layout/list1"/>
    <dgm:cxn modelId="{81FF4357-52AC-4A0F-B554-89E1ECCC767B}" type="presOf" srcId="{6B974D42-F1E2-4965-8107-B556E6AE0967}" destId="{F1CC8046-D416-4C1F-84BB-CF438A9D69C9}" srcOrd="1" destOrd="0" presId="urn:microsoft.com/office/officeart/2005/8/layout/list1"/>
    <dgm:cxn modelId="{D7F73A61-1972-41E8-A2B0-10010562D8D8}" srcId="{121A04A4-4695-458F-BE51-5AF79B10BF7A}" destId="{6B974D42-F1E2-4965-8107-B556E6AE0967}" srcOrd="2" destOrd="0" parTransId="{A32E9AC4-C437-479B-8C41-D77E3D3D806A}" sibTransId="{2240506D-E460-45D5-BA4B-1D5F42563898}"/>
    <dgm:cxn modelId="{6E866F70-FCD8-4399-9987-3E414CB07028}" type="presOf" srcId="{121A04A4-4695-458F-BE51-5AF79B10BF7A}" destId="{FF3481F9-FB4A-4F29-903F-AB0CAA287FBE}" srcOrd="0" destOrd="0" presId="urn:microsoft.com/office/officeart/2005/8/layout/list1"/>
    <dgm:cxn modelId="{D961D6D4-7D76-4813-B668-5F0B035DB117}" type="presOf" srcId="{6B974D42-F1E2-4965-8107-B556E6AE0967}" destId="{B2DEBCEB-024B-4840-8513-06CEB6F1791B}" srcOrd="0" destOrd="0" presId="urn:microsoft.com/office/officeart/2005/8/layout/list1"/>
    <dgm:cxn modelId="{797316CF-93E8-44FD-8BE9-CF818D573333}" type="presOf" srcId="{B44CE40C-39E1-4224-BBAD-47A2E7107323}" destId="{66C0BBC6-B6BC-48BC-A105-2FFA01611E91}" srcOrd="0" destOrd="0" presId="urn:microsoft.com/office/officeart/2005/8/layout/list1"/>
    <dgm:cxn modelId="{DC44B54F-041C-4005-A841-3420425DEF78}" type="presParOf" srcId="{FF3481F9-FB4A-4F29-903F-AB0CAA287FBE}" destId="{CE7D663A-AD5C-43BE-8DDC-B26C864A5CFC}" srcOrd="0" destOrd="0" presId="urn:microsoft.com/office/officeart/2005/8/layout/list1"/>
    <dgm:cxn modelId="{884B4357-3A95-4D60-865F-06711B65D2A7}" type="presParOf" srcId="{CE7D663A-AD5C-43BE-8DDC-B26C864A5CFC}" destId="{3073783D-4705-434B-8A88-3E8FD973BA51}" srcOrd="0" destOrd="0" presId="urn:microsoft.com/office/officeart/2005/8/layout/list1"/>
    <dgm:cxn modelId="{C6981204-4CAA-4611-B2C8-E35DD36B5EB6}" type="presParOf" srcId="{CE7D663A-AD5C-43BE-8DDC-B26C864A5CFC}" destId="{DCF4B358-BB5C-4A6A-B403-85EEAFC7E3E8}" srcOrd="1" destOrd="0" presId="urn:microsoft.com/office/officeart/2005/8/layout/list1"/>
    <dgm:cxn modelId="{A35BF7CD-23DF-4686-94B4-B98D0D7D03E2}" type="presParOf" srcId="{FF3481F9-FB4A-4F29-903F-AB0CAA287FBE}" destId="{D027DD7C-BFE9-4D2D-A1DD-D605CB471D64}" srcOrd="1" destOrd="0" presId="urn:microsoft.com/office/officeart/2005/8/layout/list1"/>
    <dgm:cxn modelId="{5CDFC69E-0CC8-4B90-B251-6EF60E229270}" type="presParOf" srcId="{FF3481F9-FB4A-4F29-903F-AB0CAA287FBE}" destId="{BDF1CD86-1022-435D-AD57-EEFB5F2CCE16}" srcOrd="2" destOrd="0" presId="urn:microsoft.com/office/officeart/2005/8/layout/list1"/>
    <dgm:cxn modelId="{50754A71-9873-4912-985A-3DDE32475AE8}" type="presParOf" srcId="{FF3481F9-FB4A-4F29-903F-AB0CAA287FBE}" destId="{577A06F6-6E53-4D3F-825C-028148C3B97F}" srcOrd="3" destOrd="0" presId="urn:microsoft.com/office/officeart/2005/8/layout/list1"/>
    <dgm:cxn modelId="{1653592F-EFCF-48D4-B789-59D2800B98EB}" type="presParOf" srcId="{FF3481F9-FB4A-4F29-903F-AB0CAA287FBE}" destId="{CA662918-A1E4-417E-BFA0-7D8F531652EF}" srcOrd="4" destOrd="0" presId="urn:microsoft.com/office/officeart/2005/8/layout/list1"/>
    <dgm:cxn modelId="{F134E2C0-6B8D-4F57-B509-5A3732B4B156}" type="presParOf" srcId="{CA662918-A1E4-417E-BFA0-7D8F531652EF}" destId="{66C0BBC6-B6BC-48BC-A105-2FFA01611E91}" srcOrd="0" destOrd="0" presId="urn:microsoft.com/office/officeart/2005/8/layout/list1"/>
    <dgm:cxn modelId="{8C05AA06-BF45-4924-AE45-3043D50D7132}" type="presParOf" srcId="{CA662918-A1E4-417E-BFA0-7D8F531652EF}" destId="{49FCBA94-8522-47F9-B3D5-0BDA5A331099}" srcOrd="1" destOrd="0" presId="urn:microsoft.com/office/officeart/2005/8/layout/list1"/>
    <dgm:cxn modelId="{203BEA19-3AB7-4BF8-82A4-E30F4D4FF981}" type="presParOf" srcId="{FF3481F9-FB4A-4F29-903F-AB0CAA287FBE}" destId="{FEC06864-7CAB-4DCC-BD01-58B4F0AFA169}" srcOrd="5" destOrd="0" presId="urn:microsoft.com/office/officeart/2005/8/layout/list1"/>
    <dgm:cxn modelId="{C75B0B20-5D9D-4630-A239-DB48C0C440A4}" type="presParOf" srcId="{FF3481F9-FB4A-4F29-903F-AB0CAA287FBE}" destId="{CA100341-F597-479D-8D3A-CE1838319C27}" srcOrd="6" destOrd="0" presId="urn:microsoft.com/office/officeart/2005/8/layout/list1"/>
    <dgm:cxn modelId="{57038A1D-ACEF-40D5-8562-76038D22CDA9}" type="presParOf" srcId="{FF3481F9-FB4A-4F29-903F-AB0CAA287FBE}" destId="{9A3A945B-916E-4F10-97BA-B36D835B77DA}" srcOrd="7" destOrd="0" presId="urn:microsoft.com/office/officeart/2005/8/layout/list1"/>
    <dgm:cxn modelId="{C589639B-C3CF-471F-BEE5-75894AC41D63}" type="presParOf" srcId="{FF3481F9-FB4A-4F29-903F-AB0CAA287FBE}" destId="{33E004FB-0142-4220-B075-4E971081CC89}" srcOrd="8" destOrd="0" presId="urn:microsoft.com/office/officeart/2005/8/layout/list1"/>
    <dgm:cxn modelId="{FC588AE1-7C96-421E-9BE5-A7EA9324F1BD}" type="presParOf" srcId="{33E004FB-0142-4220-B075-4E971081CC89}" destId="{B2DEBCEB-024B-4840-8513-06CEB6F1791B}" srcOrd="0" destOrd="0" presId="urn:microsoft.com/office/officeart/2005/8/layout/list1"/>
    <dgm:cxn modelId="{C77EADA9-B24C-47A8-B35E-85B07B99FFC8}" type="presParOf" srcId="{33E004FB-0142-4220-B075-4E971081CC89}" destId="{F1CC8046-D416-4C1F-84BB-CF438A9D69C9}" srcOrd="1" destOrd="0" presId="urn:microsoft.com/office/officeart/2005/8/layout/list1"/>
    <dgm:cxn modelId="{B3D4ED04-B520-401B-84A2-43CA25EA2594}" type="presParOf" srcId="{FF3481F9-FB4A-4F29-903F-AB0CAA287FBE}" destId="{54BCF646-C0A2-4768-946E-4A7FB754E142}" srcOrd="9" destOrd="0" presId="urn:microsoft.com/office/officeart/2005/8/layout/list1"/>
    <dgm:cxn modelId="{D935D51C-102D-4AD6-B811-E651E5346C0A}" type="presParOf" srcId="{FF3481F9-FB4A-4F29-903F-AB0CAA287FBE}" destId="{93D95C05-1F3B-4586-97C6-1A3F113CA5FE}" srcOrd="10" destOrd="0" presId="urn:microsoft.com/office/officeart/2005/8/layout/list1"/>
    <dgm:cxn modelId="{B4EB38DD-255B-45B5-BC29-11CB925598DC}" type="presParOf" srcId="{FF3481F9-FB4A-4F29-903F-AB0CAA287FBE}" destId="{81F9356B-F8BF-49A9-AB66-D1A16EEE85DE}" srcOrd="11" destOrd="0" presId="urn:microsoft.com/office/officeart/2005/8/layout/list1"/>
    <dgm:cxn modelId="{EA1103A0-DD5C-4941-BB02-FC688BD631C0}" type="presParOf" srcId="{FF3481F9-FB4A-4F29-903F-AB0CAA287FBE}" destId="{CCF3A74D-237F-43D2-B432-2D01B408F22B}" srcOrd="12" destOrd="0" presId="urn:microsoft.com/office/officeart/2005/8/layout/list1"/>
    <dgm:cxn modelId="{0BE63E2A-D3DE-4E37-A436-E28ED4AE773B}" type="presParOf" srcId="{CCF3A74D-237F-43D2-B432-2D01B408F22B}" destId="{44637CD1-FA98-4A34-BA8E-12899094EB2D}" srcOrd="0" destOrd="0" presId="urn:microsoft.com/office/officeart/2005/8/layout/list1"/>
    <dgm:cxn modelId="{C5CAA420-FE2C-4030-BFB6-5EFD5F523F70}" type="presParOf" srcId="{CCF3A74D-237F-43D2-B432-2D01B408F22B}" destId="{FDDCC533-905E-46B2-8AD2-9B9C84F4EF9A}" srcOrd="1" destOrd="0" presId="urn:microsoft.com/office/officeart/2005/8/layout/list1"/>
    <dgm:cxn modelId="{C2621C7F-B505-4565-BBF2-456DAADF2A6D}" type="presParOf" srcId="{FF3481F9-FB4A-4F29-903F-AB0CAA287FBE}" destId="{20B6D6BB-872D-4045-9249-41F296E6B811}" srcOrd="13" destOrd="0" presId="urn:microsoft.com/office/officeart/2005/8/layout/list1"/>
    <dgm:cxn modelId="{95027052-D96A-43F3-B434-8ED4D82A2595}" type="presParOf" srcId="{FF3481F9-FB4A-4F29-903F-AB0CAA287FBE}" destId="{032A8BB3-EF0D-40B5-AAEF-193A1A11479A}" srcOrd="14" destOrd="0" presId="urn:microsoft.com/office/officeart/2005/8/layout/list1"/>
    <dgm:cxn modelId="{9A6C852F-60E3-4AB6-A3AD-843552D02573}" type="presParOf" srcId="{FF3481F9-FB4A-4F29-903F-AB0CAA287FBE}" destId="{3C11E81C-DEFE-40F6-BF7F-BDA742C1479D}" srcOrd="15" destOrd="0" presId="urn:microsoft.com/office/officeart/2005/8/layout/list1"/>
    <dgm:cxn modelId="{B4BC0F68-F589-4FEF-8EA6-9F0876CFFB33}" type="presParOf" srcId="{FF3481F9-FB4A-4F29-903F-AB0CAA287FBE}" destId="{587BF8F9-AC56-48A6-B836-0ADA59102339}" srcOrd="16" destOrd="0" presId="urn:microsoft.com/office/officeart/2005/8/layout/list1"/>
    <dgm:cxn modelId="{751C5B17-AC0B-49CC-B199-2E5EFD489DE3}" type="presParOf" srcId="{587BF8F9-AC56-48A6-B836-0ADA59102339}" destId="{6E75CF20-36AD-4081-93BE-63E2D948AB67}" srcOrd="0" destOrd="0" presId="urn:microsoft.com/office/officeart/2005/8/layout/list1"/>
    <dgm:cxn modelId="{7C8CF07E-7FD6-4C7B-BE40-C24FAB05837E}" type="presParOf" srcId="{587BF8F9-AC56-48A6-B836-0ADA59102339}" destId="{3AB30A51-F718-4E9B-AAF2-0228A9E68B9B}" srcOrd="1" destOrd="0" presId="urn:microsoft.com/office/officeart/2005/8/layout/list1"/>
    <dgm:cxn modelId="{A64D7750-03D3-473E-9242-D61A053799D6}" type="presParOf" srcId="{FF3481F9-FB4A-4F29-903F-AB0CAA287FBE}" destId="{FD1B5846-8EB6-404D-A3F3-01E0FA043049}" srcOrd="17" destOrd="0" presId="urn:microsoft.com/office/officeart/2005/8/layout/list1"/>
    <dgm:cxn modelId="{D1D32682-21E1-448E-AF6C-CE5B9C7B5656}" type="presParOf" srcId="{FF3481F9-FB4A-4F29-903F-AB0CAA287FBE}" destId="{ACAA4CF4-3F90-43AD-9F57-458CC9F9C3EE}"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121A04A4-4695-458F-BE51-5AF79B10BF7A}" type="doc">
      <dgm:prSet loTypeId="urn:microsoft.com/office/officeart/2005/8/layout/list1" loCatId="list" qsTypeId="urn:microsoft.com/office/officeart/2005/8/quickstyle/simple5" qsCatId="simple" csTypeId="urn:microsoft.com/office/officeart/2005/8/colors/accent1_2" csCatId="accent1" phldr="1"/>
      <dgm:spPr/>
      <dgm:t>
        <a:bodyPr/>
        <a:lstStyle/>
        <a:p>
          <a:endParaRPr lang="en-US"/>
        </a:p>
      </dgm:t>
    </dgm:pt>
    <dgm:pt modelId="{5A5AEE21-0BE4-4C84-9E70-BC8C84FA61B6}">
      <dgm:prSet phldrT="[Text]" custT="1"/>
      <dgm:spPr>
        <a:solidFill>
          <a:schemeClr val="bg2"/>
        </a:solidFill>
      </dgm:spPr>
      <dgm:t>
        <a:bodyPr/>
        <a:lstStyle/>
        <a:p>
          <a:r>
            <a:rPr lang="en-US" sz="2300" b="1" dirty="0" smtClean="0">
              <a:solidFill>
                <a:schemeClr val="tx1"/>
              </a:solidFill>
              <a:latin typeface="Georgia" panose="02040502050405020303" pitchFamily="18" charset="0"/>
            </a:rPr>
            <a:t>If we had deducted excess TDS, how can it be rectified?</a:t>
          </a:r>
        </a:p>
      </dgm:t>
    </dgm:pt>
    <dgm:pt modelId="{845AFE14-FCBD-4CBA-BAC3-6C53F3BEEB40}" type="parTrans" cxnId="{E2083DA8-7302-4D20-8CA8-21884AE6A8A1}">
      <dgm:prSet/>
      <dgm:spPr/>
      <dgm:t>
        <a:bodyPr/>
        <a:lstStyle/>
        <a:p>
          <a:endParaRPr lang="en-US"/>
        </a:p>
      </dgm:t>
    </dgm:pt>
    <dgm:pt modelId="{DD12F243-2C2E-4CBF-A600-AF2F39E14FD2}" type="sibTrans" cxnId="{E2083DA8-7302-4D20-8CA8-21884AE6A8A1}">
      <dgm:prSet/>
      <dgm:spPr/>
      <dgm:t>
        <a:bodyPr/>
        <a:lstStyle/>
        <a:p>
          <a:endParaRPr lang="en-US"/>
        </a:p>
      </dgm:t>
    </dgm:pt>
    <dgm:pt modelId="{B44CE40C-39E1-4224-BBAD-47A2E7107323}">
      <dgm:prSet phldrT="[Tex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2200" dirty="0" smtClean="0">
              <a:solidFill>
                <a:schemeClr val="tx1"/>
              </a:solidFill>
              <a:latin typeface="Georgia" panose="02040502050405020303" pitchFamily="18" charset="0"/>
            </a:rPr>
            <a:t>The </a:t>
          </a:r>
          <a:r>
            <a:rPr lang="en-US" sz="2200" b="1" dirty="0" smtClean="0">
              <a:solidFill>
                <a:schemeClr val="tx1"/>
              </a:solidFill>
              <a:latin typeface="Georgia" panose="02040502050405020303" pitchFamily="18" charset="0"/>
            </a:rPr>
            <a:t>refund to the deductor or the deductee</a:t>
          </a:r>
          <a:r>
            <a:rPr lang="en-US" sz="2200" dirty="0" smtClean="0">
              <a:solidFill>
                <a:schemeClr val="tx1"/>
              </a:solidFill>
              <a:latin typeface="Georgia" panose="02040502050405020303" pitchFamily="18" charset="0"/>
            </a:rPr>
            <a:t> arising on account of excess or erroneous deduction shall be dealt with in accordance with the provisions of </a:t>
          </a:r>
          <a:r>
            <a:rPr lang="en-US" sz="2200" b="1" dirty="0" smtClean="0">
              <a:solidFill>
                <a:schemeClr val="tx1"/>
              </a:solidFill>
              <a:latin typeface="Georgia" panose="02040502050405020303" pitchFamily="18" charset="0"/>
            </a:rPr>
            <a:t>section 54</a:t>
          </a:r>
          <a:r>
            <a:rPr lang="en-US" sz="2200" dirty="0" smtClean="0">
              <a:solidFill>
                <a:schemeClr val="tx1"/>
              </a:solidFill>
              <a:latin typeface="Georgia" panose="02040502050405020303" pitchFamily="18" charset="0"/>
            </a:rPr>
            <a:t> : </a:t>
          </a:r>
        </a:p>
        <a:p>
          <a:r>
            <a:rPr lang="en-US" sz="2200" dirty="0" smtClean="0">
              <a:solidFill>
                <a:schemeClr val="tx1"/>
              </a:solidFill>
              <a:latin typeface="Georgia" panose="02040502050405020303" pitchFamily="18" charset="0"/>
            </a:rPr>
            <a:t>Provided that </a:t>
          </a:r>
          <a:r>
            <a:rPr lang="en-US" sz="2200" b="1" dirty="0" smtClean="0">
              <a:solidFill>
                <a:schemeClr val="tx1"/>
              </a:solidFill>
              <a:latin typeface="Georgia" panose="02040502050405020303" pitchFamily="18" charset="0"/>
            </a:rPr>
            <a:t>no refund</a:t>
          </a:r>
          <a:r>
            <a:rPr lang="en-US" sz="2200" dirty="0" smtClean="0">
              <a:solidFill>
                <a:schemeClr val="tx1"/>
              </a:solidFill>
              <a:latin typeface="Georgia" panose="02040502050405020303" pitchFamily="18" charset="0"/>
            </a:rPr>
            <a:t> to the deductor shall be granted, if the amount deducted has been </a:t>
          </a:r>
          <a:r>
            <a:rPr lang="en-US" sz="2200" b="1" dirty="0" smtClean="0">
              <a:solidFill>
                <a:schemeClr val="tx1"/>
              </a:solidFill>
              <a:latin typeface="Georgia" panose="02040502050405020303" pitchFamily="18" charset="0"/>
            </a:rPr>
            <a:t>credited to the electronic cash ledger</a:t>
          </a:r>
          <a:r>
            <a:rPr lang="en-US" sz="2200" dirty="0" smtClean="0">
              <a:solidFill>
                <a:schemeClr val="tx1"/>
              </a:solidFill>
              <a:latin typeface="Georgia" panose="02040502050405020303" pitchFamily="18" charset="0"/>
            </a:rPr>
            <a:t> of the deductee.</a:t>
          </a:r>
          <a:endParaRPr lang="en-US" sz="2200" b="1" dirty="0" smtClean="0">
            <a:solidFill>
              <a:schemeClr val="tx1"/>
            </a:solidFill>
            <a:latin typeface="Georgia" panose="02040502050405020303" pitchFamily="18" charset="0"/>
          </a:endParaRPr>
        </a:p>
      </dgm:t>
    </dgm:pt>
    <dgm:pt modelId="{2BAE3C46-798B-4834-84E7-54E3403C20AA}" type="parTrans" cxnId="{0A8C04F5-9C32-4720-BD07-B840DDAEE318}">
      <dgm:prSet/>
      <dgm:spPr/>
      <dgm:t>
        <a:bodyPr/>
        <a:lstStyle/>
        <a:p>
          <a:endParaRPr lang="en-US"/>
        </a:p>
      </dgm:t>
    </dgm:pt>
    <dgm:pt modelId="{DE387ED0-42A0-4CDB-BB9C-730AA37D851E}" type="sibTrans" cxnId="{0A8C04F5-9C32-4720-BD07-B840DDAEE318}">
      <dgm:prSet/>
      <dgm:spPr/>
      <dgm:t>
        <a:bodyPr/>
        <a:lstStyle/>
        <a:p>
          <a:endParaRPr lang="en-US"/>
        </a:p>
      </dgm:t>
    </dgm:pt>
    <dgm:pt modelId="{FF3481F9-FB4A-4F29-903F-AB0CAA287FBE}" type="pres">
      <dgm:prSet presAssocID="{121A04A4-4695-458F-BE51-5AF79B10BF7A}" presName="linear" presStyleCnt="0">
        <dgm:presLayoutVars>
          <dgm:dir/>
          <dgm:animLvl val="lvl"/>
          <dgm:resizeHandles val="exact"/>
        </dgm:presLayoutVars>
      </dgm:prSet>
      <dgm:spPr/>
      <dgm:t>
        <a:bodyPr/>
        <a:lstStyle/>
        <a:p>
          <a:endParaRPr lang="en-US"/>
        </a:p>
      </dgm:t>
    </dgm:pt>
    <dgm:pt modelId="{CE7D663A-AD5C-43BE-8DDC-B26C864A5CFC}" type="pres">
      <dgm:prSet presAssocID="{5A5AEE21-0BE4-4C84-9E70-BC8C84FA61B6}" presName="parentLin" presStyleCnt="0"/>
      <dgm:spPr/>
    </dgm:pt>
    <dgm:pt modelId="{3073783D-4705-434B-8A88-3E8FD973BA51}" type="pres">
      <dgm:prSet presAssocID="{5A5AEE21-0BE4-4C84-9E70-BC8C84FA61B6}" presName="parentLeftMargin" presStyleLbl="node1" presStyleIdx="0" presStyleCnt="2"/>
      <dgm:spPr/>
      <dgm:t>
        <a:bodyPr/>
        <a:lstStyle/>
        <a:p>
          <a:endParaRPr lang="en-US"/>
        </a:p>
      </dgm:t>
    </dgm:pt>
    <dgm:pt modelId="{DCF4B358-BB5C-4A6A-B403-85EEAFC7E3E8}" type="pres">
      <dgm:prSet presAssocID="{5A5AEE21-0BE4-4C84-9E70-BC8C84FA61B6}" presName="parentText" presStyleLbl="node1" presStyleIdx="0" presStyleCnt="2" custScaleX="114587" custScaleY="58850" custLinFactNeighborX="-7173" custLinFactNeighborY="-2749">
        <dgm:presLayoutVars>
          <dgm:chMax val="0"/>
          <dgm:bulletEnabled val="1"/>
        </dgm:presLayoutVars>
      </dgm:prSet>
      <dgm:spPr/>
      <dgm:t>
        <a:bodyPr/>
        <a:lstStyle/>
        <a:p>
          <a:endParaRPr lang="en-US"/>
        </a:p>
      </dgm:t>
    </dgm:pt>
    <dgm:pt modelId="{D027DD7C-BFE9-4D2D-A1DD-D605CB471D64}" type="pres">
      <dgm:prSet presAssocID="{5A5AEE21-0BE4-4C84-9E70-BC8C84FA61B6}" presName="negativeSpace" presStyleCnt="0"/>
      <dgm:spPr/>
    </dgm:pt>
    <dgm:pt modelId="{BDF1CD86-1022-435D-AD57-EEFB5F2CCE16}" type="pres">
      <dgm:prSet presAssocID="{5A5AEE21-0BE4-4C84-9E70-BC8C84FA61B6}" presName="childText" presStyleLbl="conFgAcc1" presStyleIdx="0" presStyleCnt="2" custScaleY="69569">
        <dgm:presLayoutVars>
          <dgm:bulletEnabled val="1"/>
        </dgm:presLayoutVars>
      </dgm:prSet>
      <dgm:spPr/>
    </dgm:pt>
    <dgm:pt modelId="{577A06F6-6E53-4D3F-825C-028148C3B97F}" type="pres">
      <dgm:prSet presAssocID="{DD12F243-2C2E-4CBF-A600-AF2F39E14FD2}" presName="spaceBetweenRectangles" presStyleCnt="0"/>
      <dgm:spPr/>
    </dgm:pt>
    <dgm:pt modelId="{CA662918-A1E4-417E-BFA0-7D8F531652EF}" type="pres">
      <dgm:prSet presAssocID="{B44CE40C-39E1-4224-BBAD-47A2E7107323}" presName="parentLin" presStyleCnt="0"/>
      <dgm:spPr/>
    </dgm:pt>
    <dgm:pt modelId="{66C0BBC6-B6BC-48BC-A105-2FFA01611E91}" type="pres">
      <dgm:prSet presAssocID="{B44CE40C-39E1-4224-BBAD-47A2E7107323}" presName="parentLeftMargin" presStyleLbl="node1" presStyleIdx="0" presStyleCnt="2"/>
      <dgm:spPr/>
      <dgm:t>
        <a:bodyPr/>
        <a:lstStyle/>
        <a:p>
          <a:endParaRPr lang="en-US"/>
        </a:p>
      </dgm:t>
    </dgm:pt>
    <dgm:pt modelId="{49FCBA94-8522-47F9-B3D5-0BDA5A331099}" type="pres">
      <dgm:prSet presAssocID="{B44CE40C-39E1-4224-BBAD-47A2E7107323}" presName="parentText" presStyleLbl="node1" presStyleIdx="1" presStyleCnt="2" custScaleX="132851" custScaleY="123039" custLinFactNeighborY="6647">
        <dgm:presLayoutVars>
          <dgm:chMax val="0"/>
          <dgm:bulletEnabled val="1"/>
        </dgm:presLayoutVars>
      </dgm:prSet>
      <dgm:spPr/>
      <dgm:t>
        <a:bodyPr/>
        <a:lstStyle/>
        <a:p>
          <a:endParaRPr lang="en-US"/>
        </a:p>
      </dgm:t>
    </dgm:pt>
    <dgm:pt modelId="{FEC06864-7CAB-4DCC-BD01-58B4F0AFA169}" type="pres">
      <dgm:prSet presAssocID="{B44CE40C-39E1-4224-BBAD-47A2E7107323}" presName="negativeSpace" presStyleCnt="0"/>
      <dgm:spPr/>
    </dgm:pt>
    <dgm:pt modelId="{CA100341-F597-479D-8D3A-CE1838319C27}" type="pres">
      <dgm:prSet presAssocID="{B44CE40C-39E1-4224-BBAD-47A2E7107323}" presName="childText" presStyleLbl="conFgAcc1" presStyleIdx="1" presStyleCnt="2" custScaleY="66770">
        <dgm:presLayoutVars>
          <dgm:bulletEnabled val="1"/>
        </dgm:presLayoutVars>
      </dgm:prSet>
      <dgm:spPr/>
      <dgm:t>
        <a:bodyPr/>
        <a:lstStyle/>
        <a:p>
          <a:endParaRPr lang="en-US"/>
        </a:p>
      </dgm:t>
    </dgm:pt>
  </dgm:ptLst>
  <dgm:cxnLst>
    <dgm:cxn modelId="{2F6E6BC7-AC85-4C8B-8DA4-3A5D594B15F6}" type="presOf" srcId="{121A04A4-4695-458F-BE51-5AF79B10BF7A}" destId="{FF3481F9-FB4A-4F29-903F-AB0CAA287FBE}" srcOrd="0" destOrd="0" presId="urn:microsoft.com/office/officeart/2005/8/layout/list1"/>
    <dgm:cxn modelId="{7FE8AC43-A70E-4F9F-BAC7-2116EE3E1527}" type="presOf" srcId="{B44CE40C-39E1-4224-BBAD-47A2E7107323}" destId="{66C0BBC6-B6BC-48BC-A105-2FFA01611E91}" srcOrd="0" destOrd="0" presId="urn:microsoft.com/office/officeart/2005/8/layout/list1"/>
    <dgm:cxn modelId="{0A8C04F5-9C32-4720-BD07-B840DDAEE318}" srcId="{121A04A4-4695-458F-BE51-5AF79B10BF7A}" destId="{B44CE40C-39E1-4224-BBAD-47A2E7107323}" srcOrd="1" destOrd="0" parTransId="{2BAE3C46-798B-4834-84E7-54E3403C20AA}" sibTransId="{DE387ED0-42A0-4CDB-BB9C-730AA37D851E}"/>
    <dgm:cxn modelId="{E2083DA8-7302-4D20-8CA8-21884AE6A8A1}" srcId="{121A04A4-4695-458F-BE51-5AF79B10BF7A}" destId="{5A5AEE21-0BE4-4C84-9E70-BC8C84FA61B6}" srcOrd="0" destOrd="0" parTransId="{845AFE14-FCBD-4CBA-BAC3-6C53F3BEEB40}" sibTransId="{DD12F243-2C2E-4CBF-A600-AF2F39E14FD2}"/>
    <dgm:cxn modelId="{8F51E876-4E41-4AAA-8EBF-2ADE6ECA4B5F}" type="presOf" srcId="{B44CE40C-39E1-4224-BBAD-47A2E7107323}" destId="{49FCBA94-8522-47F9-B3D5-0BDA5A331099}" srcOrd="1" destOrd="0" presId="urn:microsoft.com/office/officeart/2005/8/layout/list1"/>
    <dgm:cxn modelId="{992C5EF3-0A28-49BE-AAE3-5B4D30944B2C}" type="presOf" srcId="{5A5AEE21-0BE4-4C84-9E70-BC8C84FA61B6}" destId="{DCF4B358-BB5C-4A6A-B403-85EEAFC7E3E8}" srcOrd="1" destOrd="0" presId="urn:microsoft.com/office/officeart/2005/8/layout/list1"/>
    <dgm:cxn modelId="{E1C8E754-BAD5-4546-8568-400009D63E33}" type="presOf" srcId="{5A5AEE21-0BE4-4C84-9E70-BC8C84FA61B6}" destId="{3073783D-4705-434B-8A88-3E8FD973BA51}" srcOrd="0" destOrd="0" presId="urn:microsoft.com/office/officeart/2005/8/layout/list1"/>
    <dgm:cxn modelId="{DB6171DF-FB4E-4E04-84C6-E385CC37742F}" type="presParOf" srcId="{FF3481F9-FB4A-4F29-903F-AB0CAA287FBE}" destId="{CE7D663A-AD5C-43BE-8DDC-B26C864A5CFC}" srcOrd="0" destOrd="0" presId="urn:microsoft.com/office/officeart/2005/8/layout/list1"/>
    <dgm:cxn modelId="{E609DBC7-57F3-4C99-89C7-D8429CAA74A7}" type="presParOf" srcId="{CE7D663A-AD5C-43BE-8DDC-B26C864A5CFC}" destId="{3073783D-4705-434B-8A88-3E8FD973BA51}" srcOrd="0" destOrd="0" presId="urn:microsoft.com/office/officeart/2005/8/layout/list1"/>
    <dgm:cxn modelId="{FEE1FF55-8826-4270-A50A-C9CC6F5D145A}" type="presParOf" srcId="{CE7D663A-AD5C-43BE-8DDC-B26C864A5CFC}" destId="{DCF4B358-BB5C-4A6A-B403-85EEAFC7E3E8}" srcOrd="1" destOrd="0" presId="urn:microsoft.com/office/officeart/2005/8/layout/list1"/>
    <dgm:cxn modelId="{70EE9C33-73DF-49E2-80AB-18A4C5FE4037}" type="presParOf" srcId="{FF3481F9-FB4A-4F29-903F-AB0CAA287FBE}" destId="{D027DD7C-BFE9-4D2D-A1DD-D605CB471D64}" srcOrd="1" destOrd="0" presId="urn:microsoft.com/office/officeart/2005/8/layout/list1"/>
    <dgm:cxn modelId="{13313D78-7F88-4C06-8F42-15535AB272FF}" type="presParOf" srcId="{FF3481F9-FB4A-4F29-903F-AB0CAA287FBE}" destId="{BDF1CD86-1022-435D-AD57-EEFB5F2CCE16}" srcOrd="2" destOrd="0" presId="urn:microsoft.com/office/officeart/2005/8/layout/list1"/>
    <dgm:cxn modelId="{0EA14267-A1C0-45B6-8732-562FEC539891}" type="presParOf" srcId="{FF3481F9-FB4A-4F29-903F-AB0CAA287FBE}" destId="{577A06F6-6E53-4D3F-825C-028148C3B97F}" srcOrd="3" destOrd="0" presId="urn:microsoft.com/office/officeart/2005/8/layout/list1"/>
    <dgm:cxn modelId="{2A2FF745-E17E-4EFB-A17A-4674DBA8D815}" type="presParOf" srcId="{FF3481F9-FB4A-4F29-903F-AB0CAA287FBE}" destId="{CA662918-A1E4-417E-BFA0-7D8F531652EF}" srcOrd="4" destOrd="0" presId="urn:microsoft.com/office/officeart/2005/8/layout/list1"/>
    <dgm:cxn modelId="{3C45C5C9-C22D-4E18-842E-BEA8319AB2F2}" type="presParOf" srcId="{CA662918-A1E4-417E-BFA0-7D8F531652EF}" destId="{66C0BBC6-B6BC-48BC-A105-2FFA01611E91}" srcOrd="0" destOrd="0" presId="urn:microsoft.com/office/officeart/2005/8/layout/list1"/>
    <dgm:cxn modelId="{94709E5E-CE15-4DF3-9F69-9EA8494277D5}" type="presParOf" srcId="{CA662918-A1E4-417E-BFA0-7D8F531652EF}" destId="{49FCBA94-8522-47F9-B3D5-0BDA5A331099}" srcOrd="1" destOrd="0" presId="urn:microsoft.com/office/officeart/2005/8/layout/list1"/>
    <dgm:cxn modelId="{BBCCB525-49F0-46B9-B905-AC20B91DA2B0}" type="presParOf" srcId="{FF3481F9-FB4A-4F29-903F-AB0CAA287FBE}" destId="{FEC06864-7CAB-4DCC-BD01-58B4F0AFA169}" srcOrd="5" destOrd="0" presId="urn:microsoft.com/office/officeart/2005/8/layout/list1"/>
    <dgm:cxn modelId="{3A7709D8-4261-431F-A289-3CECDB96A835}" type="presParOf" srcId="{FF3481F9-FB4A-4F29-903F-AB0CAA287FBE}" destId="{CA100341-F597-479D-8D3A-CE1838319C27}"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21A04A4-4695-458F-BE51-5AF79B10BF7A}" type="doc">
      <dgm:prSet loTypeId="urn:microsoft.com/office/officeart/2005/8/layout/list1" loCatId="list" qsTypeId="urn:microsoft.com/office/officeart/2005/8/quickstyle/simple5" qsCatId="simple" csTypeId="urn:microsoft.com/office/officeart/2005/8/colors/accent1_2" csCatId="accent1" phldr="1"/>
      <dgm:spPr/>
      <dgm:t>
        <a:bodyPr/>
        <a:lstStyle/>
        <a:p>
          <a:endParaRPr lang="en-US"/>
        </a:p>
      </dgm:t>
    </dgm:pt>
    <dgm:pt modelId="{5A5AEE21-0BE4-4C84-9E70-BC8C84FA61B6}">
      <dgm:prSet phldrT="[Text]" custT="1"/>
      <dgm:spPr>
        <a:solidFill>
          <a:schemeClr val="bg2"/>
        </a:solidFill>
      </dgm:spPr>
      <dgm:t>
        <a:bodyPr/>
        <a:lstStyle/>
        <a:p>
          <a:r>
            <a:rPr lang="en-US" sz="2600" b="1" dirty="0" smtClean="0">
              <a:solidFill>
                <a:schemeClr val="tx1"/>
              </a:solidFill>
              <a:latin typeface="Georgia" panose="02040502050405020303" pitchFamily="18" charset="0"/>
            </a:rPr>
            <a:t>Local Authority:</a:t>
          </a:r>
        </a:p>
      </dgm:t>
    </dgm:pt>
    <dgm:pt modelId="{DD12F243-2C2E-4CBF-A600-AF2F39E14FD2}" type="sibTrans" cxnId="{E2083DA8-7302-4D20-8CA8-21884AE6A8A1}">
      <dgm:prSet/>
      <dgm:spPr/>
      <dgm:t>
        <a:bodyPr/>
        <a:lstStyle/>
        <a:p>
          <a:endParaRPr lang="en-US"/>
        </a:p>
      </dgm:t>
    </dgm:pt>
    <dgm:pt modelId="{845AFE14-FCBD-4CBA-BAC3-6C53F3BEEB40}" type="parTrans" cxnId="{E2083DA8-7302-4D20-8CA8-21884AE6A8A1}">
      <dgm:prSet/>
      <dgm:spPr/>
      <dgm:t>
        <a:bodyPr/>
        <a:lstStyle/>
        <a:p>
          <a:endParaRPr lang="en-US"/>
        </a:p>
      </dgm:t>
    </dgm:pt>
    <dgm:pt modelId="{2FBBE029-D926-4511-A598-C7B18523AF64}">
      <dgm:prSet phldrT="[Text]" custT="1"/>
      <dgm:spPr>
        <a:solidFill>
          <a:schemeClr val="accent1">
            <a:lumMod val="60000"/>
            <a:lumOff val="40000"/>
          </a:schemeClr>
        </a:solidFill>
        <a:scene3d>
          <a:camera prst="orthographicFront"/>
          <a:lightRig rig="threePt" dir="t"/>
        </a:scene3d>
        <a:sp3d>
          <a:bevelT/>
        </a:sp3d>
      </dgm:spPr>
      <dgm:t>
        <a:bodyPr/>
        <a:lstStyle/>
        <a:p>
          <a:pPr>
            <a:lnSpc>
              <a:spcPct val="150000"/>
            </a:lnSpc>
          </a:pPr>
          <a:r>
            <a:rPr lang="en-US" sz="2200" dirty="0" smtClean="0">
              <a:solidFill>
                <a:schemeClr val="tx1"/>
              </a:solidFill>
              <a:latin typeface="Georgia" panose="02040502050405020303" pitchFamily="18" charset="0"/>
            </a:rPr>
            <a:t>a)“</a:t>
          </a:r>
          <a:r>
            <a:rPr lang="en-US" sz="2200" b="1" dirty="0" smtClean="0">
              <a:solidFill>
                <a:schemeClr val="tx1"/>
              </a:solidFill>
              <a:latin typeface="Georgia" panose="02040502050405020303" pitchFamily="18" charset="0"/>
            </a:rPr>
            <a:t>Panchayat” </a:t>
          </a:r>
          <a:r>
            <a:rPr lang="en-US" sz="2200" dirty="0" smtClean="0">
              <a:solidFill>
                <a:schemeClr val="tx1"/>
              </a:solidFill>
              <a:latin typeface="Georgia" panose="02040502050405020303" pitchFamily="18" charset="0"/>
            </a:rPr>
            <a:t>as defined in clause (d) of article 243 of the Constitution;</a:t>
          </a:r>
        </a:p>
        <a:p>
          <a:pPr>
            <a:lnSpc>
              <a:spcPct val="150000"/>
            </a:lnSpc>
          </a:pPr>
          <a:r>
            <a:rPr lang="en-US" sz="2200" dirty="0" smtClean="0">
              <a:solidFill>
                <a:schemeClr val="tx1"/>
              </a:solidFill>
              <a:latin typeface="Georgia" panose="02040502050405020303" pitchFamily="18" charset="0"/>
            </a:rPr>
            <a:t>b) “</a:t>
          </a:r>
          <a:r>
            <a:rPr lang="en-US" sz="2200" b="1" dirty="0" smtClean="0">
              <a:solidFill>
                <a:schemeClr val="tx1"/>
              </a:solidFill>
              <a:latin typeface="Georgia" panose="02040502050405020303" pitchFamily="18" charset="0"/>
            </a:rPr>
            <a:t>Municipality” </a:t>
          </a:r>
          <a:r>
            <a:rPr lang="en-US" sz="2200" dirty="0" smtClean="0">
              <a:solidFill>
                <a:schemeClr val="tx1"/>
              </a:solidFill>
              <a:latin typeface="Georgia" panose="02040502050405020303" pitchFamily="18" charset="0"/>
            </a:rPr>
            <a:t>as defined in clause (e) of article 243P of the Constitution; </a:t>
          </a:r>
          <a:br>
            <a:rPr lang="en-US" sz="2200" dirty="0" smtClean="0">
              <a:solidFill>
                <a:schemeClr val="tx1"/>
              </a:solidFill>
              <a:latin typeface="Georgia" panose="02040502050405020303" pitchFamily="18" charset="0"/>
            </a:rPr>
          </a:br>
          <a:r>
            <a:rPr lang="en-US" sz="2200" dirty="0" smtClean="0">
              <a:solidFill>
                <a:schemeClr val="tx1"/>
              </a:solidFill>
              <a:latin typeface="Georgia" panose="02040502050405020303" pitchFamily="18" charset="0"/>
            </a:rPr>
            <a:t>c) </a:t>
          </a:r>
          <a:r>
            <a:rPr lang="en-US" sz="2200" b="1" dirty="0" smtClean="0">
              <a:solidFill>
                <a:schemeClr val="tx1"/>
              </a:solidFill>
              <a:latin typeface="Georgia" panose="02040502050405020303" pitchFamily="18" charset="0"/>
            </a:rPr>
            <a:t>Municipal Committee</a:t>
          </a:r>
          <a:r>
            <a:rPr lang="en-US" sz="2200" dirty="0" smtClean="0">
              <a:solidFill>
                <a:schemeClr val="tx1"/>
              </a:solidFill>
              <a:latin typeface="Georgia" panose="02040502050405020303" pitchFamily="18" charset="0"/>
            </a:rPr>
            <a:t>, a </a:t>
          </a:r>
          <a:r>
            <a:rPr lang="en-US" sz="2200" b="1" dirty="0" err="1" smtClean="0">
              <a:solidFill>
                <a:schemeClr val="tx1"/>
              </a:solidFill>
              <a:latin typeface="Georgia" panose="02040502050405020303" pitchFamily="18" charset="0"/>
            </a:rPr>
            <a:t>Zilla</a:t>
          </a:r>
          <a:r>
            <a:rPr lang="en-US" sz="2200" b="1" dirty="0" smtClean="0">
              <a:solidFill>
                <a:schemeClr val="tx1"/>
              </a:solidFill>
              <a:latin typeface="Georgia" panose="02040502050405020303" pitchFamily="18" charset="0"/>
            </a:rPr>
            <a:t> </a:t>
          </a:r>
          <a:r>
            <a:rPr lang="en-US" sz="2200" b="1" dirty="0" err="1" smtClean="0">
              <a:solidFill>
                <a:schemeClr val="tx1"/>
              </a:solidFill>
              <a:latin typeface="Georgia" panose="02040502050405020303" pitchFamily="18" charset="0"/>
            </a:rPr>
            <a:t>Parishad</a:t>
          </a:r>
          <a:r>
            <a:rPr lang="en-US" sz="2200" b="1" dirty="0" smtClean="0">
              <a:solidFill>
                <a:schemeClr val="tx1"/>
              </a:solidFill>
              <a:latin typeface="Georgia" panose="02040502050405020303" pitchFamily="18" charset="0"/>
            </a:rPr>
            <a:t>, </a:t>
          </a:r>
          <a:r>
            <a:rPr lang="en-US" sz="2200" dirty="0" smtClean="0">
              <a:solidFill>
                <a:schemeClr val="tx1"/>
              </a:solidFill>
              <a:latin typeface="Georgia" panose="02040502050405020303" pitchFamily="18" charset="0"/>
            </a:rPr>
            <a:t>a </a:t>
          </a:r>
          <a:r>
            <a:rPr lang="en-US" sz="2200" b="1" dirty="0" smtClean="0">
              <a:solidFill>
                <a:schemeClr val="tx1"/>
              </a:solidFill>
              <a:latin typeface="Georgia" panose="02040502050405020303" pitchFamily="18" charset="0"/>
            </a:rPr>
            <a:t>District Board</a:t>
          </a:r>
          <a:r>
            <a:rPr lang="en-US" sz="2200" dirty="0" smtClean="0">
              <a:solidFill>
                <a:schemeClr val="tx1"/>
              </a:solidFill>
              <a:latin typeface="Georgia" panose="02040502050405020303" pitchFamily="18" charset="0"/>
            </a:rPr>
            <a:t>, and any other authority legally entitled to, or entrusted by the Central Government or any State Government with the control or management of a municipal or local fund; </a:t>
          </a:r>
          <a:br>
            <a:rPr lang="en-US" sz="2200" dirty="0" smtClean="0">
              <a:solidFill>
                <a:schemeClr val="tx1"/>
              </a:solidFill>
              <a:latin typeface="Georgia" panose="02040502050405020303" pitchFamily="18" charset="0"/>
            </a:rPr>
          </a:br>
          <a:r>
            <a:rPr lang="en-US" sz="2200" dirty="0" smtClean="0">
              <a:solidFill>
                <a:schemeClr val="tx1"/>
              </a:solidFill>
              <a:latin typeface="Georgia" panose="02040502050405020303" pitchFamily="18" charset="0"/>
            </a:rPr>
            <a:t>d) </a:t>
          </a:r>
          <a:r>
            <a:rPr lang="en-US" sz="2200" b="1" dirty="0" smtClean="0">
              <a:solidFill>
                <a:schemeClr val="tx1"/>
              </a:solidFill>
              <a:latin typeface="Georgia" panose="02040502050405020303" pitchFamily="18" charset="0"/>
            </a:rPr>
            <a:t>Cantonment Board </a:t>
          </a:r>
          <a:r>
            <a:rPr lang="en-US" sz="2200" dirty="0" smtClean="0">
              <a:solidFill>
                <a:schemeClr val="tx1"/>
              </a:solidFill>
              <a:latin typeface="Georgia" panose="02040502050405020303" pitchFamily="18" charset="0"/>
            </a:rPr>
            <a:t>as defined in section 3 of the Cantonments Act, 2006;</a:t>
          </a:r>
          <a:br>
            <a:rPr lang="en-US" sz="2200" dirty="0" smtClean="0">
              <a:solidFill>
                <a:schemeClr val="tx1"/>
              </a:solidFill>
              <a:latin typeface="Georgia" panose="02040502050405020303" pitchFamily="18" charset="0"/>
            </a:rPr>
          </a:br>
          <a:r>
            <a:rPr lang="en-US" sz="2200" dirty="0" smtClean="0">
              <a:solidFill>
                <a:schemeClr val="tx1"/>
              </a:solidFill>
              <a:latin typeface="Georgia" panose="02040502050405020303" pitchFamily="18" charset="0"/>
            </a:rPr>
            <a:t>e) </a:t>
          </a:r>
          <a:r>
            <a:rPr lang="en-US" sz="2200" b="1" dirty="0" smtClean="0">
              <a:solidFill>
                <a:schemeClr val="tx1"/>
              </a:solidFill>
              <a:latin typeface="Georgia" panose="02040502050405020303" pitchFamily="18" charset="0"/>
            </a:rPr>
            <a:t>Regional Council </a:t>
          </a:r>
          <a:r>
            <a:rPr lang="en-US" sz="2200" dirty="0" smtClean="0">
              <a:solidFill>
                <a:schemeClr val="tx1"/>
              </a:solidFill>
              <a:latin typeface="Georgia" panose="02040502050405020303" pitchFamily="18" charset="0"/>
            </a:rPr>
            <a:t>or a District Council constituted under the Sixth Schedule to the Constitution; </a:t>
          </a:r>
          <a:br>
            <a:rPr lang="en-US" sz="2200" dirty="0" smtClean="0">
              <a:solidFill>
                <a:schemeClr val="tx1"/>
              </a:solidFill>
              <a:latin typeface="Georgia" panose="02040502050405020303" pitchFamily="18" charset="0"/>
            </a:rPr>
          </a:br>
          <a:r>
            <a:rPr lang="en-US" sz="2200" dirty="0" smtClean="0">
              <a:solidFill>
                <a:schemeClr val="tx1"/>
              </a:solidFill>
              <a:latin typeface="Georgia" panose="02040502050405020303" pitchFamily="18" charset="0"/>
            </a:rPr>
            <a:t>f) </a:t>
          </a:r>
          <a:r>
            <a:rPr lang="en-US" sz="2200" b="1" dirty="0" smtClean="0">
              <a:solidFill>
                <a:schemeClr val="tx1"/>
              </a:solidFill>
              <a:latin typeface="Georgia" panose="02040502050405020303" pitchFamily="18" charset="0"/>
            </a:rPr>
            <a:t>Development Board </a:t>
          </a:r>
          <a:r>
            <a:rPr lang="en-US" sz="2200" dirty="0" smtClean="0">
              <a:solidFill>
                <a:schemeClr val="tx1"/>
              </a:solidFill>
              <a:latin typeface="Georgia" panose="02040502050405020303" pitchFamily="18" charset="0"/>
            </a:rPr>
            <a:t>constituted under article </a:t>
          </a:r>
          <a:r>
            <a:rPr lang="en-US" sz="2200" b="1" dirty="0" smtClean="0">
              <a:solidFill>
                <a:schemeClr val="tx1"/>
              </a:solidFill>
              <a:latin typeface="Georgia" panose="02040502050405020303" pitchFamily="18" charset="0"/>
            </a:rPr>
            <a:t>371 </a:t>
          </a:r>
          <a:r>
            <a:rPr lang="en-US" sz="2200" dirty="0" smtClean="0">
              <a:solidFill>
                <a:schemeClr val="tx1"/>
              </a:solidFill>
              <a:latin typeface="Georgia" panose="02040502050405020303" pitchFamily="18" charset="0"/>
            </a:rPr>
            <a:t>of the Constitution; </a:t>
          </a:r>
          <a:br>
            <a:rPr lang="en-US" sz="2200" dirty="0" smtClean="0">
              <a:solidFill>
                <a:schemeClr val="tx1"/>
              </a:solidFill>
              <a:latin typeface="Georgia" panose="02040502050405020303" pitchFamily="18" charset="0"/>
            </a:rPr>
          </a:br>
          <a:r>
            <a:rPr lang="en-US" sz="2200" dirty="0" smtClean="0">
              <a:solidFill>
                <a:schemeClr val="tx1"/>
              </a:solidFill>
              <a:latin typeface="Georgia" panose="02040502050405020303" pitchFamily="18" charset="0"/>
            </a:rPr>
            <a:t>g) </a:t>
          </a:r>
          <a:r>
            <a:rPr lang="en-US" sz="2200" b="1" dirty="0" smtClean="0">
              <a:solidFill>
                <a:schemeClr val="tx1"/>
              </a:solidFill>
              <a:latin typeface="Georgia" panose="02040502050405020303" pitchFamily="18" charset="0"/>
            </a:rPr>
            <a:t>Regional Council </a:t>
          </a:r>
          <a:r>
            <a:rPr lang="en-US" sz="2200" dirty="0" smtClean="0">
              <a:solidFill>
                <a:schemeClr val="tx1"/>
              </a:solidFill>
              <a:latin typeface="Georgia" panose="02040502050405020303" pitchFamily="18" charset="0"/>
            </a:rPr>
            <a:t>constituted under article </a:t>
          </a:r>
          <a:r>
            <a:rPr lang="en-US" sz="2200" b="1" dirty="0" smtClean="0">
              <a:solidFill>
                <a:schemeClr val="tx1"/>
              </a:solidFill>
              <a:latin typeface="Georgia" panose="02040502050405020303" pitchFamily="18" charset="0"/>
            </a:rPr>
            <a:t>371A</a:t>
          </a:r>
          <a:r>
            <a:rPr lang="en-US" sz="2200" dirty="0" smtClean="0">
              <a:solidFill>
                <a:schemeClr val="tx1"/>
              </a:solidFill>
              <a:latin typeface="Georgia" panose="02040502050405020303" pitchFamily="18" charset="0"/>
            </a:rPr>
            <a:t> of the Constitution. </a:t>
          </a:r>
          <a:endParaRPr lang="en-US" sz="2200" b="1" dirty="0" smtClean="0">
            <a:solidFill>
              <a:schemeClr val="tx1"/>
            </a:solidFill>
            <a:latin typeface="Georgia" panose="02040502050405020303" pitchFamily="18" charset="0"/>
          </a:endParaRPr>
        </a:p>
      </dgm:t>
    </dgm:pt>
    <dgm:pt modelId="{4976CEB3-BB2A-4E1D-8055-9491C999137F}" type="sibTrans" cxnId="{EA633194-D5F4-40C8-AA8E-6331CC4D6295}">
      <dgm:prSet/>
      <dgm:spPr/>
      <dgm:t>
        <a:bodyPr/>
        <a:lstStyle/>
        <a:p>
          <a:endParaRPr lang="en-US"/>
        </a:p>
      </dgm:t>
    </dgm:pt>
    <dgm:pt modelId="{460A6EC5-9972-4FE6-BDC1-9FA92BE0515E}" type="parTrans" cxnId="{EA633194-D5F4-40C8-AA8E-6331CC4D6295}">
      <dgm:prSet/>
      <dgm:spPr/>
      <dgm:t>
        <a:bodyPr/>
        <a:lstStyle/>
        <a:p>
          <a:endParaRPr lang="en-US"/>
        </a:p>
      </dgm:t>
    </dgm:pt>
    <dgm:pt modelId="{FF3481F9-FB4A-4F29-903F-AB0CAA287FBE}" type="pres">
      <dgm:prSet presAssocID="{121A04A4-4695-458F-BE51-5AF79B10BF7A}" presName="linear" presStyleCnt="0">
        <dgm:presLayoutVars>
          <dgm:dir/>
          <dgm:animLvl val="lvl"/>
          <dgm:resizeHandles val="exact"/>
        </dgm:presLayoutVars>
      </dgm:prSet>
      <dgm:spPr/>
      <dgm:t>
        <a:bodyPr/>
        <a:lstStyle/>
        <a:p>
          <a:endParaRPr lang="en-US"/>
        </a:p>
      </dgm:t>
    </dgm:pt>
    <dgm:pt modelId="{CE7D663A-AD5C-43BE-8DDC-B26C864A5CFC}" type="pres">
      <dgm:prSet presAssocID="{5A5AEE21-0BE4-4C84-9E70-BC8C84FA61B6}" presName="parentLin" presStyleCnt="0"/>
      <dgm:spPr/>
    </dgm:pt>
    <dgm:pt modelId="{3073783D-4705-434B-8A88-3E8FD973BA51}" type="pres">
      <dgm:prSet presAssocID="{5A5AEE21-0BE4-4C84-9E70-BC8C84FA61B6}" presName="parentLeftMargin" presStyleLbl="node1" presStyleIdx="0" presStyleCnt="2"/>
      <dgm:spPr/>
      <dgm:t>
        <a:bodyPr/>
        <a:lstStyle/>
        <a:p>
          <a:endParaRPr lang="en-US"/>
        </a:p>
      </dgm:t>
    </dgm:pt>
    <dgm:pt modelId="{DCF4B358-BB5C-4A6A-B403-85EEAFC7E3E8}" type="pres">
      <dgm:prSet presAssocID="{5A5AEE21-0BE4-4C84-9E70-BC8C84FA61B6}" presName="parentText" presStyleLbl="node1" presStyleIdx="0" presStyleCnt="2" custScaleX="142778" custScaleY="70845" custLinFactNeighborX="-37575" custLinFactNeighborY="-18392">
        <dgm:presLayoutVars>
          <dgm:chMax val="0"/>
          <dgm:bulletEnabled val="1"/>
        </dgm:presLayoutVars>
      </dgm:prSet>
      <dgm:spPr/>
      <dgm:t>
        <a:bodyPr/>
        <a:lstStyle/>
        <a:p>
          <a:endParaRPr lang="en-US"/>
        </a:p>
      </dgm:t>
    </dgm:pt>
    <dgm:pt modelId="{D027DD7C-BFE9-4D2D-A1DD-D605CB471D64}" type="pres">
      <dgm:prSet presAssocID="{5A5AEE21-0BE4-4C84-9E70-BC8C84FA61B6}" presName="negativeSpace" presStyleCnt="0"/>
      <dgm:spPr/>
    </dgm:pt>
    <dgm:pt modelId="{BDF1CD86-1022-435D-AD57-EEFB5F2CCE16}" type="pres">
      <dgm:prSet presAssocID="{5A5AEE21-0BE4-4C84-9E70-BC8C84FA61B6}" presName="childText" presStyleLbl="conFgAcc1" presStyleIdx="0" presStyleCnt="2" custScaleY="69569">
        <dgm:presLayoutVars>
          <dgm:bulletEnabled val="1"/>
        </dgm:presLayoutVars>
      </dgm:prSet>
      <dgm:spPr/>
    </dgm:pt>
    <dgm:pt modelId="{577A06F6-6E53-4D3F-825C-028148C3B97F}" type="pres">
      <dgm:prSet presAssocID="{DD12F243-2C2E-4CBF-A600-AF2F39E14FD2}" presName="spaceBetweenRectangles" presStyleCnt="0"/>
      <dgm:spPr/>
    </dgm:pt>
    <dgm:pt modelId="{8E02A908-6FD6-4F31-881B-EC8CE7BDD14B}" type="pres">
      <dgm:prSet presAssocID="{2FBBE029-D926-4511-A598-C7B18523AF64}" presName="parentLin" presStyleCnt="0"/>
      <dgm:spPr/>
    </dgm:pt>
    <dgm:pt modelId="{95188BF7-7D33-4E94-BF03-F828DB885470}" type="pres">
      <dgm:prSet presAssocID="{2FBBE029-D926-4511-A598-C7B18523AF64}" presName="parentLeftMargin" presStyleLbl="node1" presStyleIdx="0" presStyleCnt="2"/>
      <dgm:spPr/>
      <dgm:t>
        <a:bodyPr/>
        <a:lstStyle/>
        <a:p>
          <a:endParaRPr lang="en-US"/>
        </a:p>
      </dgm:t>
    </dgm:pt>
    <dgm:pt modelId="{5DF741FF-1496-4D60-BD4F-BDA0369FD469}" type="pres">
      <dgm:prSet presAssocID="{2FBBE029-D926-4511-A598-C7B18523AF64}" presName="parentText" presStyleLbl="node1" presStyleIdx="1" presStyleCnt="2" custScaleX="136580" custScaleY="690466" custLinFactNeighborX="-86665" custLinFactNeighborY="19513">
        <dgm:presLayoutVars>
          <dgm:chMax val="0"/>
          <dgm:bulletEnabled val="1"/>
        </dgm:presLayoutVars>
      </dgm:prSet>
      <dgm:spPr/>
      <dgm:t>
        <a:bodyPr/>
        <a:lstStyle/>
        <a:p>
          <a:endParaRPr lang="en-US"/>
        </a:p>
      </dgm:t>
    </dgm:pt>
    <dgm:pt modelId="{5EC1E7A0-5CF5-4C51-B7CB-EEA9A72A55A5}" type="pres">
      <dgm:prSet presAssocID="{2FBBE029-D926-4511-A598-C7B18523AF64}" presName="negativeSpace" presStyleCnt="0"/>
      <dgm:spPr/>
    </dgm:pt>
    <dgm:pt modelId="{933107FB-D1E7-40B3-A0E9-F5A059D244D4}" type="pres">
      <dgm:prSet presAssocID="{2FBBE029-D926-4511-A598-C7B18523AF64}" presName="childText" presStyleLbl="conFgAcc1" presStyleIdx="1" presStyleCnt="2">
        <dgm:presLayoutVars>
          <dgm:bulletEnabled val="1"/>
        </dgm:presLayoutVars>
      </dgm:prSet>
      <dgm:spPr/>
    </dgm:pt>
  </dgm:ptLst>
  <dgm:cxnLst>
    <dgm:cxn modelId="{E2083DA8-7302-4D20-8CA8-21884AE6A8A1}" srcId="{121A04A4-4695-458F-BE51-5AF79B10BF7A}" destId="{5A5AEE21-0BE4-4C84-9E70-BC8C84FA61B6}" srcOrd="0" destOrd="0" parTransId="{845AFE14-FCBD-4CBA-BAC3-6C53F3BEEB40}" sibTransId="{DD12F243-2C2E-4CBF-A600-AF2F39E14FD2}"/>
    <dgm:cxn modelId="{AE8A089F-9EF4-40DD-9A4F-45528EB65645}" type="presOf" srcId="{2FBBE029-D926-4511-A598-C7B18523AF64}" destId="{5DF741FF-1496-4D60-BD4F-BDA0369FD469}" srcOrd="1" destOrd="0" presId="urn:microsoft.com/office/officeart/2005/8/layout/list1"/>
    <dgm:cxn modelId="{6E866F70-FCD8-4399-9987-3E414CB07028}" type="presOf" srcId="{121A04A4-4695-458F-BE51-5AF79B10BF7A}" destId="{FF3481F9-FB4A-4F29-903F-AB0CAA287FBE}" srcOrd="0" destOrd="0" presId="urn:microsoft.com/office/officeart/2005/8/layout/list1"/>
    <dgm:cxn modelId="{EA633194-D5F4-40C8-AA8E-6331CC4D6295}" srcId="{121A04A4-4695-458F-BE51-5AF79B10BF7A}" destId="{2FBBE029-D926-4511-A598-C7B18523AF64}" srcOrd="1" destOrd="0" parTransId="{460A6EC5-9972-4FE6-BDC1-9FA92BE0515E}" sibTransId="{4976CEB3-BB2A-4E1D-8055-9491C999137F}"/>
    <dgm:cxn modelId="{6A4BC5E5-15B5-4237-AFE0-990825407E80}" type="presOf" srcId="{2FBBE029-D926-4511-A598-C7B18523AF64}" destId="{95188BF7-7D33-4E94-BF03-F828DB885470}" srcOrd="0" destOrd="0" presId="urn:microsoft.com/office/officeart/2005/8/layout/list1"/>
    <dgm:cxn modelId="{647E6B89-3005-45A2-8DAF-0925350FDA49}" type="presOf" srcId="{5A5AEE21-0BE4-4C84-9E70-BC8C84FA61B6}" destId="{DCF4B358-BB5C-4A6A-B403-85EEAFC7E3E8}" srcOrd="1" destOrd="0" presId="urn:microsoft.com/office/officeart/2005/8/layout/list1"/>
    <dgm:cxn modelId="{C433236D-1C92-4195-A106-15DB25249F98}" type="presOf" srcId="{5A5AEE21-0BE4-4C84-9E70-BC8C84FA61B6}" destId="{3073783D-4705-434B-8A88-3E8FD973BA51}" srcOrd="0" destOrd="0" presId="urn:microsoft.com/office/officeart/2005/8/layout/list1"/>
    <dgm:cxn modelId="{DC44B54F-041C-4005-A841-3420425DEF78}" type="presParOf" srcId="{FF3481F9-FB4A-4F29-903F-AB0CAA287FBE}" destId="{CE7D663A-AD5C-43BE-8DDC-B26C864A5CFC}" srcOrd="0" destOrd="0" presId="urn:microsoft.com/office/officeart/2005/8/layout/list1"/>
    <dgm:cxn modelId="{884B4357-3A95-4D60-865F-06711B65D2A7}" type="presParOf" srcId="{CE7D663A-AD5C-43BE-8DDC-B26C864A5CFC}" destId="{3073783D-4705-434B-8A88-3E8FD973BA51}" srcOrd="0" destOrd="0" presId="urn:microsoft.com/office/officeart/2005/8/layout/list1"/>
    <dgm:cxn modelId="{C6981204-4CAA-4611-B2C8-E35DD36B5EB6}" type="presParOf" srcId="{CE7D663A-AD5C-43BE-8DDC-B26C864A5CFC}" destId="{DCF4B358-BB5C-4A6A-B403-85EEAFC7E3E8}" srcOrd="1" destOrd="0" presId="urn:microsoft.com/office/officeart/2005/8/layout/list1"/>
    <dgm:cxn modelId="{A35BF7CD-23DF-4686-94B4-B98D0D7D03E2}" type="presParOf" srcId="{FF3481F9-FB4A-4F29-903F-AB0CAA287FBE}" destId="{D027DD7C-BFE9-4D2D-A1DD-D605CB471D64}" srcOrd="1" destOrd="0" presId="urn:microsoft.com/office/officeart/2005/8/layout/list1"/>
    <dgm:cxn modelId="{5CDFC69E-0CC8-4B90-B251-6EF60E229270}" type="presParOf" srcId="{FF3481F9-FB4A-4F29-903F-AB0CAA287FBE}" destId="{BDF1CD86-1022-435D-AD57-EEFB5F2CCE16}" srcOrd="2" destOrd="0" presId="urn:microsoft.com/office/officeart/2005/8/layout/list1"/>
    <dgm:cxn modelId="{EF5EEF37-6ACC-4063-B1D0-2060F0C76F25}" type="presParOf" srcId="{FF3481F9-FB4A-4F29-903F-AB0CAA287FBE}" destId="{577A06F6-6E53-4D3F-825C-028148C3B97F}" srcOrd="3" destOrd="0" presId="urn:microsoft.com/office/officeart/2005/8/layout/list1"/>
    <dgm:cxn modelId="{CE6ABB00-8399-4776-9210-333A5E9B0310}" type="presParOf" srcId="{FF3481F9-FB4A-4F29-903F-AB0CAA287FBE}" destId="{8E02A908-6FD6-4F31-881B-EC8CE7BDD14B}" srcOrd="4" destOrd="0" presId="urn:microsoft.com/office/officeart/2005/8/layout/list1"/>
    <dgm:cxn modelId="{61E0AB07-CE67-45D0-BAD6-DFD0C5654627}" type="presParOf" srcId="{8E02A908-6FD6-4F31-881B-EC8CE7BDD14B}" destId="{95188BF7-7D33-4E94-BF03-F828DB885470}" srcOrd="0" destOrd="0" presId="urn:microsoft.com/office/officeart/2005/8/layout/list1"/>
    <dgm:cxn modelId="{656483A1-2F51-4271-8522-AC87CE62A87D}" type="presParOf" srcId="{8E02A908-6FD6-4F31-881B-EC8CE7BDD14B}" destId="{5DF741FF-1496-4D60-BD4F-BDA0369FD469}" srcOrd="1" destOrd="0" presId="urn:microsoft.com/office/officeart/2005/8/layout/list1"/>
    <dgm:cxn modelId="{150F3C29-E8D2-4465-86AC-8330ABF266A5}" type="presParOf" srcId="{FF3481F9-FB4A-4F29-903F-AB0CAA287FBE}" destId="{5EC1E7A0-5CF5-4C51-B7CB-EEA9A72A55A5}" srcOrd="5" destOrd="0" presId="urn:microsoft.com/office/officeart/2005/8/layout/list1"/>
    <dgm:cxn modelId="{568BDF43-EDD6-4C0E-A659-5F64AB74B64E}" type="presParOf" srcId="{FF3481F9-FB4A-4F29-903F-AB0CAA287FBE}" destId="{933107FB-D1E7-40B3-A0E9-F5A059D244D4}"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21A04A4-4695-458F-BE51-5AF79B10BF7A}" type="doc">
      <dgm:prSet loTypeId="urn:microsoft.com/office/officeart/2005/8/layout/list1" loCatId="list" qsTypeId="urn:microsoft.com/office/officeart/2005/8/quickstyle/simple5" qsCatId="simple" csTypeId="urn:microsoft.com/office/officeart/2005/8/colors/accent1_2" csCatId="accent1" phldr="1"/>
      <dgm:spPr/>
      <dgm:t>
        <a:bodyPr/>
        <a:lstStyle/>
        <a:p>
          <a:endParaRPr lang="en-US"/>
        </a:p>
      </dgm:t>
    </dgm:pt>
    <dgm:pt modelId="{5A5AEE21-0BE4-4C84-9E70-BC8C84FA61B6}">
      <dgm:prSet phldrT="[Text]" custT="1"/>
      <dgm:spPr>
        <a:solidFill>
          <a:schemeClr val="bg2"/>
        </a:solidFill>
      </dgm:spPr>
      <dgm:t>
        <a:bodyPr/>
        <a:lstStyle/>
        <a:p>
          <a:r>
            <a:rPr lang="en-US" sz="2400" b="1" dirty="0" smtClean="0">
              <a:solidFill>
                <a:schemeClr val="tx1"/>
              </a:solidFill>
              <a:latin typeface="Georgia" panose="02040502050405020303" pitchFamily="18" charset="0"/>
            </a:rPr>
            <a:t>When is this Tax deduction at source is applicable?</a:t>
          </a:r>
        </a:p>
      </dgm:t>
    </dgm:pt>
    <dgm:pt modelId="{845AFE14-FCBD-4CBA-BAC3-6C53F3BEEB40}" type="parTrans" cxnId="{E2083DA8-7302-4D20-8CA8-21884AE6A8A1}">
      <dgm:prSet/>
      <dgm:spPr/>
      <dgm:t>
        <a:bodyPr/>
        <a:lstStyle/>
        <a:p>
          <a:endParaRPr lang="en-US"/>
        </a:p>
      </dgm:t>
    </dgm:pt>
    <dgm:pt modelId="{DD12F243-2C2E-4CBF-A600-AF2F39E14FD2}" type="sibTrans" cxnId="{E2083DA8-7302-4D20-8CA8-21884AE6A8A1}">
      <dgm:prSet/>
      <dgm:spPr/>
      <dgm:t>
        <a:bodyPr/>
        <a:lstStyle/>
        <a:p>
          <a:endParaRPr lang="en-US"/>
        </a:p>
      </dgm:t>
    </dgm:pt>
    <dgm:pt modelId="{B44CE40C-39E1-4224-BBAD-47A2E7107323}">
      <dgm:prSet phldrT="[Text]" custT="1"/>
      <dgm:spPr>
        <a:solidFill>
          <a:schemeClr val="accent1">
            <a:lumMod val="60000"/>
            <a:lumOff val="40000"/>
          </a:schemeClr>
        </a:solidFill>
        <a:scene3d>
          <a:camera prst="orthographicFront"/>
          <a:lightRig rig="threePt" dir="t"/>
        </a:scene3d>
        <a:sp3d>
          <a:bevelT/>
        </a:sp3d>
      </dgm:spPr>
      <dgm:t>
        <a:bodyPr/>
        <a:lstStyle/>
        <a:p>
          <a:pPr algn="ctr"/>
          <a:r>
            <a:rPr lang="en-US" sz="2200" dirty="0" smtClean="0">
              <a:solidFill>
                <a:schemeClr val="tx1"/>
              </a:solidFill>
              <a:latin typeface="Georgia" panose="02040502050405020303" pitchFamily="18" charset="0"/>
            </a:rPr>
            <a:t>If the supplier’s total value of such supply </a:t>
          </a:r>
          <a:r>
            <a:rPr lang="en-US" sz="2200" b="1" strike="sngStrike" dirty="0" smtClean="0">
              <a:solidFill>
                <a:schemeClr val="accent5">
                  <a:lumMod val="75000"/>
                </a:schemeClr>
              </a:solidFill>
              <a:latin typeface="Georgia" panose="02040502050405020303" pitchFamily="18" charset="0"/>
            </a:rPr>
            <a:t>“Not Invoice value”</a:t>
          </a:r>
          <a:r>
            <a:rPr lang="en-US" sz="2200" dirty="0" smtClean="0">
              <a:solidFill>
                <a:schemeClr val="accent5">
                  <a:lumMod val="20000"/>
                  <a:lumOff val="80000"/>
                </a:schemeClr>
              </a:solidFill>
              <a:latin typeface="Georgia" panose="02040502050405020303" pitchFamily="18" charset="0"/>
            </a:rPr>
            <a:t>, </a:t>
          </a:r>
          <a:r>
            <a:rPr lang="en-US" sz="2200" dirty="0" smtClean="0">
              <a:solidFill>
                <a:schemeClr val="tx1"/>
              </a:solidFill>
              <a:latin typeface="Georgia" panose="02040502050405020303" pitchFamily="18" charset="0"/>
            </a:rPr>
            <a:t>under a </a:t>
          </a:r>
          <a:r>
            <a:rPr lang="en-US" sz="2200" b="1" dirty="0" smtClean="0">
              <a:solidFill>
                <a:schemeClr val="tx1"/>
              </a:solidFill>
              <a:latin typeface="Georgia" panose="02040502050405020303" pitchFamily="18" charset="0"/>
            </a:rPr>
            <a:t>contract</a:t>
          </a:r>
          <a:r>
            <a:rPr lang="en-US" sz="2200" dirty="0" smtClean="0">
              <a:solidFill>
                <a:schemeClr val="tx1"/>
              </a:solidFill>
              <a:latin typeface="Georgia" panose="02040502050405020303" pitchFamily="18" charset="0"/>
            </a:rPr>
            <a:t>, exceeds </a:t>
          </a:r>
          <a:r>
            <a:rPr lang="en-US" sz="2200" b="1" dirty="0" smtClean="0">
              <a:solidFill>
                <a:schemeClr val="tx1"/>
              </a:solidFill>
              <a:latin typeface="Georgia" panose="02040502050405020303" pitchFamily="18" charset="0"/>
            </a:rPr>
            <a:t>two lakh and fifty thousand rupees.</a:t>
          </a:r>
        </a:p>
        <a:p>
          <a:pPr algn="ctr"/>
          <a:r>
            <a:rPr lang="en-US" sz="2200" b="1" dirty="0" smtClean="0">
              <a:solidFill>
                <a:schemeClr val="tx1"/>
              </a:solidFill>
              <a:latin typeface="Georgia" panose="02040502050405020303" pitchFamily="18" charset="0"/>
            </a:rPr>
            <a:t>Taxable Value shall not include central tax, State tax, Union territory tax, integrated tax and </a:t>
          </a:r>
          <a:r>
            <a:rPr lang="en-US" sz="2200" b="1" dirty="0" err="1" smtClean="0">
              <a:solidFill>
                <a:schemeClr val="tx1"/>
              </a:solidFill>
              <a:latin typeface="Georgia" panose="02040502050405020303" pitchFamily="18" charset="0"/>
            </a:rPr>
            <a:t>Cess</a:t>
          </a:r>
          <a:r>
            <a:rPr lang="en-US" sz="2200" b="1" dirty="0" smtClean="0">
              <a:solidFill>
                <a:schemeClr val="tx1"/>
              </a:solidFill>
              <a:latin typeface="Georgia" panose="02040502050405020303" pitchFamily="18" charset="0"/>
            </a:rPr>
            <a:t> indicated in the invoice.</a:t>
          </a:r>
        </a:p>
      </dgm:t>
    </dgm:pt>
    <dgm:pt modelId="{2BAE3C46-798B-4834-84E7-54E3403C20AA}" type="parTrans" cxnId="{0A8C04F5-9C32-4720-BD07-B840DDAEE318}">
      <dgm:prSet/>
      <dgm:spPr/>
      <dgm:t>
        <a:bodyPr/>
        <a:lstStyle/>
        <a:p>
          <a:endParaRPr lang="en-US"/>
        </a:p>
      </dgm:t>
    </dgm:pt>
    <dgm:pt modelId="{DE387ED0-42A0-4CDB-BB9C-730AA37D851E}" type="sibTrans" cxnId="{0A8C04F5-9C32-4720-BD07-B840DDAEE318}">
      <dgm:prSet/>
      <dgm:spPr/>
      <dgm:t>
        <a:bodyPr/>
        <a:lstStyle/>
        <a:p>
          <a:endParaRPr lang="en-US"/>
        </a:p>
      </dgm:t>
    </dgm:pt>
    <dgm:pt modelId="{FF3481F9-FB4A-4F29-903F-AB0CAA287FBE}" type="pres">
      <dgm:prSet presAssocID="{121A04A4-4695-458F-BE51-5AF79B10BF7A}" presName="linear" presStyleCnt="0">
        <dgm:presLayoutVars>
          <dgm:dir/>
          <dgm:animLvl val="lvl"/>
          <dgm:resizeHandles val="exact"/>
        </dgm:presLayoutVars>
      </dgm:prSet>
      <dgm:spPr/>
      <dgm:t>
        <a:bodyPr/>
        <a:lstStyle/>
        <a:p>
          <a:endParaRPr lang="en-US"/>
        </a:p>
      </dgm:t>
    </dgm:pt>
    <dgm:pt modelId="{CE7D663A-AD5C-43BE-8DDC-B26C864A5CFC}" type="pres">
      <dgm:prSet presAssocID="{5A5AEE21-0BE4-4C84-9E70-BC8C84FA61B6}" presName="parentLin" presStyleCnt="0"/>
      <dgm:spPr/>
    </dgm:pt>
    <dgm:pt modelId="{3073783D-4705-434B-8A88-3E8FD973BA51}" type="pres">
      <dgm:prSet presAssocID="{5A5AEE21-0BE4-4C84-9E70-BC8C84FA61B6}" presName="parentLeftMargin" presStyleLbl="node1" presStyleIdx="0" presStyleCnt="2"/>
      <dgm:spPr/>
      <dgm:t>
        <a:bodyPr/>
        <a:lstStyle/>
        <a:p>
          <a:endParaRPr lang="en-US"/>
        </a:p>
      </dgm:t>
    </dgm:pt>
    <dgm:pt modelId="{DCF4B358-BB5C-4A6A-B403-85EEAFC7E3E8}" type="pres">
      <dgm:prSet presAssocID="{5A5AEE21-0BE4-4C84-9E70-BC8C84FA61B6}" presName="parentText" presStyleLbl="node1" presStyleIdx="0" presStyleCnt="2" custScaleX="138045" custScaleY="44891" custLinFactNeighborX="-7173" custLinFactNeighborY="-2749">
        <dgm:presLayoutVars>
          <dgm:chMax val="0"/>
          <dgm:bulletEnabled val="1"/>
        </dgm:presLayoutVars>
      </dgm:prSet>
      <dgm:spPr/>
      <dgm:t>
        <a:bodyPr/>
        <a:lstStyle/>
        <a:p>
          <a:endParaRPr lang="en-US"/>
        </a:p>
      </dgm:t>
    </dgm:pt>
    <dgm:pt modelId="{D027DD7C-BFE9-4D2D-A1DD-D605CB471D64}" type="pres">
      <dgm:prSet presAssocID="{5A5AEE21-0BE4-4C84-9E70-BC8C84FA61B6}" presName="negativeSpace" presStyleCnt="0"/>
      <dgm:spPr/>
    </dgm:pt>
    <dgm:pt modelId="{BDF1CD86-1022-435D-AD57-EEFB5F2CCE16}" type="pres">
      <dgm:prSet presAssocID="{5A5AEE21-0BE4-4C84-9E70-BC8C84FA61B6}" presName="childText" presStyleLbl="conFgAcc1" presStyleIdx="0" presStyleCnt="2" custScaleY="69569">
        <dgm:presLayoutVars>
          <dgm:bulletEnabled val="1"/>
        </dgm:presLayoutVars>
      </dgm:prSet>
      <dgm:spPr/>
    </dgm:pt>
    <dgm:pt modelId="{577A06F6-6E53-4D3F-825C-028148C3B97F}" type="pres">
      <dgm:prSet presAssocID="{DD12F243-2C2E-4CBF-A600-AF2F39E14FD2}" presName="spaceBetweenRectangles" presStyleCnt="0"/>
      <dgm:spPr/>
    </dgm:pt>
    <dgm:pt modelId="{CA662918-A1E4-417E-BFA0-7D8F531652EF}" type="pres">
      <dgm:prSet presAssocID="{B44CE40C-39E1-4224-BBAD-47A2E7107323}" presName="parentLin" presStyleCnt="0"/>
      <dgm:spPr/>
    </dgm:pt>
    <dgm:pt modelId="{66C0BBC6-B6BC-48BC-A105-2FFA01611E91}" type="pres">
      <dgm:prSet presAssocID="{B44CE40C-39E1-4224-BBAD-47A2E7107323}" presName="parentLeftMargin" presStyleLbl="node1" presStyleIdx="0" presStyleCnt="2"/>
      <dgm:spPr/>
      <dgm:t>
        <a:bodyPr/>
        <a:lstStyle/>
        <a:p>
          <a:endParaRPr lang="en-US"/>
        </a:p>
      </dgm:t>
    </dgm:pt>
    <dgm:pt modelId="{49FCBA94-8522-47F9-B3D5-0BDA5A331099}" type="pres">
      <dgm:prSet presAssocID="{B44CE40C-39E1-4224-BBAD-47A2E7107323}" presName="parentText" presStyleLbl="node1" presStyleIdx="1" presStyleCnt="2" custScaleX="132851" custScaleY="183490" custLinFactNeighborX="-25737" custLinFactNeighborY="-1924">
        <dgm:presLayoutVars>
          <dgm:chMax val="0"/>
          <dgm:bulletEnabled val="1"/>
        </dgm:presLayoutVars>
      </dgm:prSet>
      <dgm:spPr/>
      <dgm:t>
        <a:bodyPr/>
        <a:lstStyle/>
        <a:p>
          <a:endParaRPr lang="en-US"/>
        </a:p>
      </dgm:t>
    </dgm:pt>
    <dgm:pt modelId="{FEC06864-7CAB-4DCC-BD01-58B4F0AFA169}" type="pres">
      <dgm:prSet presAssocID="{B44CE40C-39E1-4224-BBAD-47A2E7107323}" presName="negativeSpace" presStyleCnt="0"/>
      <dgm:spPr/>
    </dgm:pt>
    <dgm:pt modelId="{CA100341-F597-479D-8D3A-CE1838319C27}" type="pres">
      <dgm:prSet presAssocID="{B44CE40C-39E1-4224-BBAD-47A2E7107323}" presName="childText" presStyleLbl="conFgAcc1" presStyleIdx="1" presStyleCnt="2" custScaleY="66770">
        <dgm:presLayoutVars>
          <dgm:bulletEnabled val="1"/>
        </dgm:presLayoutVars>
      </dgm:prSet>
      <dgm:spPr/>
      <dgm:t>
        <a:bodyPr/>
        <a:lstStyle/>
        <a:p>
          <a:endParaRPr lang="en-US"/>
        </a:p>
      </dgm:t>
    </dgm:pt>
  </dgm:ptLst>
  <dgm:cxnLst>
    <dgm:cxn modelId="{A6522E3F-BB19-4637-B903-09A85860CA0F}" type="presOf" srcId="{121A04A4-4695-458F-BE51-5AF79B10BF7A}" destId="{FF3481F9-FB4A-4F29-903F-AB0CAA287FBE}" srcOrd="0" destOrd="0" presId="urn:microsoft.com/office/officeart/2005/8/layout/list1"/>
    <dgm:cxn modelId="{B6F6B43F-0140-43A0-9A32-F4462E66A492}" type="presOf" srcId="{5A5AEE21-0BE4-4C84-9E70-BC8C84FA61B6}" destId="{3073783D-4705-434B-8A88-3E8FD973BA51}" srcOrd="0" destOrd="0" presId="urn:microsoft.com/office/officeart/2005/8/layout/list1"/>
    <dgm:cxn modelId="{2200B755-564D-46DE-925E-D68DA08310A2}" type="presOf" srcId="{B44CE40C-39E1-4224-BBAD-47A2E7107323}" destId="{66C0BBC6-B6BC-48BC-A105-2FFA01611E91}" srcOrd="0" destOrd="0" presId="urn:microsoft.com/office/officeart/2005/8/layout/list1"/>
    <dgm:cxn modelId="{A9D7B28D-9205-4FD3-8099-083933520741}" type="presOf" srcId="{5A5AEE21-0BE4-4C84-9E70-BC8C84FA61B6}" destId="{DCF4B358-BB5C-4A6A-B403-85EEAFC7E3E8}" srcOrd="1" destOrd="0" presId="urn:microsoft.com/office/officeart/2005/8/layout/list1"/>
    <dgm:cxn modelId="{0A8C04F5-9C32-4720-BD07-B840DDAEE318}" srcId="{121A04A4-4695-458F-BE51-5AF79B10BF7A}" destId="{B44CE40C-39E1-4224-BBAD-47A2E7107323}" srcOrd="1" destOrd="0" parTransId="{2BAE3C46-798B-4834-84E7-54E3403C20AA}" sibTransId="{DE387ED0-42A0-4CDB-BB9C-730AA37D851E}"/>
    <dgm:cxn modelId="{E2083DA8-7302-4D20-8CA8-21884AE6A8A1}" srcId="{121A04A4-4695-458F-BE51-5AF79B10BF7A}" destId="{5A5AEE21-0BE4-4C84-9E70-BC8C84FA61B6}" srcOrd="0" destOrd="0" parTransId="{845AFE14-FCBD-4CBA-BAC3-6C53F3BEEB40}" sibTransId="{DD12F243-2C2E-4CBF-A600-AF2F39E14FD2}"/>
    <dgm:cxn modelId="{4E243410-1408-456D-9315-11FBCE3263C4}" type="presOf" srcId="{B44CE40C-39E1-4224-BBAD-47A2E7107323}" destId="{49FCBA94-8522-47F9-B3D5-0BDA5A331099}" srcOrd="1" destOrd="0" presId="urn:microsoft.com/office/officeart/2005/8/layout/list1"/>
    <dgm:cxn modelId="{A34B7A1D-C056-4DB8-85EA-0F50FFD95195}" type="presParOf" srcId="{FF3481F9-FB4A-4F29-903F-AB0CAA287FBE}" destId="{CE7D663A-AD5C-43BE-8DDC-B26C864A5CFC}" srcOrd="0" destOrd="0" presId="urn:microsoft.com/office/officeart/2005/8/layout/list1"/>
    <dgm:cxn modelId="{41AF03DF-760B-4CEC-AC78-D9BD31AB3F11}" type="presParOf" srcId="{CE7D663A-AD5C-43BE-8DDC-B26C864A5CFC}" destId="{3073783D-4705-434B-8A88-3E8FD973BA51}" srcOrd="0" destOrd="0" presId="urn:microsoft.com/office/officeart/2005/8/layout/list1"/>
    <dgm:cxn modelId="{1A2AD82B-B65B-40C1-A05D-29E59DBD8D1C}" type="presParOf" srcId="{CE7D663A-AD5C-43BE-8DDC-B26C864A5CFC}" destId="{DCF4B358-BB5C-4A6A-B403-85EEAFC7E3E8}" srcOrd="1" destOrd="0" presId="urn:microsoft.com/office/officeart/2005/8/layout/list1"/>
    <dgm:cxn modelId="{A1B11CF7-A983-43F1-96E0-F35EBD219F6C}" type="presParOf" srcId="{FF3481F9-FB4A-4F29-903F-AB0CAA287FBE}" destId="{D027DD7C-BFE9-4D2D-A1DD-D605CB471D64}" srcOrd="1" destOrd="0" presId="urn:microsoft.com/office/officeart/2005/8/layout/list1"/>
    <dgm:cxn modelId="{A8C2B6F8-17A2-4203-9BDB-CA8CF8F288A7}" type="presParOf" srcId="{FF3481F9-FB4A-4F29-903F-AB0CAA287FBE}" destId="{BDF1CD86-1022-435D-AD57-EEFB5F2CCE16}" srcOrd="2" destOrd="0" presId="urn:microsoft.com/office/officeart/2005/8/layout/list1"/>
    <dgm:cxn modelId="{A06712C8-4079-4202-90F9-5846A07D1D25}" type="presParOf" srcId="{FF3481F9-FB4A-4F29-903F-AB0CAA287FBE}" destId="{577A06F6-6E53-4D3F-825C-028148C3B97F}" srcOrd="3" destOrd="0" presId="urn:microsoft.com/office/officeart/2005/8/layout/list1"/>
    <dgm:cxn modelId="{23B3BF0C-8561-4F9F-851D-6657D6E9F7F9}" type="presParOf" srcId="{FF3481F9-FB4A-4F29-903F-AB0CAA287FBE}" destId="{CA662918-A1E4-417E-BFA0-7D8F531652EF}" srcOrd="4" destOrd="0" presId="urn:microsoft.com/office/officeart/2005/8/layout/list1"/>
    <dgm:cxn modelId="{467C3530-C74F-427E-AE23-7111AE068545}" type="presParOf" srcId="{CA662918-A1E4-417E-BFA0-7D8F531652EF}" destId="{66C0BBC6-B6BC-48BC-A105-2FFA01611E91}" srcOrd="0" destOrd="0" presId="urn:microsoft.com/office/officeart/2005/8/layout/list1"/>
    <dgm:cxn modelId="{EA419F4A-C07C-4941-A1FD-CA5057E8E13F}" type="presParOf" srcId="{CA662918-A1E4-417E-BFA0-7D8F531652EF}" destId="{49FCBA94-8522-47F9-B3D5-0BDA5A331099}" srcOrd="1" destOrd="0" presId="urn:microsoft.com/office/officeart/2005/8/layout/list1"/>
    <dgm:cxn modelId="{7027C5D9-B95A-4B70-A654-5ECFBB6086FE}" type="presParOf" srcId="{FF3481F9-FB4A-4F29-903F-AB0CAA287FBE}" destId="{FEC06864-7CAB-4DCC-BD01-58B4F0AFA169}" srcOrd="5" destOrd="0" presId="urn:microsoft.com/office/officeart/2005/8/layout/list1"/>
    <dgm:cxn modelId="{CC15D7E4-3DE8-45D3-BD61-9BFCEF4F77C5}" type="presParOf" srcId="{FF3481F9-FB4A-4F29-903F-AB0CAA287FBE}" destId="{CA100341-F597-479D-8D3A-CE1838319C27}"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50EA96B-7FC2-4417-BAB4-E99EA59B533A}"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DF1BBE47-142B-49A1-9AA6-977836FF1034}">
      <dgm:prSet custT="1"/>
      <dgm:spPr>
        <a:solidFill>
          <a:schemeClr val="tx2">
            <a:lumMod val="60000"/>
            <a:lumOff val="40000"/>
          </a:schemeClr>
        </a:solidFill>
        <a:scene3d>
          <a:camera prst="orthographicFront"/>
          <a:lightRig rig="threePt" dir="t"/>
        </a:scene3d>
        <a:sp3d>
          <a:bevelT/>
        </a:sp3d>
      </dgm:spPr>
      <dgm:t>
        <a:bodyPr/>
        <a:lstStyle/>
        <a:p>
          <a:pPr algn="ctr" rtl="0"/>
          <a:r>
            <a:rPr lang="en-US" sz="2000" dirty="0" smtClean="0">
              <a:solidFill>
                <a:schemeClr val="tx1"/>
              </a:solidFill>
              <a:latin typeface="Georgia" panose="02040502050405020303" pitchFamily="18" charset="0"/>
            </a:rPr>
            <a:t>• It can be </a:t>
          </a:r>
          <a:r>
            <a:rPr lang="en-US" sz="2000" b="1" dirty="0" smtClean="0">
              <a:solidFill>
                <a:schemeClr val="tx1"/>
              </a:solidFill>
              <a:latin typeface="Georgia" panose="02040502050405020303" pitchFamily="18" charset="0"/>
            </a:rPr>
            <a:t>Written contract </a:t>
          </a:r>
          <a:r>
            <a:rPr lang="en-US" sz="2000" dirty="0" smtClean="0">
              <a:solidFill>
                <a:schemeClr val="tx1"/>
              </a:solidFill>
              <a:latin typeface="Georgia" panose="02040502050405020303" pitchFamily="18" charset="0"/>
            </a:rPr>
            <a:t>for whole year,</a:t>
          </a:r>
          <a:endParaRPr lang="en-US" sz="2000" dirty="0">
            <a:solidFill>
              <a:schemeClr val="tx1"/>
            </a:solidFill>
            <a:latin typeface="Georgia" panose="02040502050405020303" pitchFamily="18" charset="0"/>
          </a:endParaRPr>
        </a:p>
      </dgm:t>
    </dgm:pt>
    <dgm:pt modelId="{8208A93B-A09D-4AC8-81EA-DAC467C072C0}" type="parTrans" cxnId="{5C75F98D-DAC0-4ADD-84D3-44C1ECC50439}">
      <dgm:prSet/>
      <dgm:spPr/>
      <dgm:t>
        <a:bodyPr/>
        <a:lstStyle/>
        <a:p>
          <a:pPr algn="ctr"/>
          <a:endParaRPr lang="en-US"/>
        </a:p>
      </dgm:t>
    </dgm:pt>
    <dgm:pt modelId="{F4158F86-630E-47AF-8CA2-D719B234E28D}" type="sibTrans" cxnId="{5C75F98D-DAC0-4ADD-84D3-44C1ECC50439}">
      <dgm:prSet/>
      <dgm:spPr/>
      <dgm:t>
        <a:bodyPr/>
        <a:lstStyle/>
        <a:p>
          <a:pPr algn="ctr"/>
          <a:endParaRPr lang="en-US"/>
        </a:p>
      </dgm:t>
    </dgm:pt>
    <dgm:pt modelId="{772E9334-282F-4B34-B528-B45E275412E5}">
      <dgm:prSet custT="1"/>
      <dgm:spPr>
        <a:solidFill>
          <a:schemeClr val="tx2">
            <a:lumMod val="60000"/>
            <a:lumOff val="40000"/>
          </a:schemeClr>
        </a:solidFill>
        <a:scene3d>
          <a:camera prst="orthographicFront"/>
          <a:lightRig rig="threePt" dir="t"/>
        </a:scene3d>
        <a:sp3d>
          <a:bevelT/>
        </a:sp3d>
      </dgm:spPr>
      <dgm:t>
        <a:bodyPr/>
        <a:lstStyle/>
        <a:p>
          <a:pPr algn="ctr" rtl="0"/>
          <a:r>
            <a:rPr lang="en-US" sz="2000" dirty="0" smtClean="0">
              <a:solidFill>
                <a:schemeClr val="tx1"/>
              </a:solidFill>
              <a:latin typeface="Georgia" panose="02040502050405020303" pitchFamily="18" charset="0"/>
            </a:rPr>
            <a:t>• it can be </a:t>
          </a:r>
          <a:r>
            <a:rPr lang="en-US" sz="2000" b="1" dirty="0" smtClean="0">
              <a:solidFill>
                <a:schemeClr val="tx1"/>
              </a:solidFill>
              <a:latin typeface="Georgia" panose="02040502050405020303" pitchFamily="18" charset="0"/>
            </a:rPr>
            <a:t>Work order </a:t>
          </a:r>
          <a:r>
            <a:rPr lang="en-US" sz="2000" dirty="0" smtClean="0">
              <a:solidFill>
                <a:schemeClr val="tx1"/>
              </a:solidFill>
              <a:latin typeface="Georgia" panose="02040502050405020303" pitchFamily="18" charset="0"/>
            </a:rPr>
            <a:t>for Particular project</a:t>
          </a:r>
          <a:endParaRPr lang="en-US" sz="2000" dirty="0">
            <a:solidFill>
              <a:schemeClr val="tx1"/>
            </a:solidFill>
            <a:latin typeface="Georgia" panose="02040502050405020303" pitchFamily="18" charset="0"/>
          </a:endParaRPr>
        </a:p>
      </dgm:t>
    </dgm:pt>
    <dgm:pt modelId="{CDB620A7-0520-4B6B-A341-15DDED2DD1B7}" type="parTrans" cxnId="{0D9CCFD7-3CBF-4E5D-BD4C-4143CC112944}">
      <dgm:prSet/>
      <dgm:spPr/>
      <dgm:t>
        <a:bodyPr/>
        <a:lstStyle/>
        <a:p>
          <a:pPr algn="ctr"/>
          <a:endParaRPr lang="en-US"/>
        </a:p>
      </dgm:t>
    </dgm:pt>
    <dgm:pt modelId="{9202FA22-71D9-44AE-9DDE-6B9004774C93}" type="sibTrans" cxnId="{0D9CCFD7-3CBF-4E5D-BD4C-4143CC112944}">
      <dgm:prSet/>
      <dgm:spPr/>
      <dgm:t>
        <a:bodyPr/>
        <a:lstStyle/>
        <a:p>
          <a:pPr algn="ctr"/>
          <a:endParaRPr lang="en-US"/>
        </a:p>
      </dgm:t>
    </dgm:pt>
    <dgm:pt modelId="{F17EA171-1EA6-4C58-A339-8E744ACDFC3C}">
      <dgm:prSet custT="1"/>
      <dgm:spPr>
        <a:solidFill>
          <a:schemeClr val="tx2">
            <a:lumMod val="60000"/>
            <a:lumOff val="40000"/>
          </a:schemeClr>
        </a:solidFill>
        <a:scene3d>
          <a:camera prst="orthographicFront"/>
          <a:lightRig rig="threePt" dir="t"/>
        </a:scene3d>
        <a:sp3d>
          <a:bevelT/>
        </a:sp3d>
      </dgm:spPr>
      <dgm:t>
        <a:bodyPr/>
        <a:lstStyle/>
        <a:p>
          <a:pPr algn="ctr" rtl="0"/>
          <a:r>
            <a:rPr lang="en-US" sz="2000" dirty="0" smtClean="0">
              <a:solidFill>
                <a:schemeClr val="tx1"/>
              </a:solidFill>
              <a:latin typeface="Georgia" panose="02040502050405020303" pitchFamily="18" charset="0"/>
            </a:rPr>
            <a:t>• When there is no contract and direct supply of </a:t>
          </a:r>
          <a:r>
            <a:rPr lang="en-US" sz="2000" b="1" dirty="0" smtClean="0">
              <a:solidFill>
                <a:schemeClr val="tx1"/>
              </a:solidFill>
              <a:latin typeface="Georgia" panose="02040502050405020303" pitchFamily="18" charset="0"/>
            </a:rPr>
            <a:t>goods or services than a Invoice value is contract value</a:t>
          </a:r>
          <a:endParaRPr lang="en-US" sz="2000" b="1" dirty="0">
            <a:solidFill>
              <a:schemeClr val="tx1"/>
            </a:solidFill>
            <a:latin typeface="Georgia" panose="02040502050405020303" pitchFamily="18" charset="0"/>
          </a:endParaRPr>
        </a:p>
      </dgm:t>
    </dgm:pt>
    <dgm:pt modelId="{D9412140-8C1C-4720-A7D0-884E1275D807}" type="parTrans" cxnId="{093FAD02-ADBA-475A-99DA-E525BCC2D6A5}">
      <dgm:prSet/>
      <dgm:spPr/>
      <dgm:t>
        <a:bodyPr/>
        <a:lstStyle/>
        <a:p>
          <a:pPr algn="ctr"/>
          <a:endParaRPr lang="en-US"/>
        </a:p>
      </dgm:t>
    </dgm:pt>
    <dgm:pt modelId="{C2DCBF14-0950-4117-9BA3-7F3DF5EE1F32}" type="sibTrans" cxnId="{093FAD02-ADBA-475A-99DA-E525BCC2D6A5}">
      <dgm:prSet/>
      <dgm:spPr/>
      <dgm:t>
        <a:bodyPr/>
        <a:lstStyle/>
        <a:p>
          <a:pPr algn="ctr"/>
          <a:endParaRPr lang="en-US"/>
        </a:p>
      </dgm:t>
    </dgm:pt>
    <dgm:pt modelId="{39D4F387-A9E8-4A82-8DD9-8C0A4996D261}" type="pres">
      <dgm:prSet presAssocID="{E50EA96B-7FC2-4417-BAB4-E99EA59B533A}" presName="Name0" presStyleCnt="0">
        <dgm:presLayoutVars>
          <dgm:chMax val="7"/>
          <dgm:chPref val="7"/>
          <dgm:dir/>
        </dgm:presLayoutVars>
      </dgm:prSet>
      <dgm:spPr/>
      <dgm:t>
        <a:bodyPr/>
        <a:lstStyle/>
        <a:p>
          <a:endParaRPr lang="en-US"/>
        </a:p>
      </dgm:t>
    </dgm:pt>
    <dgm:pt modelId="{C2D107D8-313D-4BEF-BA6D-1DE45771609A}" type="pres">
      <dgm:prSet presAssocID="{E50EA96B-7FC2-4417-BAB4-E99EA59B533A}" presName="Name1" presStyleCnt="0"/>
      <dgm:spPr/>
    </dgm:pt>
    <dgm:pt modelId="{482DF106-FB5E-4285-B7F5-EB5CE4E33914}" type="pres">
      <dgm:prSet presAssocID="{E50EA96B-7FC2-4417-BAB4-E99EA59B533A}" presName="cycle" presStyleCnt="0"/>
      <dgm:spPr/>
    </dgm:pt>
    <dgm:pt modelId="{297A20FB-4F64-4C74-8CA9-9C31EAE96B7F}" type="pres">
      <dgm:prSet presAssocID="{E50EA96B-7FC2-4417-BAB4-E99EA59B533A}" presName="srcNode" presStyleLbl="node1" presStyleIdx="0" presStyleCnt="3"/>
      <dgm:spPr/>
    </dgm:pt>
    <dgm:pt modelId="{D2CC9791-11D6-46B2-8BB3-1160C5878F33}" type="pres">
      <dgm:prSet presAssocID="{E50EA96B-7FC2-4417-BAB4-E99EA59B533A}" presName="conn" presStyleLbl="parChTrans1D2" presStyleIdx="0" presStyleCnt="1"/>
      <dgm:spPr/>
      <dgm:t>
        <a:bodyPr/>
        <a:lstStyle/>
        <a:p>
          <a:endParaRPr lang="en-US"/>
        </a:p>
      </dgm:t>
    </dgm:pt>
    <dgm:pt modelId="{FE48EA4F-706F-48D0-A2BB-45AFDE495694}" type="pres">
      <dgm:prSet presAssocID="{E50EA96B-7FC2-4417-BAB4-E99EA59B533A}" presName="extraNode" presStyleLbl="node1" presStyleIdx="0" presStyleCnt="3"/>
      <dgm:spPr/>
    </dgm:pt>
    <dgm:pt modelId="{1D85409A-142F-4EA9-9429-C135690D1CC3}" type="pres">
      <dgm:prSet presAssocID="{E50EA96B-7FC2-4417-BAB4-E99EA59B533A}" presName="dstNode" presStyleLbl="node1" presStyleIdx="0" presStyleCnt="3"/>
      <dgm:spPr/>
    </dgm:pt>
    <dgm:pt modelId="{D0F1B756-3E26-453A-BFFB-FBFFB1A3D760}" type="pres">
      <dgm:prSet presAssocID="{DF1BBE47-142B-49A1-9AA6-977836FF1034}" presName="text_1" presStyleLbl="node1" presStyleIdx="0" presStyleCnt="3">
        <dgm:presLayoutVars>
          <dgm:bulletEnabled val="1"/>
        </dgm:presLayoutVars>
      </dgm:prSet>
      <dgm:spPr/>
      <dgm:t>
        <a:bodyPr/>
        <a:lstStyle/>
        <a:p>
          <a:endParaRPr lang="en-US"/>
        </a:p>
      </dgm:t>
    </dgm:pt>
    <dgm:pt modelId="{FDAC2FA4-27B0-40DA-A8C5-FF211AFC4361}" type="pres">
      <dgm:prSet presAssocID="{DF1BBE47-142B-49A1-9AA6-977836FF1034}" presName="accent_1" presStyleCnt="0"/>
      <dgm:spPr/>
    </dgm:pt>
    <dgm:pt modelId="{0AC4B87D-1DDF-42A4-8D77-D2FAB3611B1F}" type="pres">
      <dgm:prSet presAssocID="{DF1BBE47-142B-49A1-9AA6-977836FF1034}" presName="accentRepeatNode" presStyleLbl="solidFgAcc1" presStyleIdx="0" presStyleCnt="3"/>
      <dgm:spPr/>
    </dgm:pt>
    <dgm:pt modelId="{3CDE5373-2FAE-406F-B596-5990D2F4C7EF}" type="pres">
      <dgm:prSet presAssocID="{772E9334-282F-4B34-B528-B45E275412E5}" presName="text_2" presStyleLbl="node1" presStyleIdx="1" presStyleCnt="3">
        <dgm:presLayoutVars>
          <dgm:bulletEnabled val="1"/>
        </dgm:presLayoutVars>
      </dgm:prSet>
      <dgm:spPr/>
      <dgm:t>
        <a:bodyPr/>
        <a:lstStyle/>
        <a:p>
          <a:endParaRPr lang="en-US"/>
        </a:p>
      </dgm:t>
    </dgm:pt>
    <dgm:pt modelId="{BFB027F1-77F1-4D1F-A2B0-DCBC71714651}" type="pres">
      <dgm:prSet presAssocID="{772E9334-282F-4B34-B528-B45E275412E5}" presName="accent_2" presStyleCnt="0"/>
      <dgm:spPr/>
    </dgm:pt>
    <dgm:pt modelId="{C7606627-FA44-4906-8DBF-160FEA7310B8}" type="pres">
      <dgm:prSet presAssocID="{772E9334-282F-4B34-B528-B45E275412E5}" presName="accentRepeatNode" presStyleLbl="solidFgAcc1" presStyleIdx="1" presStyleCnt="3"/>
      <dgm:spPr/>
    </dgm:pt>
    <dgm:pt modelId="{505F572C-3CF0-4709-9C03-2B458388E093}" type="pres">
      <dgm:prSet presAssocID="{F17EA171-1EA6-4C58-A339-8E744ACDFC3C}" presName="text_3" presStyleLbl="node1" presStyleIdx="2" presStyleCnt="3">
        <dgm:presLayoutVars>
          <dgm:bulletEnabled val="1"/>
        </dgm:presLayoutVars>
      </dgm:prSet>
      <dgm:spPr/>
      <dgm:t>
        <a:bodyPr/>
        <a:lstStyle/>
        <a:p>
          <a:endParaRPr lang="en-US"/>
        </a:p>
      </dgm:t>
    </dgm:pt>
    <dgm:pt modelId="{CAB88762-BB46-46E4-A96F-8178A80EB5F0}" type="pres">
      <dgm:prSet presAssocID="{F17EA171-1EA6-4C58-A339-8E744ACDFC3C}" presName="accent_3" presStyleCnt="0"/>
      <dgm:spPr/>
    </dgm:pt>
    <dgm:pt modelId="{9FB8D799-7A80-4F26-9643-1A7F4CB8923A}" type="pres">
      <dgm:prSet presAssocID="{F17EA171-1EA6-4C58-A339-8E744ACDFC3C}" presName="accentRepeatNode" presStyleLbl="solidFgAcc1" presStyleIdx="2" presStyleCnt="3"/>
      <dgm:spPr/>
    </dgm:pt>
  </dgm:ptLst>
  <dgm:cxnLst>
    <dgm:cxn modelId="{093FAD02-ADBA-475A-99DA-E525BCC2D6A5}" srcId="{E50EA96B-7FC2-4417-BAB4-E99EA59B533A}" destId="{F17EA171-1EA6-4C58-A339-8E744ACDFC3C}" srcOrd="2" destOrd="0" parTransId="{D9412140-8C1C-4720-A7D0-884E1275D807}" sibTransId="{C2DCBF14-0950-4117-9BA3-7F3DF5EE1F32}"/>
    <dgm:cxn modelId="{0D9CCFD7-3CBF-4E5D-BD4C-4143CC112944}" srcId="{E50EA96B-7FC2-4417-BAB4-E99EA59B533A}" destId="{772E9334-282F-4B34-B528-B45E275412E5}" srcOrd="1" destOrd="0" parTransId="{CDB620A7-0520-4B6B-A341-15DDED2DD1B7}" sibTransId="{9202FA22-71D9-44AE-9DDE-6B9004774C93}"/>
    <dgm:cxn modelId="{5C75F98D-DAC0-4ADD-84D3-44C1ECC50439}" srcId="{E50EA96B-7FC2-4417-BAB4-E99EA59B533A}" destId="{DF1BBE47-142B-49A1-9AA6-977836FF1034}" srcOrd="0" destOrd="0" parTransId="{8208A93B-A09D-4AC8-81EA-DAC467C072C0}" sibTransId="{F4158F86-630E-47AF-8CA2-D719B234E28D}"/>
    <dgm:cxn modelId="{12506665-749C-46AB-94E3-2C762EB7E3F5}" type="presOf" srcId="{E50EA96B-7FC2-4417-BAB4-E99EA59B533A}" destId="{39D4F387-A9E8-4A82-8DD9-8C0A4996D261}" srcOrd="0" destOrd="0" presId="urn:microsoft.com/office/officeart/2008/layout/VerticalCurvedList"/>
    <dgm:cxn modelId="{E3D2130F-89FF-45B2-8874-CB8F1AF73F06}" type="presOf" srcId="{DF1BBE47-142B-49A1-9AA6-977836FF1034}" destId="{D0F1B756-3E26-453A-BFFB-FBFFB1A3D760}" srcOrd="0" destOrd="0" presId="urn:microsoft.com/office/officeart/2008/layout/VerticalCurvedList"/>
    <dgm:cxn modelId="{1BC8D761-5E31-4CD1-BF94-DC66EC550157}" type="presOf" srcId="{F17EA171-1EA6-4C58-A339-8E744ACDFC3C}" destId="{505F572C-3CF0-4709-9C03-2B458388E093}" srcOrd="0" destOrd="0" presId="urn:microsoft.com/office/officeart/2008/layout/VerticalCurvedList"/>
    <dgm:cxn modelId="{CEEBB272-C2A4-41CE-84C6-05F01A9A79B9}" type="presOf" srcId="{F4158F86-630E-47AF-8CA2-D719B234E28D}" destId="{D2CC9791-11D6-46B2-8BB3-1160C5878F33}" srcOrd="0" destOrd="0" presId="urn:microsoft.com/office/officeart/2008/layout/VerticalCurvedList"/>
    <dgm:cxn modelId="{506A39C7-3F11-4AE1-AD2E-A86F763DFA4E}" type="presOf" srcId="{772E9334-282F-4B34-B528-B45E275412E5}" destId="{3CDE5373-2FAE-406F-B596-5990D2F4C7EF}" srcOrd="0" destOrd="0" presId="urn:microsoft.com/office/officeart/2008/layout/VerticalCurvedList"/>
    <dgm:cxn modelId="{71416640-C6A4-49CB-BD19-234A2CEFCF8F}" type="presParOf" srcId="{39D4F387-A9E8-4A82-8DD9-8C0A4996D261}" destId="{C2D107D8-313D-4BEF-BA6D-1DE45771609A}" srcOrd="0" destOrd="0" presId="urn:microsoft.com/office/officeart/2008/layout/VerticalCurvedList"/>
    <dgm:cxn modelId="{2AC6D2DA-8AAC-4010-AFB3-F90E63E69343}" type="presParOf" srcId="{C2D107D8-313D-4BEF-BA6D-1DE45771609A}" destId="{482DF106-FB5E-4285-B7F5-EB5CE4E33914}" srcOrd="0" destOrd="0" presId="urn:microsoft.com/office/officeart/2008/layout/VerticalCurvedList"/>
    <dgm:cxn modelId="{3D831CA5-7451-412C-9767-E280AC2FC3E3}" type="presParOf" srcId="{482DF106-FB5E-4285-B7F5-EB5CE4E33914}" destId="{297A20FB-4F64-4C74-8CA9-9C31EAE96B7F}" srcOrd="0" destOrd="0" presId="urn:microsoft.com/office/officeart/2008/layout/VerticalCurvedList"/>
    <dgm:cxn modelId="{36FA3A3E-B843-4DFF-BDB3-C33B01F074FE}" type="presParOf" srcId="{482DF106-FB5E-4285-B7F5-EB5CE4E33914}" destId="{D2CC9791-11D6-46B2-8BB3-1160C5878F33}" srcOrd="1" destOrd="0" presId="urn:microsoft.com/office/officeart/2008/layout/VerticalCurvedList"/>
    <dgm:cxn modelId="{809D3F7D-046C-4478-8E5F-5245DBCFF3D2}" type="presParOf" srcId="{482DF106-FB5E-4285-B7F5-EB5CE4E33914}" destId="{FE48EA4F-706F-48D0-A2BB-45AFDE495694}" srcOrd="2" destOrd="0" presId="urn:microsoft.com/office/officeart/2008/layout/VerticalCurvedList"/>
    <dgm:cxn modelId="{A00F5A1F-514A-4F6D-A464-2E5AB0598EFF}" type="presParOf" srcId="{482DF106-FB5E-4285-B7F5-EB5CE4E33914}" destId="{1D85409A-142F-4EA9-9429-C135690D1CC3}" srcOrd="3" destOrd="0" presId="urn:microsoft.com/office/officeart/2008/layout/VerticalCurvedList"/>
    <dgm:cxn modelId="{124810DB-67E3-4536-8B14-3EADD29B10D5}" type="presParOf" srcId="{C2D107D8-313D-4BEF-BA6D-1DE45771609A}" destId="{D0F1B756-3E26-453A-BFFB-FBFFB1A3D760}" srcOrd="1" destOrd="0" presId="urn:microsoft.com/office/officeart/2008/layout/VerticalCurvedList"/>
    <dgm:cxn modelId="{84C7F674-971B-4E4E-A562-094EA5D2D6C9}" type="presParOf" srcId="{C2D107D8-313D-4BEF-BA6D-1DE45771609A}" destId="{FDAC2FA4-27B0-40DA-A8C5-FF211AFC4361}" srcOrd="2" destOrd="0" presId="urn:microsoft.com/office/officeart/2008/layout/VerticalCurvedList"/>
    <dgm:cxn modelId="{FB626D9D-DD71-4C4D-ABE5-59B76E7B3BD0}" type="presParOf" srcId="{FDAC2FA4-27B0-40DA-A8C5-FF211AFC4361}" destId="{0AC4B87D-1DDF-42A4-8D77-D2FAB3611B1F}" srcOrd="0" destOrd="0" presId="urn:microsoft.com/office/officeart/2008/layout/VerticalCurvedList"/>
    <dgm:cxn modelId="{EDF720A3-887F-4F21-B031-718E418A35A0}" type="presParOf" srcId="{C2D107D8-313D-4BEF-BA6D-1DE45771609A}" destId="{3CDE5373-2FAE-406F-B596-5990D2F4C7EF}" srcOrd="3" destOrd="0" presId="urn:microsoft.com/office/officeart/2008/layout/VerticalCurvedList"/>
    <dgm:cxn modelId="{A787CB9E-2F84-4275-A6C6-D10C8CEBC097}" type="presParOf" srcId="{C2D107D8-313D-4BEF-BA6D-1DE45771609A}" destId="{BFB027F1-77F1-4D1F-A2B0-DCBC71714651}" srcOrd="4" destOrd="0" presId="urn:microsoft.com/office/officeart/2008/layout/VerticalCurvedList"/>
    <dgm:cxn modelId="{C1A14496-281D-4CAF-90A1-9C33A9E55E36}" type="presParOf" srcId="{BFB027F1-77F1-4D1F-A2B0-DCBC71714651}" destId="{C7606627-FA44-4906-8DBF-160FEA7310B8}" srcOrd="0" destOrd="0" presId="urn:microsoft.com/office/officeart/2008/layout/VerticalCurvedList"/>
    <dgm:cxn modelId="{A091262D-5EB5-48A0-BA66-054AD8A5ADA3}" type="presParOf" srcId="{C2D107D8-313D-4BEF-BA6D-1DE45771609A}" destId="{505F572C-3CF0-4709-9C03-2B458388E093}" srcOrd="5" destOrd="0" presId="urn:microsoft.com/office/officeart/2008/layout/VerticalCurvedList"/>
    <dgm:cxn modelId="{164E3826-68B9-4C9C-AA74-D768D2942E0A}" type="presParOf" srcId="{C2D107D8-313D-4BEF-BA6D-1DE45771609A}" destId="{CAB88762-BB46-46E4-A96F-8178A80EB5F0}" srcOrd="6" destOrd="0" presId="urn:microsoft.com/office/officeart/2008/layout/VerticalCurvedList"/>
    <dgm:cxn modelId="{D658F954-5276-491B-AE65-04AB9F6C7C17}" type="presParOf" srcId="{CAB88762-BB46-46E4-A96F-8178A80EB5F0}" destId="{9FB8D799-7A80-4F26-9643-1A7F4CB8923A}"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21A04A4-4695-458F-BE51-5AF79B10BF7A}" type="doc">
      <dgm:prSet loTypeId="urn:microsoft.com/office/officeart/2005/8/layout/list1" loCatId="list" qsTypeId="urn:microsoft.com/office/officeart/2005/8/quickstyle/simple5" qsCatId="simple" csTypeId="urn:microsoft.com/office/officeart/2005/8/colors/accent1_2" csCatId="accent1" phldr="1"/>
      <dgm:spPr/>
      <dgm:t>
        <a:bodyPr/>
        <a:lstStyle/>
        <a:p>
          <a:endParaRPr lang="en-US"/>
        </a:p>
      </dgm:t>
    </dgm:pt>
    <dgm:pt modelId="{5A5AEE21-0BE4-4C84-9E70-BC8C84FA61B6}">
      <dgm:prSet phldrT="[Text]" custT="1"/>
      <dgm:spPr>
        <a:solidFill>
          <a:schemeClr val="bg2"/>
        </a:solidFill>
      </dgm:spPr>
      <dgm:t>
        <a:bodyPr/>
        <a:lstStyle/>
        <a:p>
          <a:r>
            <a:rPr lang="en-US" sz="2400" b="1" dirty="0" smtClean="0">
              <a:solidFill>
                <a:schemeClr val="tx1"/>
              </a:solidFill>
              <a:latin typeface="Georgia" panose="02040502050405020303" pitchFamily="18" charset="0"/>
            </a:rPr>
            <a:t>What is the rate of Tax deduction at source?</a:t>
          </a:r>
        </a:p>
      </dgm:t>
    </dgm:pt>
    <dgm:pt modelId="{845AFE14-FCBD-4CBA-BAC3-6C53F3BEEB40}" type="parTrans" cxnId="{E2083DA8-7302-4D20-8CA8-21884AE6A8A1}">
      <dgm:prSet/>
      <dgm:spPr/>
      <dgm:t>
        <a:bodyPr/>
        <a:lstStyle/>
        <a:p>
          <a:endParaRPr lang="en-US"/>
        </a:p>
      </dgm:t>
    </dgm:pt>
    <dgm:pt modelId="{DD12F243-2C2E-4CBF-A600-AF2F39E14FD2}" type="sibTrans" cxnId="{E2083DA8-7302-4D20-8CA8-21884AE6A8A1}">
      <dgm:prSet/>
      <dgm:spPr/>
      <dgm:t>
        <a:bodyPr/>
        <a:lstStyle/>
        <a:p>
          <a:endParaRPr lang="en-US"/>
        </a:p>
      </dgm:t>
    </dgm:pt>
    <dgm:pt modelId="{B44CE40C-39E1-4224-BBAD-47A2E7107323}">
      <dgm:prSet phldrT="[Text]" custT="1"/>
      <dgm:spPr>
        <a:solidFill>
          <a:schemeClr val="accent1">
            <a:lumMod val="60000"/>
            <a:lumOff val="40000"/>
          </a:schemeClr>
        </a:solidFill>
        <a:scene3d>
          <a:camera prst="orthographicFront"/>
          <a:lightRig rig="threePt" dir="t"/>
        </a:scene3d>
        <a:sp3d>
          <a:bevelT/>
        </a:sp3d>
      </dgm:spPr>
      <dgm:t>
        <a:bodyPr anchor="b"/>
        <a:lstStyle/>
        <a:p>
          <a:r>
            <a:rPr lang="en-US" sz="2200" dirty="0" smtClean="0">
              <a:solidFill>
                <a:schemeClr val="tx1"/>
              </a:solidFill>
              <a:latin typeface="Georgia" panose="02040502050405020303" pitchFamily="18" charset="0"/>
            </a:rPr>
            <a:t>For inter-State transactions TDS will be for </a:t>
          </a:r>
          <a:r>
            <a:rPr lang="en-US" sz="2200" b="1" dirty="0" smtClean="0">
              <a:solidFill>
                <a:schemeClr val="tx1"/>
              </a:solidFill>
              <a:latin typeface="Georgia" panose="02040502050405020303" pitchFamily="18" charset="0"/>
            </a:rPr>
            <a:t>IGST</a:t>
          </a:r>
          <a:r>
            <a:rPr lang="en-US" sz="2200" dirty="0" smtClean="0">
              <a:solidFill>
                <a:schemeClr val="tx1"/>
              </a:solidFill>
              <a:latin typeface="Georgia" panose="02040502050405020303" pitchFamily="18" charset="0"/>
            </a:rPr>
            <a:t> &amp; rate will be 2% and for intra-State transactions,, it will be 1% each for </a:t>
          </a:r>
          <a:r>
            <a:rPr lang="en-US" sz="2200" b="1" dirty="0" smtClean="0">
              <a:solidFill>
                <a:schemeClr val="tx1"/>
              </a:solidFill>
              <a:latin typeface="Georgia" panose="02040502050405020303" pitchFamily="18" charset="0"/>
            </a:rPr>
            <a:t>CGST and SGST.</a:t>
          </a:r>
          <a:endParaRPr lang="en-US" sz="2200" dirty="0">
            <a:solidFill>
              <a:schemeClr val="tx1"/>
            </a:solidFill>
            <a:latin typeface="Georgia" panose="02040502050405020303" pitchFamily="18" charset="0"/>
          </a:endParaRPr>
        </a:p>
      </dgm:t>
    </dgm:pt>
    <dgm:pt modelId="{2BAE3C46-798B-4834-84E7-54E3403C20AA}" type="parTrans" cxnId="{0A8C04F5-9C32-4720-BD07-B840DDAEE318}">
      <dgm:prSet/>
      <dgm:spPr/>
      <dgm:t>
        <a:bodyPr/>
        <a:lstStyle/>
        <a:p>
          <a:endParaRPr lang="en-US"/>
        </a:p>
      </dgm:t>
    </dgm:pt>
    <dgm:pt modelId="{DE387ED0-42A0-4CDB-BB9C-730AA37D851E}" type="sibTrans" cxnId="{0A8C04F5-9C32-4720-BD07-B840DDAEE318}">
      <dgm:prSet/>
      <dgm:spPr/>
      <dgm:t>
        <a:bodyPr/>
        <a:lstStyle/>
        <a:p>
          <a:endParaRPr lang="en-US"/>
        </a:p>
      </dgm:t>
    </dgm:pt>
    <dgm:pt modelId="{F1F52B19-9DE7-4912-8FAF-BC401338C5EC}">
      <dgm:prSet phldrT="[Text]" custT="1"/>
      <dgm:spPr>
        <a:solidFill>
          <a:schemeClr val="accent1">
            <a:lumMod val="60000"/>
            <a:lumOff val="40000"/>
          </a:schemeClr>
        </a:solidFill>
        <a:scene3d>
          <a:camera prst="orthographicFront"/>
          <a:lightRig rig="threePt" dir="t"/>
        </a:scene3d>
        <a:sp3d>
          <a:bevelT/>
        </a:sp3d>
      </dgm:spPr>
      <dgm:t>
        <a:bodyPr anchor="b"/>
        <a:lstStyle/>
        <a:p>
          <a:endParaRPr lang="en-US" sz="2200" b="1" dirty="0" smtClean="0">
            <a:solidFill>
              <a:schemeClr val="tx1"/>
            </a:solidFill>
            <a:latin typeface="Georgia" panose="02040502050405020303" pitchFamily="18" charset="0"/>
          </a:endParaRPr>
        </a:p>
        <a:p>
          <a:pPr algn="l"/>
          <a:r>
            <a:rPr lang="en-US" sz="2200" dirty="0" smtClean="0">
              <a:solidFill>
                <a:schemeClr val="tx1"/>
              </a:solidFill>
            </a:rPr>
            <a:t>Where the location of the supplier is in State A and the place of supply is in State B, it is an </a:t>
          </a:r>
          <a:r>
            <a:rPr lang="en-US" sz="2200" b="1" dirty="0" smtClean="0">
              <a:solidFill>
                <a:schemeClr val="tx1"/>
              </a:solidFill>
            </a:rPr>
            <a:t>inter-State supply </a:t>
          </a:r>
          <a:r>
            <a:rPr lang="en-US" sz="2200" dirty="0" smtClean="0">
              <a:solidFill>
                <a:schemeClr val="tx1"/>
              </a:solidFill>
            </a:rPr>
            <a:t>and TDS @ 2% under IGST Act is to be deducted if the </a:t>
          </a:r>
          <a:r>
            <a:rPr lang="en-US" sz="2200" dirty="0" err="1" smtClean="0">
              <a:solidFill>
                <a:schemeClr val="tx1"/>
              </a:solidFill>
            </a:rPr>
            <a:t>deductor</a:t>
          </a:r>
          <a:r>
            <a:rPr lang="en-US" sz="2200" dirty="0" smtClean="0">
              <a:solidFill>
                <a:schemeClr val="tx1"/>
              </a:solidFill>
            </a:rPr>
            <a:t> is registered in State B.</a:t>
          </a:r>
          <a:endParaRPr lang="en-US" sz="2200" dirty="0">
            <a:solidFill>
              <a:schemeClr val="tx1"/>
            </a:solidFill>
            <a:latin typeface="Georgia" panose="02040502050405020303" pitchFamily="18" charset="0"/>
          </a:endParaRPr>
        </a:p>
      </dgm:t>
    </dgm:pt>
    <dgm:pt modelId="{01E4FB29-58FF-41C3-A212-38C6F69B359F}" type="parTrans" cxnId="{5EAA2932-1559-4EFF-B567-7444BF5EEC2A}">
      <dgm:prSet/>
      <dgm:spPr/>
      <dgm:t>
        <a:bodyPr/>
        <a:lstStyle/>
        <a:p>
          <a:endParaRPr lang="en-US"/>
        </a:p>
      </dgm:t>
    </dgm:pt>
    <dgm:pt modelId="{5063DDC7-B970-41A3-9907-EDFFF45EBEB0}" type="sibTrans" cxnId="{5EAA2932-1559-4EFF-B567-7444BF5EEC2A}">
      <dgm:prSet/>
      <dgm:spPr/>
      <dgm:t>
        <a:bodyPr/>
        <a:lstStyle/>
        <a:p>
          <a:endParaRPr lang="en-US"/>
        </a:p>
      </dgm:t>
    </dgm:pt>
    <dgm:pt modelId="{8D9FF0D3-A58C-4410-A9C3-72141EED7E70}">
      <dgm:prSet phldrT="[Text]" custT="1"/>
      <dgm:spPr>
        <a:solidFill>
          <a:schemeClr val="accent1">
            <a:lumMod val="60000"/>
            <a:lumOff val="40000"/>
          </a:schemeClr>
        </a:solidFill>
        <a:scene3d>
          <a:camera prst="orthographicFront"/>
          <a:lightRig rig="threePt" dir="t"/>
        </a:scene3d>
        <a:sp3d>
          <a:bevelT/>
        </a:sp3d>
      </dgm:spPr>
      <dgm:t>
        <a:bodyPr/>
        <a:lstStyle/>
        <a:p>
          <a:pPr algn="l"/>
          <a:r>
            <a:rPr lang="en-US" sz="2200" dirty="0" smtClean="0">
              <a:solidFill>
                <a:schemeClr val="tx1"/>
              </a:solidFill>
            </a:rPr>
            <a:t>Where the location of the supplier and the place of supply are in the same State/UT, it is an intra-State supply and TDS @ 1% each under CGST Act and SGST/UTGST Act is to be deducted if the </a:t>
          </a:r>
          <a:r>
            <a:rPr lang="en-US" sz="2200" dirty="0" err="1" smtClean="0">
              <a:solidFill>
                <a:schemeClr val="tx1"/>
              </a:solidFill>
            </a:rPr>
            <a:t>deductor</a:t>
          </a:r>
          <a:r>
            <a:rPr lang="en-US" sz="2200" dirty="0" smtClean="0">
              <a:solidFill>
                <a:schemeClr val="tx1"/>
              </a:solidFill>
            </a:rPr>
            <a:t> is registered in that State. </a:t>
          </a:r>
          <a:endParaRPr lang="en-US" sz="2200" dirty="0">
            <a:solidFill>
              <a:schemeClr val="tx1"/>
            </a:solidFill>
            <a:latin typeface="Georgia" panose="02040502050405020303" pitchFamily="18" charset="0"/>
          </a:endParaRPr>
        </a:p>
      </dgm:t>
    </dgm:pt>
    <dgm:pt modelId="{0D6D9558-441B-4792-B02A-AFD9F274612E}" type="parTrans" cxnId="{9B4D0400-85DC-4C5C-8D46-3EB252DE4DC1}">
      <dgm:prSet/>
      <dgm:spPr/>
      <dgm:t>
        <a:bodyPr/>
        <a:lstStyle/>
        <a:p>
          <a:endParaRPr lang="en-US"/>
        </a:p>
      </dgm:t>
    </dgm:pt>
    <dgm:pt modelId="{DF662E15-1960-44CC-816B-E0B96A02EC11}" type="sibTrans" cxnId="{9B4D0400-85DC-4C5C-8D46-3EB252DE4DC1}">
      <dgm:prSet/>
      <dgm:spPr/>
      <dgm:t>
        <a:bodyPr/>
        <a:lstStyle/>
        <a:p>
          <a:endParaRPr lang="en-US"/>
        </a:p>
      </dgm:t>
    </dgm:pt>
    <dgm:pt modelId="{FF3481F9-FB4A-4F29-903F-AB0CAA287FBE}" type="pres">
      <dgm:prSet presAssocID="{121A04A4-4695-458F-BE51-5AF79B10BF7A}" presName="linear" presStyleCnt="0">
        <dgm:presLayoutVars>
          <dgm:dir/>
          <dgm:animLvl val="lvl"/>
          <dgm:resizeHandles val="exact"/>
        </dgm:presLayoutVars>
      </dgm:prSet>
      <dgm:spPr/>
      <dgm:t>
        <a:bodyPr/>
        <a:lstStyle/>
        <a:p>
          <a:endParaRPr lang="en-US"/>
        </a:p>
      </dgm:t>
    </dgm:pt>
    <dgm:pt modelId="{CE7D663A-AD5C-43BE-8DDC-B26C864A5CFC}" type="pres">
      <dgm:prSet presAssocID="{5A5AEE21-0BE4-4C84-9E70-BC8C84FA61B6}" presName="parentLin" presStyleCnt="0"/>
      <dgm:spPr/>
    </dgm:pt>
    <dgm:pt modelId="{3073783D-4705-434B-8A88-3E8FD973BA51}" type="pres">
      <dgm:prSet presAssocID="{5A5AEE21-0BE4-4C84-9E70-BC8C84FA61B6}" presName="parentLeftMargin" presStyleLbl="node1" presStyleIdx="0" presStyleCnt="4"/>
      <dgm:spPr/>
      <dgm:t>
        <a:bodyPr/>
        <a:lstStyle/>
        <a:p>
          <a:endParaRPr lang="en-US"/>
        </a:p>
      </dgm:t>
    </dgm:pt>
    <dgm:pt modelId="{DCF4B358-BB5C-4A6A-B403-85EEAFC7E3E8}" type="pres">
      <dgm:prSet presAssocID="{5A5AEE21-0BE4-4C84-9E70-BC8C84FA61B6}" presName="parentText" presStyleLbl="node1" presStyleIdx="0" presStyleCnt="4" custScaleX="127258" custScaleY="58850" custLinFactNeighborX="-41647" custLinFactNeighborY="-9969">
        <dgm:presLayoutVars>
          <dgm:chMax val="0"/>
          <dgm:bulletEnabled val="1"/>
        </dgm:presLayoutVars>
      </dgm:prSet>
      <dgm:spPr/>
      <dgm:t>
        <a:bodyPr/>
        <a:lstStyle/>
        <a:p>
          <a:endParaRPr lang="en-US"/>
        </a:p>
      </dgm:t>
    </dgm:pt>
    <dgm:pt modelId="{D027DD7C-BFE9-4D2D-A1DD-D605CB471D64}" type="pres">
      <dgm:prSet presAssocID="{5A5AEE21-0BE4-4C84-9E70-BC8C84FA61B6}" presName="negativeSpace" presStyleCnt="0"/>
      <dgm:spPr/>
    </dgm:pt>
    <dgm:pt modelId="{BDF1CD86-1022-435D-AD57-EEFB5F2CCE16}" type="pres">
      <dgm:prSet presAssocID="{5A5AEE21-0BE4-4C84-9E70-BC8C84FA61B6}" presName="childText" presStyleLbl="conFgAcc1" presStyleIdx="0" presStyleCnt="4" custScaleY="69569">
        <dgm:presLayoutVars>
          <dgm:bulletEnabled val="1"/>
        </dgm:presLayoutVars>
      </dgm:prSet>
      <dgm:spPr/>
    </dgm:pt>
    <dgm:pt modelId="{577A06F6-6E53-4D3F-825C-028148C3B97F}" type="pres">
      <dgm:prSet presAssocID="{DD12F243-2C2E-4CBF-A600-AF2F39E14FD2}" presName="spaceBetweenRectangles" presStyleCnt="0"/>
      <dgm:spPr/>
    </dgm:pt>
    <dgm:pt modelId="{CA662918-A1E4-417E-BFA0-7D8F531652EF}" type="pres">
      <dgm:prSet presAssocID="{B44CE40C-39E1-4224-BBAD-47A2E7107323}" presName="parentLin" presStyleCnt="0"/>
      <dgm:spPr/>
    </dgm:pt>
    <dgm:pt modelId="{66C0BBC6-B6BC-48BC-A105-2FFA01611E91}" type="pres">
      <dgm:prSet presAssocID="{B44CE40C-39E1-4224-BBAD-47A2E7107323}" presName="parentLeftMargin" presStyleLbl="node1" presStyleIdx="0" presStyleCnt="4"/>
      <dgm:spPr/>
      <dgm:t>
        <a:bodyPr/>
        <a:lstStyle/>
        <a:p>
          <a:endParaRPr lang="en-US"/>
        </a:p>
      </dgm:t>
    </dgm:pt>
    <dgm:pt modelId="{49FCBA94-8522-47F9-B3D5-0BDA5A331099}" type="pres">
      <dgm:prSet presAssocID="{B44CE40C-39E1-4224-BBAD-47A2E7107323}" presName="parentText" presStyleLbl="node1" presStyleIdx="1" presStyleCnt="4" custScaleX="155093" custScaleY="144148" custLinFactNeighborX="30501" custLinFactNeighborY="21857">
        <dgm:presLayoutVars>
          <dgm:chMax val="0"/>
          <dgm:bulletEnabled val="1"/>
        </dgm:presLayoutVars>
      </dgm:prSet>
      <dgm:spPr/>
      <dgm:t>
        <a:bodyPr/>
        <a:lstStyle/>
        <a:p>
          <a:endParaRPr lang="en-US"/>
        </a:p>
      </dgm:t>
    </dgm:pt>
    <dgm:pt modelId="{FEC06864-7CAB-4DCC-BD01-58B4F0AFA169}" type="pres">
      <dgm:prSet presAssocID="{B44CE40C-39E1-4224-BBAD-47A2E7107323}" presName="negativeSpace" presStyleCnt="0"/>
      <dgm:spPr/>
    </dgm:pt>
    <dgm:pt modelId="{CA100341-F597-479D-8D3A-CE1838319C27}" type="pres">
      <dgm:prSet presAssocID="{B44CE40C-39E1-4224-BBAD-47A2E7107323}" presName="childText" presStyleLbl="conFgAcc1" presStyleIdx="1" presStyleCnt="4" custScaleY="66770">
        <dgm:presLayoutVars>
          <dgm:bulletEnabled val="1"/>
        </dgm:presLayoutVars>
      </dgm:prSet>
      <dgm:spPr/>
      <dgm:t>
        <a:bodyPr/>
        <a:lstStyle/>
        <a:p>
          <a:endParaRPr lang="en-US"/>
        </a:p>
      </dgm:t>
    </dgm:pt>
    <dgm:pt modelId="{CF30D93C-CD0A-4B7C-B3AD-C37809EFD6F9}" type="pres">
      <dgm:prSet presAssocID="{DE387ED0-42A0-4CDB-BB9C-730AA37D851E}" presName="spaceBetweenRectangles" presStyleCnt="0"/>
      <dgm:spPr/>
    </dgm:pt>
    <dgm:pt modelId="{4978FF1D-A3AD-4EFA-81A7-6176A11DC82C}" type="pres">
      <dgm:prSet presAssocID="{8D9FF0D3-A58C-4410-A9C3-72141EED7E70}" presName="parentLin" presStyleCnt="0"/>
      <dgm:spPr/>
    </dgm:pt>
    <dgm:pt modelId="{035DA12C-2CB0-40E8-828C-5DD9501E45D6}" type="pres">
      <dgm:prSet presAssocID="{8D9FF0D3-A58C-4410-A9C3-72141EED7E70}" presName="parentLeftMargin" presStyleLbl="node1" presStyleIdx="1" presStyleCnt="4"/>
      <dgm:spPr/>
      <dgm:t>
        <a:bodyPr/>
        <a:lstStyle/>
        <a:p>
          <a:endParaRPr lang="en-US"/>
        </a:p>
      </dgm:t>
    </dgm:pt>
    <dgm:pt modelId="{5080DC92-E5A0-476F-A61D-7376C47B4E96}" type="pres">
      <dgm:prSet presAssocID="{8D9FF0D3-A58C-4410-A9C3-72141EED7E70}" presName="parentText" presStyleLbl="node1" presStyleIdx="2" presStyleCnt="4" custScaleX="139518" custScaleY="138196" custLinFactNeighborX="22011" custLinFactNeighborY="26162">
        <dgm:presLayoutVars>
          <dgm:chMax val="0"/>
          <dgm:bulletEnabled val="1"/>
        </dgm:presLayoutVars>
      </dgm:prSet>
      <dgm:spPr/>
      <dgm:t>
        <a:bodyPr/>
        <a:lstStyle/>
        <a:p>
          <a:endParaRPr lang="en-US"/>
        </a:p>
      </dgm:t>
    </dgm:pt>
    <dgm:pt modelId="{164A7C29-3CB9-492B-81EF-2F62ED767E24}" type="pres">
      <dgm:prSet presAssocID="{8D9FF0D3-A58C-4410-A9C3-72141EED7E70}" presName="negativeSpace" presStyleCnt="0"/>
      <dgm:spPr/>
    </dgm:pt>
    <dgm:pt modelId="{B263E6BA-AEB2-48E6-B2C2-0535D7300808}" type="pres">
      <dgm:prSet presAssocID="{8D9FF0D3-A58C-4410-A9C3-72141EED7E70}" presName="childText" presStyleLbl="conFgAcc1" presStyleIdx="2" presStyleCnt="4">
        <dgm:presLayoutVars>
          <dgm:bulletEnabled val="1"/>
        </dgm:presLayoutVars>
      </dgm:prSet>
      <dgm:spPr/>
    </dgm:pt>
    <dgm:pt modelId="{897573F7-09C9-42B9-A534-84A05B8D9648}" type="pres">
      <dgm:prSet presAssocID="{DF662E15-1960-44CC-816B-E0B96A02EC11}" presName="spaceBetweenRectangles" presStyleCnt="0"/>
      <dgm:spPr/>
    </dgm:pt>
    <dgm:pt modelId="{029D0B5D-2924-4C1A-B5A8-7A9D3EEA7409}" type="pres">
      <dgm:prSet presAssocID="{F1F52B19-9DE7-4912-8FAF-BC401338C5EC}" presName="parentLin" presStyleCnt="0"/>
      <dgm:spPr/>
    </dgm:pt>
    <dgm:pt modelId="{1515CB63-948E-4EDA-85AB-5515DA6AF00C}" type="pres">
      <dgm:prSet presAssocID="{F1F52B19-9DE7-4912-8FAF-BC401338C5EC}" presName="parentLeftMargin" presStyleLbl="node1" presStyleIdx="2" presStyleCnt="4"/>
      <dgm:spPr/>
      <dgm:t>
        <a:bodyPr/>
        <a:lstStyle/>
        <a:p>
          <a:endParaRPr lang="en-US"/>
        </a:p>
      </dgm:t>
    </dgm:pt>
    <dgm:pt modelId="{1CC396A4-2B83-48F3-9855-55E3A94E45B8}" type="pres">
      <dgm:prSet presAssocID="{F1F52B19-9DE7-4912-8FAF-BC401338C5EC}" presName="parentText" presStyleLbl="node1" presStyleIdx="3" presStyleCnt="4" custScaleX="151278" custScaleY="134447" custLinFactNeighborX="29047" custLinFactNeighborY="380">
        <dgm:presLayoutVars>
          <dgm:chMax val="0"/>
          <dgm:bulletEnabled val="1"/>
        </dgm:presLayoutVars>
      </dgm:prSet>
      <dgm:spPr/>
      <dgm:t>
        <a:bodyPr/>
        <a:lstStyle/>
        <a:p>
          <a:endParaRPr lang="en-US"/>
        </a:p>
      </dgm:t>
    </dgm:pt>
    <dgm:pt modelId="{8FAA3078-2C34-4FC8-BA80-D9A06CF6BD6A}" type="pres">
      <dgm:prSet presAssocID="{F1F52B19-9DE7-4912-8FAF-BC401338C5EC}" presName="negativeSpace" presStyleCnt="0"/>
      <dgm:spPr/>
    </dgm:pt>
    <dgm:pt modelId="{0F06054B-214F-420D-9DFB-00D8DD031976}" type="pres">
      <dgm:prSet presAssocID="{F1F52B19-9DE7-4912-8FAF-BC401338C5EC}" presName="childText" presStyleLbl="conFgAcc1" presStyleIdx="3" presStyleCnt="4">
        <dgm:presLayoutVars>
          <dgm:bulletEnabled val="1"/>
        </dgm:presLayoutVars>
      </dgm:prSet>
      <dgm:spPr/>
    </dgm:pt>
  </dgm:ptLst>
  <dgm:cxnLst>
    <dgm:cxn modelId="{9B4D0400-85DC-4C5C-8D46-3EB252DE4DC1}" srcId="{121A04A4-4695-458F-BE51-5AF79B10BF7A}" destId="{8D9FF0D3-A58C-4410-A9C3-72141EED7E70}" srcOrd="2" destOrd="0" parTransId="{0D6D9558-441B-4792-B02A-AFD9F274612E}" sibTransId="{DF662E15-1960-44CC-816B-E0B96A02EC11}"/>
    <dgm:cxn modelId="{8A7EA82A-780C-46FB-AE67-FD36DFC48602}" type="presOf" srcId="{F1F52B19-9DE7-4912-8FAF-BC401338C5EC}" destId="{1CC396A4-2B83-48F3-9855-55E3A94E45B8}" srcOrd="1" destOrd="0" presId="urn:microsoft.com/office/officeart/2005/8/layout/list1"/>
    <dgm:cxn modelId="{EE0DB34C-1EE9-402F-ABBB-604FAD4B289B}" type="presOf" srcId="{8D9FF0D3-A58C-4410-A9C3-72141EED7E70}" destId="{035DA12C-2CB0-40E8-828C-5DD9501E45D6}" srcOrd="0" destOrd="0" presId="urn:microsoft.com/office/officeart/2005/8/layout/list1"/>
    <dgm:cxn modelId="{57C64740-DC63-46BC-8D79-34C69360DF59}" type="presOf" srcId="{B44CE40C-39E1-4224-BBAD-47A2E7107323}" destId="{49FCBA94-8522-47F9-B3D5-0BDA5A331099}" srcOrd="1" destOrd="0" presId="urn:microsoft.com/office/officeart/2005/8/layout/list1"/>
    <dgm:cxn modelId="{B18B7803-179A-4196-AD84-C14DE3594367}" type="presOf" srcId="{5A5AEE21-0BE4-4C84-9E70-BC8C84FA61B6}" destId="{DCF4B358-BB5C-4A6A-B403-85EEAFC7E3E8}" srcOrd="1" destOrd="0" presId="urn:microsoft.com/office/officeart/2005/8/layout/list1"/>
    <dgm:cxn modelId="{5EAA2932-1559-4EFF-B567-7444BF5EEC2A}" srcId="{121A04A4-4695-458F-BE51-5AF79B10BF7A}" destId="{F1F52B19-9DE7-4912-8FAF-BC401338C5EC}" srcOrd="3" destOrd="0" parTransId="{01E4FB29-58FF-41C3-A212-38C6F69B359F}" sibTransId="{5063DDC7-B970-41A3-9907-EDFFF45EBEB0}"/>
    <dgm:cxn modelId="{7562D660-2E78-4935-986E-6C1355788911}" type="presOf" srcId="{8D9FF0D3-A58C-4410-A9C3-72141EED7E70}" destId="{5080DC92-E5A0-476F-A61D-7376C47B4E96}" srcOrd="1" destOrd="0" presId="urn:microsoft.com/office/officeart/2005/8/layout/list1"/>
    <dgm:cxn modelId="{90E097C6-4D18-449E-BCFF-FF63C108986F}" type="presOf" srcId="{B44CE40C-39E1-4224-BBAD-47A2E7107323}" destId="{66C0BBC6-B6BC-48BC-A105-2FFA01611E91}" srcOrd="0" destOrd="0" presId="urn:microsoft.com/office/officeart/2005/8/layout/list1"/>
    <dgm:cxn modelId="{072294F5-694E-488C-82E1-6E0C6C57C141}" type="presOf" srcId="{121A04A4-4695-458F-BE51-5AF79B10BF7A}" destId="{FF3481F9-FB4A-4F29-903F-AB0CAA287FBE}" srcOrd="0" destOrd="0" presId="urn:microsoft.com/office/officeart/2005/8/layout/list1"/>
    <dgm:cxn modelId="{0A8C04F5-9C32-4720-BD07-B840DDAEE318}" srcId="{121A04A4-4695-458F-BE51-5AF79B10BF7A}" destId="{B44CE40C-39E1-4224-BBAD-47A2E7107323}" srcOrd="1" destOrd="0" parTransId="{2BAE3C46-798B-4834-84E7-54E3403C20AA}" sibTransId="{DE387ED0-42A0-4CDB-BB9C-730AA37D851E}"/>
    <dgm:cxn modelId="{C97EA52F-62AB-478D-A99B-9DEBF87585C2}" type="presOf" srcId="{5A5AEE21-0BE4-4C84-9E70-BC8C84FA61B6}" destId="{3073783D-4705-434B-8A88-3E8FD973BA51}" srcOrd="0" destOrd="0" presId="urn:microsoft.com/office/officeart/2005/8/layout/list1"/>
    <dgm:cxn modelId="{E2083DA8-7302-4D20-8CA8-21884AE6A8A1}" srcId="{121A04A4-4695-458F-BE51-5AF79B10BF7A}" destId="{5A5AEE21-0BE4-4C84-9E70-BC8C84FA61B6}" srcOrd="0" destOrd="0" parTransId="{845AFE14-FCBD-4CBA-BAC3-6C53F3BEEB40}" sibTransId="{DD12F243-2C2E-4CBF-A600-AF2F39E14FD2}"/>
    <dgm:cxn modelId="{E8100E33-AC83-45CB-BAFA-E58CDC7E1C2D}" type="presOf" srcId="{F1F52B19-9DE7-4912-8FAF-BC401338C5EC}" destId="{1515CB63-948E-4EDA-85AB-5515DA6AF00C}" srcOrd="0" destOrd="0" presId="urn:microsoft.com/office/officeart/2005/8/layout/list1"/>
    <dgm:cxn modelId="{ADDF21F1-1369-41AC-A7D7-35E1A876D882}" type="presParOf" srcId="{FF3481F9-FB4A-4F29-903F-AB0CAA287FBE}" destId="{CE7D663A-AD5C-43BE-8DDC-B26C864A5CFC}" srcOrd="0" destOrd="0" presId="urn:microsoft.com/office/officeart/2005/8/layout/list1"/>
    <dgm:cxn modelId="{9C98C10B-7199-40E4-8295-CA64720122AF}" type="presParOf" srcId="{CE7D663A-AD5C-43BE-8DDC-B26C864A5CFC}" destId="{3073783D-4705-434B-8A88-3E8FD973BA51}" srcOrd="0" destOrd="0" presId="urn:microsoft.com/office/officeart/2005/8/layout/list1"/>
    <dgm:cxn modelId="{4D7CCD7A-75FF-43BF-A273-BAD72A67C706}" type="presParOf" srcId="{CE7D663A-AD5C-43BE-8DDC-B26C864A5CFC}" destId="{DCF4B358-BB5C-4A6A-B403-85EEAFC7E3E8}" srcOrd="1" destOrd="0" presId="urn:microsoft.com/office/officeart/2005/8/layout/list1"/>
    <dgm:cxn modelId="{246D6194-5D41-4B4A-BB87-F1BEA5E83880}" type="presParOf" srcId="{FF3481F9-FB4A-4F29-903F-AB0CAA287FBE}" destId="{D027DD7C-BFE9-4D2D-A1DD-D605CB471D64}" srcOrd="1" destOrd="0" presId="urn:microsoft.com/office/officeart/2005/8/layout/list1"/>
    <dgm:cxn modelId="{ECDF7FAB-5184-4D25-914B-EF2FB3375B66}" type="presParOf" srcId="{FF3481F9-FB4A-4F29-903F-AB0CAA287FBE}" destId="{BDF1CD86-1022-435D-AD57-EEFB5F2CCE16}" srcOrd="2" destOrd="0" presId="urn:microsoft.com/office/officeart/2005/8/layout/list1"/>
    <dgm:cxn modelId="{0FE3F1E5-7778-490B-9041-5D26FDF9ECEB}" type="presParOf" srcId="{FF3481F9-FB4A-4F29-903F-AB0CAA287FBE}" destId="{577A06F6-6E53-4D3F-825C-028148C3B97F}" srcOrd="3" destOrd="0" presId="urn:microsoft.com/office/officeart/2005/8/layout/list1"/>
    <dgm:cxn modelId="{6D5C8857-87AB-48B5-B8BB-FD6ED73E4426}" type="presParOf" srcId="{FF3481F9-FB4A-4F29-903F-AB0CAA287FBE}" destId="{CA662918-A1E4-417E-BFA0-7D8F531652EF}" srcOrd="4" destOrd="0" presId="urn:microsoft.com/office/officeart/2005/8/layout/list1"/>
    <dgm:cxn modelId="{9A10893C-0ECD-4181-AC34-2E2338FAF407}" type="presParOf" srcId="{CA662918-A1E4-417E-BFA0-7D8F531652EF}" destId="{66C0BBC6-B6BC-48BC-A105-2FFA01611E91}" srcOrd="0" destOrd="0" presId="urn:microsoft.com/office/officeart/2005/8/layout/list1"/>
    <dgm:cxn modelId="{2AA3CF7E-12CB-4B1F-978D-BA12DBDE605B}" type="presParOf" srcId="{CA662918-A1E4-417E-BFA0-7D8F531652EF}" destId="{49FCBA94-8522-47F9-B3D5-0BDA5A331099}" srcOrd="1" destOrd="0" presId="urn:microsoft.com/office/officeart/2005/8/layout/list1"/>
    <dgm:cxn modelId="{7009395A-3EBE-44F9-ABEB-4C846701EEE2}" type="presParOf" srcId="{FF3481F9-FB4A-4F29-903F-AB0CAA287FBE}" destId="{FEC06864-7CAB-4DCC-BD01-58B4F0AFA169}" srcOrd="5" destOrd="0" presId="urn:microsoft.com/office/officeart/2005/8/layout/list1"/>
    <dgm:cxn modelId="{D4B70E03-A925-47C5-A7AB-B1394E0E118E}" type="presParOf" srcId="{FF3481F9-FB4A-4F29-903F-AB0CAA287FBE}" destId="{CA100341-F597-479D-8D3A-CE1838319C27}" srcOrd="6" destOrd="0" presId="urn:microsoft.com/office/officeart/2005/8/layout/list1"/>
    <dgm:cxn modelId="{55FA5139-B1AD-4019-9C17-F864D1263628}" type="presParOf" srcId="{FF3481F9-FB4A-4F29-903F-AB0CAA287FBE}" destId="{CF30D93C-CD0A-4B7C-B3AD-C37809EFD6F9}" srcOrd="7" destOrd="0" presId="urn:microsoft.com/office/officeart/2005/8/layout/list1"/>
    <dgm:cxn modelId="{A614481F-C161-4443-A3F3-0B9FB4A56095}" type="presParOf" srcId="{FF3481F9-FB4A-4F29-903F-AB0CAA287FBE}" destId="{4978FF1D-A3AD-4EFA-81A7-6176A11DC82C}" srcOrd="8" destOrd="0" presId="urn:microsoft.com/office/officeart/2005/8/layout/list1"/>
    <dgm:cxn modelId="{93E3DC53-3E26-4C0A-BC96-45BD6EA2D60E}" type="presParOf" srcId="{4978FF1D-A3AD-4EFA-81A7-6176A11DC82C}" destId="{035DA12C-2CB0-40E8-828C-5DD9501E45D6}" srcOrd="0" destOrd="0" presId="urn:microsoft.com/office/officeart/2005/8/layout/list1"/>
    <dgm:cxn modelId="{40BBA148-6964-4B78-A15F-07EEBB017CA9}" type="presParOf" srcId="{4978FF1D-A3AD-4EFA-81A7-6176A11DC82C}" destId="{5080DC92-E5A0-476F-A61D-7376C47B4E96}" srcOrd="1" destOrd="0" presId="urn:microsoft.com/office/officeart/2005/8/layout/list1"/>
    <dgm:cxn modelId="{E5EEFF4F-F591-4BD2-92FD-E57B8634A2AC}" type="presParOf" srcId="{FF3481F9-FB4A-4F29-903F-AB0CAA287FBE}" destId="{164A7C29-3CB9-492B-81EF-2F62ED767E24}" srcOrd="9" destOrd="0" presId="urn:microsoft.com/office/officeart/2005/8/layout/list1"/>
    <dgm:cxn modelId="{C589E588-943D-4138-8938-04911C83D911}" type="presParOf" srcId="{FF3481F9-FB4A-4F29-903F-AB0CAA287FBE}" destId="{B263E6BA-AEB2-48E6-B2C2-0535D7300808}" srcOrd="10" destOrd="0" presId="urn:microsoft.com/office/officeart/2005/8/layout/list1"/>
    <dgm:cxn modelId="{9A178919-7C59-4810-9EED-FFC4257CF213}" type="presParOf" srcId="{FF3481F9-FB4A-4F29-903F-AB0CAA287FBE}" destId="{897573F7-09C9-42B9-A534-84A05B8D9648}" srcOrd="11" destOrd="0" presId="urn:microsoft.com/office/officeart/2005/8/layout/list1"/>
    <dgm:cxn modelId="{C9A0FC9A-2B1C-46AA-9394-FFB49C050510}" type="presParOf" srcId="{FF3481F9-FB4A-4F29-903F-AB0CAA287FBE}" destId="{029D0B5D-2924-4C1A-B5A8-7A9D3EEA7409}" srcOrd="12" destOrd="0" presId="urn:microsoft.com/office/officeart/2005/8/layout/list1"/>
    <dgm:cxn modelId="{0609D8DA-2CC4-4B22-9A20-F73733265544}" type="presParOf" srcId="{029D0B5D-2924-4C1A-B5A8-7A9D3EEA7409}" destId="{1515CB63-948E-4EDA-85AB-5515DA6AF00C}" srcOrd="0" destOrd="0" presId="urn:microsoft.com/office/officeart/2005/8/layout/list1"/>
    <dgm:cxn modelId="{FA4A7FE6-59BF-4DC2-A2E3-6E67231D181A}" type="presParOf" srcId="{029D0B5D-2924-4C1A-B5A8-7A9D3EEA7409}" destId="{1CC396A4-2B83-48F3-9855-55E3A94E45B8}" srcOrd="1" destOrd="0" presId="urn:microsoft.com/office/officeart/2005/8/layout/list1"/>
    <dgm:cxn modelId="{EE1AC8FE-FDCC-4229-8B75-D741658F39BA}" type="presParOf" srcId="{FF3481F9-FB4A-4F29-903F-AB0CAA287FBE}" destId="{8FAA3078-2C34-4FC8-BA80-D9A06CF6BD6A}" srcOrd="13" destOrd="0" presId="urn:microsoft.com/office/officeart/2005/8/layout/list1"/>
    <dgm:cxn modelId="{31A3F294-B680-4FDD-AB3E-0BF4C0474DAF}" type="presParOf" srcId="{FF3481F9-FB4A-4F29-903F-AB0CAA287FBE}" destId="{0F06054B-214F-420D-9DFB-00D8DD031976}"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916DB5F-DD4E-4793-A24B-F9A33D95D75D}" type="doc">
      <dgm:prSet loTypeId="urn:microsoft.com/office/officeart/2011/layout/CircleProcess" loCatId="process" qsTypeId="urn:microsoft.com/office/officeart/2005/8/quickstyle/simple1" qsCatId="simple" csTypeId="urn:microsoft.com/office/officeart/2005/8/colors/accent1_2" csCatId="accent1"/>
      <dgm:spPr/>
      <dgm:t>
        <a:bodyPr/>
        <a:lstStyle/>
        <a:p>
          <a:endParaRPr lang="en-US"/>
        </a:p>
      </dgm:t>
    </dgm:pt>
    <dgm:pt modelId="{E3F58D0C-3BA3-49A2-9059-92162009EA8C}">
      <dgm:prSet/>
      <dgm:spPr/>
      <dgm:t>
        <a:bodyPr/>
        <a:lstStyle/>
        <a:p>
          <a:pPr rtl="0"/>
          <a:r>
            <a:rPr lang="en-US" b="1" dirty="0" smtClean="0"/>
            <a:t>Is Deduction required? </a:t>
          </a:r>
          <a:endParaRPr lang="en-US" dirty="0"/>
        </a:p>
      </dgm:t>
    </dgm:pt>
    <dgm:pt modelId="{E62E109E-C69E-402D-A4E3-C262543AF72A}" type="parTrans" cxnId="{39BA9F63-9C46-490A-BE7C-796FD6E827E3}">
      <dgm:prSet/>
      <dgm:spPr/>
      <dgm:t>
        <a:bodyPr/>
        <a:lstStyle/>
        <a:p>
          <a:endParaRPr lang="en-US"/>
        </a:p>
      </dgm:t>
    </dgm:pt>
    <dgm:pt modelId="{AFFBFE28-ABB6-4B01-AC1C-3621852C99AF}" type="sibTrans" cxnId="{39BA9F63-9C46-490A-BE7C-796FD6E827E3}">
      <dgm:prSet/>
      <dgm:spPr/>
      <dgm:t>
        <a:bodyPr/>
        <a:lstStyle/>
        <a:p>
          <a:endParaRPr lang="en-US"/>
        </a:p>
      </dgm:t>
    </dgm:pt>
    <dgm:pt modelId="{E5FEE60C-9E4E-4C19-A585-8ABC9B5C63C4}">
      <dgm:prSet/>
      <dgm:spPr/>
      <dgm:t>
        <a:bodyPr/>
        <a:lstStyle/>
        <a:p>
          <a:pPr rtl="0"/>
          <a:r>
            <a:rPr lang="en-US" b="1" dirty="0" smtClean="0"/>
            <a:t>YES      OR      NO </a:t>
          </a:r>
          <a:endParaRPr lang="en-US" dirty="0"/>
        </a:p>
      </dgm:t>
    </dgm:pt>
    <dgm:pt modelId="{57636003-5505-434D-9DAE-54FBDE63C564}" type="parTrans" cxnId="{8571BC96-46FB-4C14-8C65-24A5E14A9E72}">
      <dgm:prSet/>
      <dgm:spPr/>
      <dgm:t>
        <a:bodyPr/>
        <a:lstStyle/>
        <a:p>
          <a:endParaRPr lang="en-US"/>
        </a:p>
      </dgm:t>
    </dgm:pt>
    <dgm:pt modelId="{E76B2DFC-5B30-4409-B174-AE3C30CAE225}" type="sibTrans" cxnId="{8571BC96-46FB-4C14-8C65-24A5E14A9E72}">
      <dgm:prSet/>
      <dgm:spPr/>
      <dgm:t>
        <a:bodyPr/>
        <a:lstStyle/>
        <a:p>
          <a:endParaRPr lang="en-US"/>
        </a:p>
      </dgm:t>
    </dgm:pt>
    <dgm:pt modelId="{7561F385-4E72-46BE-8D75-21EB476383F5}" type="pres">
      <dgm:prSet presAssocID="{E916DB5F-DD4E-4793-A24B-F9A33D95D75D}" presName="Name0" presStyleCnt="0">
        <dgm:presLayoutVars>
          <dgm:chMax val="11"/>
          <dgm:chPref val="11"/>
          <dgm:dir/>
          <dgm:resizeHandles/>
        </dgm:presLayoutVars>
      </dgm:prSet>
      <dgm:spPr/>
      <dgm:t>
        <a:bodyPr/>
        <a:lstStyle/>
        <a:p>
          <a:endParaRPr lang="en-US"/>
        </a:p>
      </dgm:t>
    </dgm:pt>
    <dgm:pt modelId="{61D39CFF-A4B6-4695-BEAC-8D2D9A871BDA}" type="pres">
      <dgm:prSet presAssocID="{E5FEE60C-9E4E-4C19-A585-8ABC9B5C63C4}" presName="Accent2" presStyleCnt="0"/>
      <dgm:spPr/>
    </dgm:pt>
    <dgm:pt modelId="{867A75BA-324B-43E1-B5D5-BA39ECC4D52A}" type="pres">
      <dgm:prSet presAssocID="{E5FEE60C-9E4E-4C19-A585-8ABC9B5C63C4}" presName="Accent" presStyleLbl="node1" presStyleIdx="0" presStyleCnt="2"/>
      <dgm:spPr/>
    </dgm:pt>
    <dgm:pt modelId="{6AD9B271-2B43-4DA5-9469-EABD23DBC182}" type="pres">
      <dgm:prSet presAssocID="{E5FEE60C-9E4E-4C19-A585-8ABC9B5C63C4}" presName="ParentBackground2" presStyleCnt="0"/>
      <dgm:spPr/>
    </dgm:pt>
    <dgm:pt modelId="{F23126B2-68E4-4007-BF94-03B71CF715A4}" type="pres">
      <dgm:prSet presAssocID="{E5FEE60C-9E4E-4C19-A585-8ABC9B5C63C4}" presName="ParentBackground" presStyleLbl="fgAcc1" presStyleIdx="0" presStyleCnt="2"/>
      <dgm:spPr/>
      <dgm:t>
        <a:bodyPr/>
        <a:lstStyle/>
        <a:p>
          <a:endParaRPr lang="en-US"/>
        </a:p>
      </dgm:t>
    </dgm:pt>
    <dgm:pt modelId="{C815FE7D-A8C3-4854-A05A-1498ECE4BD6F}" type="pres">
      <dgm:prSet presAssocID="{E5FEE60C-9E4E-4C19-A585-8ABC9B5C63C4}" presName="Parent2" presStyleLbl="revTx" presStyleIdx="0" presStyleCnt="0">
        <dgm:presLayoutVars>
          <dgm:chMax val="1"/>
          <dgm:chPref val="1"/>
          <dgm:bulletEnabled val="1"/>
        </dgm:presLayoutVars>
      </dgm:prSet>
      <dgm:spPr/>
      <dgm:t>
        <a:bodyPr/>
        <a:lstStyle/>
        <a:p>
          <a:endParaRPr lang="en-US"/>
        </a:p>
      </dgm:t>
    </dgm:pt>
    <dgm:pt modelId="{480EF619-E93F-4B98-B3B4-5513269EFF2F}" type="pres">
      <dgm:prSet presAssocID="{E3F58D0C-3BA3-49A2-9059-92162009EA8C}" presName="Accent1" presStyleCnt="0"/>
      <dgm:spPr/>
    </dgm:pt>
    <dgm:pt modelId="{077C2FD6-6C71-4C1B-92CC-274D51B6D96E}" type="pres">
      <dgm:prSet presAssocID="{E3F58D0C-3BA3-49A2-9059-92162009EA8C}" presName="Accent" presStyleLbl="node1" presStyleIdx="1" presStyleCnt="2"/>
      <dgm:spPr/>
    </dgm:pt>
    <dgm:pt modelId="{033AF1E7-3A6D-480A-BAAA-75B6DA4AE4DE}" type="pres">
      <dgm:prSet presAssocID="{E3F58D0C-3BA3-49A2-9059-92162009EA8C}" presName="ParentBackground1" presStyleCnt="0"/>
      <dgm:spPr/>
    </dgm:pt>
    <dgm:pt modelId="{780F8B34-7ADD-48C7-9374-45CDCC1560C8}" type="pres">
      <dgm:prSet presAssocID="{E3F58D0C-3BA3-49A2-9059-92162009EA8C}" presName="ParentBackground" presStyleLbl="fgAcc1" presStyleIdx="1" presStyleCnt="2"/>
      <dgm:spPr/>
      <dgm:t>
        <a:bodyPr/>
        <a:lstStyle/>
        <a:p>
          <a:endParaRPr lang="en-US"/>
        </a:p>
      </dgm:t>
    </dgm:pt>
    <dgm:pt modelId="{AACF7923-9348-4F40-AA07-B4A246D5109C}" type="pres">
      <dgm:prSet presAssocID="{E3F58D0C-3BA3-49A2-9059-92162009EA8C}" presName="Parent1" presStyleLbl="revTx" presStyleIdx="0" presStyleCnt="0">
        <dgm:presLayoutVars>
          <dgm:chMax val="1"/>
          <dgm:chPref val="1"/>
          <dgm:bulletEnabled val="1"/>
        </dgm:presLayoutVars>
      </dgm:prSet>
      <dgm:spPr/>
      <dgm:t>
        <a:bodyPr/>
        <a:lstStyle/>
        <a:p>
          <a:endParaRPr lang="en-US"/>
        </a:p>
      </dgm:t>
    </dgm:pt>
  </dgm:ptLst>
  <dgm:cxnLst>
    <dgm:cxn modelId="{BDBF9FDA-783A-4A32-B012-15B9C6E1111B}" type="presOf" srcId="{E5FEE60C-9E4E-4C19-A585-8ABC9B5C63C4}" destId="{C815FE7D-A8C3-4854-A05A-1498ECE4BD6F}" srcOrd="1" destOrd="0" presId="urn:microsoft.com/office/officeart/2011/layout/CircleProcess"/>
    <dgm:cxn modelId="{3DB47E25-6074-4F4E-96C0-DF8884A40382}" type="presOf" srcId="{E3F58D0C-3BA3-49A2-9059-92162009EA8C}" destId="{AACF7923-9348-4F40-AA07-B4A246D5109C}" srcOrd="1" destOrd="0" presId="urn:microsoft.com/office/officeart/2011/layout/CircleProcess"/>
    <dgm:cxn modelId="{C0F0DBDA-A0D4-4995-BDEE-1D5484279DEF}" type="presOf" srcId="{E3F58D0C-3BA3-49A2-9059-92162009EA8C}" destId="{780F8B34-7ADD-48C7-9374-45CDCC1560C8}" srcOrd="0" destOrd="0" presId="urn:microsoft.com/office/officeart/2011/layout/CircleProcess"/>
    <dgm:cxn modelId="{8571BC96-46FB-4C14-8C65-24A5E14A9E72}" srcId="{E916DB5F-DD4E-4793-A24B-F9A33D95D75D}" destId="{E5FEE60C-9E4E-4C19-A585-8ABC9B5C63C4}" srcOrd="1" destOrd="0" parTransId="{57636003-5505-434D-9DAE-54FBDE63C564}" sibTransId="{E76B2DFC-5B30-4409-B174-AE3C30CAE225}"/>
    <dgm:cxn modelId="{3F567BD7-1EA3-415B-AA34-832CBA3DD932}" type="presOf" srcId="{E5FEE60C-9E4E-4C19-A585-8ABC9B5C63C4}" destId="{F23126B2-68E4-4007-BF94-03B71CF715A4}" srcOrd="0" destOrd="0" presId="urn:microsoft.com/office/officeart/2011/layout/CircleProcess"/>
    <dgm:cxn modelId="{39BA9F63-9C46-490A-BE7C-796FD6E827E3}" srcId="{E916DB5F-DD4E-4793-A24B-F9A33D95D75D}" destId="{E3F58D0C-3BA3-49A2-9059-92162009EA8C}" srcOrd="0" destOrd="0" parTransId="{E62E109E-C69E-402D-A4E3-C262543AF72A}" sibTransId="{AFFBFE28-ABB6-4B01-AC1C-3621852C99AF}"/>
    <dgm:cxn modelId="{7892D4BD-372C-4C4F-8269-0EE0302E72E0}" type="presOf" srcId="{E916DB5F-DD4E-4793-A24B-F9A33D95D75D}" destId="{7561F385-4E72-46BE-8D75-21EB476383F5}" srcOrd="0" destOrd="0" presId="urn:microsoft.com/office/officeart/2011/layout/CircleProcess"/>
    <dgm:cxn modelId="{633B0C28-6D89-4470-AFFA-4EBFC2ED27CF}" type="presParOf" srcId="{7561F385-4E72-46BE-8D75-21EB476383F5}" destId="{61D39CFF-A4B6-4695-BEAC-8D2D9A871BDA}" srcOrd="0" destOrd="0" presId="urn:microsoft.com/office/officeart/2011/layout/CircleProcess"/>
    <dgm:cxn modelId="{608F1688-56E0-4FEE-A384-8BF2E4A51260}" type="presParOf" srcId="{61D39CFF-A4B6-4695-BEAC-8D2D9A871BDA}" destId="{867A75BA-324B-43E1-B5D5-BA39ECC4D52A}" srcOrd="0" destOrd="0" presId="urn:microsoft.com/office/officeart/2011/layout/CircleProcess"/>
    <dgm:cxn modelId="{27A73504-9FC9-4BE8-8E7C-A74B1AB218F6}" type="presParOf" srcId="{7561F385-4E72-46BE-8D75-21EB476383F5}" destId="{6AD9B271-2B43-4DA5-9469-EABD23DBC182}" srcOrd="1" destOrd="0" presId="urn:microsoft.com/office/officeart/2011/layout/CircleProcess"/>
    <dgm:cxn modelId="{4A9371ED-2812-4ABC-AFEF-F9E9A5CF0CDF}" type="presParOf" srcId="{6AD9B271-2B43-4DA5-9469-EABD23DBC182}" destId="{F23126B2-68E4-4007-BF94-03B71CF715A4}" srcOrd="0" destOrd="0" presId="urn:microsoft.com/office/officeart/2011/layout/CircleProcess"/>
    <dgm:cxn modelId="{FDDF6FE2-FCBA-4BFF-AD36-8E92B59F8054}" type="presParOf" srcId="{7561F385-4E72-46BE-8D75-21EB476383F5}" destId="{C815FE7D-A8C3-4854-A05A-1498ECE4BD6F}" srcOrd="2" destOrd="0" presId="urn:microsoft.com/office/officeart/2011/layout/CircleProcess"/>
    <dgm:cxn modelId="{67301D44-3A3F-429A-8655-B4E4951BA308}" type="presParOf" srcId="{7561F385-4E72-46BE-8D75-21EB476383F5}" destId="{480EF619-E93F-4B98-B3B4-5513269EFF2F}" srcOrd="3" destOrd="0" presId="urn:microsoft.com/office/officeart/2011/layout/CircleProcess"/>
    <dgm:cxn modelId="{81D314E0-F38E-4515-8D7D-00D7C09B5A60}" type="presParOf" srcId="{480EF619-E93F-4B98-B3B4-5513269EFF2F}" destId="{077C2FD6-6C71-4C1B-92CC-274D51B6D96E}" srcOrd="0" destOrd="0" presId="urn:microsoft.com/office/officeart/2011/layout/CircleProcess"/>
    <dgm:cxn modelId="{CF546243-7CCF-4C5E-AF5B-F34D6A98872C}" type="presParOf" srcId="{7561F385-4E72-46BE-8D75-21EB476383F5}" destId="{033AF1E7-3A6D-480A-BAAA-75B6DA4AE4DE}" srcOrd="4" destOrd="0" presId="urn:microsoft.com/office/officeart/2011/layout/CircleProcess"/>
    <dgm:cxn modelId="{984716B9-7058-4042-9098-E78E6BFCF950}" type="presParOf" srcId="{033AF1E7-3A6D-480A-BAAA-75B6DA4AE4DE}" destId="{780F8B34-7ADD-48C7-9374-45CDCC1560C8}" srcOrd="0" destOrd="0" presId="urn:microsoft.com/office/officeart/2011/layout/CircleProcess"/>
    <dgm:cxn modelId="{2CC0697F-53E4-4948-8EDF-EFE8AF0E3B58}" type="presParOf" srcId="{7561F385-4E72-46BE-8D75-21EB476383F5}" destId="{AACF7923-9348-4F40-AA07-B4A246D5109C}" srcOrd="5"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6F41E86-0D1C-447A-A300-0F96D44486BF}"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45A2D7B0-3BCD-418C-A626-B8C3E207F00D}">
      <dgm:prSet phldrT="[Text]" custT="1"/>
      <dgm:spPr/>
      <dgm:t>
        <a:bodyPr/>
        <a:lstStyle/>
        <a:p>
          <a:pPr rtl="0"/>
          <a:r>
            <a:rPr lang="en-US" sz="2000" b="1" dirty="0" smtClean="0">
              <a:solidFill>
                <a:schemeClr val="tx1"/>
              </a:solidFill>
              <a:latin typeface="Georgia" panose="02040502050405020303" pitchFamily="18" charset="0"/>
            </a:rPr>
            <a:t>Yes, </a:t>
          </a:r>
          <a:r>
            <a:rPr lang="en-US" sz="2000" dirty="0" smtClean="0">
              <a:solidFill>
                <a:schemeClr val="tx1"/>
              </a:solidFill>
              <a:latin typeface="Georgia" panose="02040502050405020303" pitchFamily="18" charset="0"/>
            </a:rPr>
            <a:t>deduction is required in respect of payment of Rs. 3 Lakh only i.e. for payment in respect of taxable supply</a:t>
          </a:r>
          <a:endParaRPr lang="en-US" sz="2000" dirty="0">
            <a:solidFill>
              <a:schemeClr val="tx1"/>
            </a:solidFill>
          </a:endParaRPr>
        </a:p>
      </dgm:t>
    </dgm:pt>
    <dgm:pt modelId="{C23BD5D6-92AB-42DF-8C67-FEF8D69A7642}" type="parTrans" cxnId="{4CBD7FB4-1D57-4B55-81CE-0C09FEA9F030}">
      <dgm:prSet/>
      <dgm:spPr/>
      <dgm:t>
        <a:bodyPr/>
        <a:lstStyle/>
        <a:p>
          <a:endParaRPr lang="en-US"/>
        </a:p>
      </dgm:t>
    </dgm:pt>
    <dgm:pt modelId="{48DC2E11-DA00-4701-8271-A2B73CEED8DA}" type="sibTrans" cxnId="{4CBD7FB4-1D57-4B55-81CE-0C09FEA9F030}">
      <dgm:prSet/>
      <dgm:spPr/>
      <dgm:t>
        <a:bodyPr/>
        <a:lstStyle/>
        <a:p>
          <a:endParaRPr lang="en-US"/>
        </a:p>
      </dgm:t>
    </dgm:pt>
    <dgm:pt modelId="{90E9F84B-5E03-4A91-B299-E26875F6F316}">
      <dgm:prSet phldrT="[Text]" custT="1"/>
      <dgm:spPr/>
      <dgm:t>
        <a:bodyPr/>
        <a:lstStyle/>
        <a:p>
          <a:pPr rtl="0"/>
          <a:r>
            <a:rPr lang="en-US" sz="2000" dirty="0" smtClean="0">
              <a:solidFill>
                <a:schemeClr val="tx1"/>
              </a:solidFill>
              <a:latin typeface="Georgia" panose="02040502050405020303" pitchFamily="18" charset="0"/>
            </a:rPr>
            <a:t>Books are exempted goods; no deduction is required in respect of supply of books. However, payment involving ‘printed or illustrated postcards’ is for supply of taxable goods and value of such supply is &gt; 2.25 lakh. So, deduction is required</a:t>
          </a:r>
          <a:endParaRPr lang="en-US" sz="2000" dirty="0">
            <a:solidFill>
              <a:schemeClr val="tx1"/>
            </a:solidFill>
            <a:latin typeface="Georgia" panose="02040502050405020303" pitchFamily="18" charset="0"/>
          </a:endParaRPr>
        </a:p>
      </dgm:t>
    </dgm:pt>
    <dgm:pt modelId="{F75B3540-582F-4F6B-91DD-64F61D780453}" type="parTrans" cxnId="{1D545A32-822A-43CB-A373-AF4070136CD6}">
      <dgm:prSet/>
      <dgm:spPr/>
      <dgm:t>
        <a:bodyPr/>
        <a:lstStyle/>
        <a:p>
          <a:endParaRPr lang="en-US"/>
        </a:p>
      </dgm:t>
    </dgm:pt>
    <dgm:pt modelId="{1A98F09B-153D-41FC-9D8D-F60B3B83BD39}" type="sibTrans" cxnId="{1D545A32-822A-43CB-A373-AF4070136CD6}">
      <dgm:prSet/>
      <dgm:spPr/>
      <dgm:t>
        <a:bodyPr/>
        <a:lstStyle/>
        <a:p>
          <a:endParaRPr lang="en-US"/>
        </a:p>
      </dgm:t>
    </dgm:pt>
    <dgm:pt modelId="{A2F943D5-6266-46CB-A896-EDCD7C1F1BA2}">
      <dgm:prSet phldrT="[Text]" custT="1"/>
      <dgm:spPr/>
      <dgm:t>
        <a:bodyPr/>
        <a:lstStyle/>
        <a:p>
          <a:pPr rtl="0"/>
          <a:r>
            <a:rPr lang="en-US" sz="2600" b="1" dirty="0" smtClean="0"/>
            <a:t>WHY?</a:t>
          </a:r>
          <a:endParaRPr lang="en-US" sz="2600" b="1" dirty="0"/>
        </a:p>
      </dgm:t>
    </dgm:pt>
    <dgm:pt modelId="{D8DA4548-B224-4554-90B7-66E185F28A19}" type="parTrans" cxnId="{ED7F194F-E7DE-4F1C-9BA9-CF4E0F188928}">
      <dgm:prSet/>
      <dgm:spPr/>
      <dgm:t>
        <a:bodyPr/>
        <a:lstStyle/>
        <a:p>
          <a:endParaRPr lang="en-US"/>
        </a:p>
      </dgm:t>
    </dgm:pt>
    <dgm:pt modelId="{A89EBC61-0D4A-477F-B649-D2591DD17AC4}" type="sibTrans" cxnId="{ED7F194F-E7DE-4F1C-9BA9-CF4E0F188928}">
      <dgm:prSet/>
      <dgm:spPr/>
      <dgm:t>
        <a:bodyPr/>
        <a:lstStyle/>
        <a:p>
          <a:endParaRPr lang="en-US"/>
        </a:p>
      </dgm:t>
    </dgm:pt>
    <dgm:pt modelId="{5143B7AE-8A87-4E07-80DA-CD7FFC47B880}" type="pres">
      <dgm:prSet presAssocID="{56F41E86-0D1C-447A-A300-0F96D44486BF}" presName="linear" presStyleCnt="0">
        <dgm:presLayoutVars>
          <dgm:animLvl val="lvl"/>
          <dgm:resizeHandles val="exact"/>
        </dgm:presLayoutVars>
      </dgm:prSet>
      <dgm:spPr/>
      <dgm:t>
        <a:bodyPr/>
        <a:lstStyle/>
        <a:p>
          <a:endParaRPr lang="en-US"/>
        </a:p>
      </dgm:t>
    </dgm:pt>
    <dgm:pt modelId="{09376494-2CAB-481B-A9C3-0A3C74E495C5}" type="pres">
      <dgm:prSet presAssocID="{45A2D7B0-3BCD-418C-A626-B8C3E207F00D}" presName="parentText" presStyleLbl="node1" presStyleIdx="0" presStyleCnt="2" custLinFactNeighborX="-1582" custLinFactNeighborY="-21934">
        <dgm:presLayoutVars>
          <dgm:chMax val="0"/>
          <dgm:bulletEnabled val="1"/>
        </dgm:presLayoutVars>
      </dgm:prSet>
      <dgm:spPr/>
      <dgm:t>
        <a:bodyPr/>
        <a:lstStyle/>
        <a:p>
          <a:endParaRPr lang="en-US"/>
        </a:p>
      </dgm:t>
    </dgm:pt>
    <dgm:pt modelId="{B69D1072-C66E-4867-B9B2-EE0E777BD43C}" type="pres">
      <dgm:prSet presAssocID="{45A2D7B0-3BCD-418C-A626-B8C3E207F00D}" presName="childText" presStyleLbl="revTx" presStyleIdx="0" presStyleCnt="1">
        <dgm:presLayoutVars>
          <dgm:bulletEnabled val="1"/>
        </dgm:presLayoutVars>
      </dgm:prSet>
      <dgm:spPr/>
      <dgm:t>
        <a:bodyPr/>
        <a:lstStyle/>
        <a:p>
          <a:endParaRPr lang="en-US"/>
        </a:p>
      </dgm:t>
    </dgm:pt>
    <dgm:pt modelId="{D2A2242F-6AC5-43AD-A42D-1B204BA2E182}" type="pres">
      <dgm:prSet presAssocID="{90E9F84B-5E03-4A91-B299-E26875F6F316}" presName="parentText" presStyleLbl="node1" presStyleIdx="1" presStyleCnt="2" custLinFactNeighborY="-33863">
        <dgm:presLayoutVars>
          <dgm:chMax val="0"/>
          <dgm:bulletEnabled val="1"/>
        </dgm:presLayoutVars>
      </dgm:prSet>
      <dgm:spPr/>
      <dgm:t>
        <a:bodyPr/>
        <a:lstStyle/>
        <a:p>
          <a:endParaRPr lang="en-US"/>
        </a:p>
      </dgm:t>
    </dgm:pt>
  </dgm:ptLst>
  <dgm:cxnLst>
    <dgm:cxn modelId="{6C5925BD-72D3-42EB-93CF-0100024601F3}" type="presOf" srcId="{90E9F84B-5E03-4A91-B299-E26875F6F316}" destId="{D2A2242F-6AC5-43AD-A42D-1B204BA2E182}" srcOrd="0" destOrd="0" presId="urn:microsoft.com/office/officeart/2005/8/layout/vList2"/>
    <dgm:cxn modelId="{C35607B3-1ADE-45A1-BCF4-8960D74F1E50}" type="presOf" srcId="{56F41E86-0D1C-447A-A300-0F96D44486BF}" destId="{5143B7AE-8A87-4E07-80DA-CD7FFC47B880}" srcOrd="0" destOrd="0" presId="urn:microsoft.com/office/officeart/2005/8/layout/vList2"/>
    <dgm:cxn modelId="{4CBD7FB4-1D57-4B55-81CE-0C09FEA9F030}" srcId="{56F41E86-0D1C-447A-A300-0F96D44486BF}" destId="{45A2D7B0-3BCD-418C-A626-B8C3E207F00D}" srcOrd="0" destOrd="0" parTransId="{C23BD5D6-92AB-42DF-8C67-FEF8D69A7642}" sibTransId="{48DC2E11-DA00-4701-8271-A2B73CEED8DA}"/>
    <dgm:cxn modelId="{293EF233-64A7-4591-BBA4-CCC158104F59}" type="presOf" srcId="{A2F943D5-6266-46CB-A896-EDCD7C1F1BA2}" destId="{B69D1072-C66E-4867-B9B2-EE0E777BD43C}" srcOrd="0" destOrd="0" presId="urn:microsoft.com/office/officeart/2005/8/layout/vList2"/>
    <dgm:cxn modelId="{196E9787-FAFB-4317-A1CE-A5C69F29CE7E}" type="presOf" srcId="{45A2D7B0-3BCD-418C-A626-B8C3E207F00D}" destId="{09376494-2CAB-481B-A9C3-0A3C74E495C5}" srcOrd="0" destOrd="0" presId="urn:microsoft.com/office/officeart/2005/8/layout/vList2"/>
    <dgm:cxn modelId="{1D545A32-822A-43CB-A373-AF4070136CD6}" srcId="{56F41E86-0D1C-447A-A300-0F96D44486BF}" destId="{90E9F84B-5E03-4A91-B299-E26875F6F316}" srcOrd="1" destOrd="0" parTransId="{F75B3540-582F-4F6B-91DD-64F61D780453}" sibTransId="{1A98F09B-153D-41FC-9D8D-F60B3B83BD39}"/>
    <dgm:cxn modelId="{ED7F194F-E7DE-4F1C-9BA9-CF4E0F188928}" srcId="{45A2D7B0-3BCD-418C-A626-B8C3E207F00D}" destId="{A2F943D5-6266-46CB-A896-EDCD7C1F1BA2}" srcOrd="0" destOrd="0" parTransId="{D8DA4548-B224-4554-90B7-66E185F28A19}" sibTransId="{A89EBC61-0D4A-477F-B649-D2591DD17AC4}"/>
    <dgm:cxn modelId="{EDD27095-40CB-40A6-8187-C763D508C383}" type="presParOf" srcId="{5143B7AE-8A87-4E07-80DA-CD7FFC47B880}" destId="{09376494-2CAB-481B-A9C3-0A3C74E495C5}" srcOrd="0" destOrd="0" presId="urn:microsoft.com/office/officeart/2005/8/layout/vList2"/>
    <dgm:cxn modelId="{E8791430-05E8-4852-851E-1A262F1F69B8}" type="presParOf" srcId="{5143B7AE-8A87-4E07-80DA-CD7FFC47B880}" destId="{B69D1072-C66E-4867-B9B2-EE0E777BD43C}" srcOrd="1" destOrd="0" presId="urn:microsoft.com/office/officeart/2005/8/layout/vList2"/>
    <dgm:cxn modelId="{EAF9A1E9-23A7-4BC1-85D7-EFF0B5CBFCB8}" type="presParOf" srcId="{5143B7AE-8A87-4E07-80DA-CD7FFC47B880}" destId="{D2A2242F-6AC5-43AD-A42D-1B204BA2E182}"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916DB5F-DD4E-4793-A24B-F9A33D95D75D}" type="doc">
      <dgm:prSet loTypeId="urn:microsoft.com/office/officeart/2011/layout/CircleProcess" loCatId="process" qsTypeId="urn:microsoft.com/office/officeart/2005/8/quickstyle/simple1" qsCatId="simple" csTypeId="urn:microsoft.com/office/officeart/2005/8/colors/accent1_2" csCatId="accent1"/>
      <dgm:spPr/>
      <dgm:t>
        <a:bodyPr/>
        <a:lstStyle/>
        <a:p>
          <a:endParaRPr lang="en-US"/>
        </a:p>
      </dgm:t>
    </dgm:pt>
    <dgm:pt modelId="{E3F58D0C-3BA3-49A2-9059-92162009EA8C}">
      <dgm:prSet/>
      <dgm:spPr/>
      <dgm:t>
        <a:bodyPr/>
        <a:lstStyle/>
        <a:p>
          <a:pPr rtl="0"/>
          <a:r>
            <a:rPr lang="en-US" b="1" dirty="0" smtClean="0"/>
            <a:t>Is Deduction required? </a:t>
          </a:r>
          <a:endParaRPr lang="en-US" dirty="0"/>
        </a:p>
      </dgm:t>
    </dgm:pt>
    <dgm:pt modelId="{E62E109E-C69E-402D-A4E3-C262543AF72A}" type="parTrans" cxnId="{39BA9F63-9C46-490A-BE7C-796FD6E827E3}">
      <dgm:prSet/>
      <dgm:spPr/>
      <dgm:t>
        <a:bodyPr/>
        <a:lstStyle/>
        <a:p>
          <a:endParaRPr lang="en-US"/>
        </a:p>
      </dgm:t>
    </dgm:pt>
    <dgm:pt modelId="{AFFBFE28-ABB6-4B01-AC1C-3621852C99AF}" type="sibTrans" cxnId="{39BA9F63-9C46-490A-BE7C-796FD6E827E3}">
      <dgm:prSet/>
      <dgm:spPr/>
      <dgm:t>
        <a:bodyPr/>
        <a:lstStyle/>
        <a:p>
          <a:endParaRPr lang="en-US"/>
        </a:p>
      </dgm:t>
    </dgm:pt>
    <dgm:pt modelId="{E5FEE60C-9E4E-4C19-A585-8ABC9B5C63C4}">
      <dgm:prSet/>
      <dgm:spPr/>
      <dgm:t>
        <a:bodyPr/>
        <a:lstStyle/>
        <a:p>
          <a:pPr rtl="0"/>
          <a:r>
            <a:rPr lang="en-US" b="1" dirty="0" smtClean="0"/>
            <a:t>YES      OR      NO </a:t>
          </a:r>
          <a:endParaRPr lang="en-US" dirty="0"/>
        </a:p>
      </dgm:t>
    </dgm:pt>
    <dgm:pt modelId="{57636003-5505-434D-9DAE-54FBDE63C564}" type="parTrans" cxnId="{8571BC96-46FB-4C14-8C65-24A5E14A9E72}">
      <dgm:prSet/>
      <dgm:spPr/>
      <dgm:t>
        <a:bodyPr/>
        <a:lstStyle/>
        <a:p>
          <a:endParaRPr lang="en-US"/>
        </a:p>
      </dgm:t>
    </dgm:pt>
    <dgm:pt modelId="{E76B2DFC-5B30-4409-B174-AE3C30CAE225}" type="sibTrans" cxnId="{8571BC96-46FB-4C14-8C65-24A5E14A9E72}">
      <dgm:prSet/>
      <dgm:spPr/>
      <dgm:t>
        <a:bodyPr/>
        <a:lstStyle/>
        <a:p>
          <a:endParaRPr lang="en-US"/>
        </a:p>
      </dgm:t>
    </dgm:pt>
    <dgm:pt modelId="{7561F385-4E72-46BE-8D75-21EB476383F5}" type="pres">
      <dgm:prSet presAssocID="{E916DB5F-DD4E-4793-A24B-F9A33D95D75D}" presName="Name0" presStyleCnt="0">
        <dgm:presLayoutVars>
          <dgm:chMax val="11"/>
          <dgm:chPref val="11"/>
          <dgm:dir/>
          <dgm:resizeHandles/>
        </dgm:presLayoutVars>
      </dgm:prSet>
      <dgm:spPr/>
      <dgm:t>
        <a:bodyPr/>
        <a:lstStyle/>
        <a:p>
          <a:endParaRPr lang="en-US"/>
        </a:p>
      </dgm:t>
    </dgm:pt>
    <dgm:pt modelId="{61D39CFF-A4B6-4695-BEAC-8D2D9A871BDA}" type="pres">
      <dgm:prSet presAssocID="{E5FEE60C-9E4E-4C19-A585-8ABC9B5C63C4}" presName="Accent2" presStyleCnt="0"/>
      <dgm:spPr/>
    </dgm:pt>
    <dgm:pt modelId="{867A75BA-324B-43E1-B5D5-BA39ECC4D52A}" type="pres">
      <dgm:prSet presAssocID="{E5FEE60C-9E4E-4C19-A585-8ABC9B5C63C4}" presName="Accent" presStyleLbl="node1" presStyleIdx="0" presStyleCnt="2"/>
      <dgm:spPr/>
    </dgm:pt>
    <dgm:pt modelId="{6AD9B271-2B43-4DA5-9469-EABD23DBC182}" type="pres">
      <dgm:prSet presAssocID="{E5FEE60C-9E4E-4C19-A585-8ABC9B5C63C4}" presName="ParentBackground2" presStyleCnt="0"/>
      <dgm:spPr/>
    </dgm:pt>
    <dgm:pt modelId="{F23126B2-68E4-4007-BF94-03B71CF715A4}" type="pres">
      <dgm:prSet presAssocID="{E5FEE60C-9E4E-4C19-A585-8ABC9B5C63C4}" presName="ParentBackground" presStyleLbl="fgAcc1" presStyleIdx="0" presStyleCnt="2"/>
      <dgm:spPr/>
      <dgm:t>
        <a:bodyPr/>
        <a:lstStyle/>
        <a:p>
          <a:endParaRPr lang="en-US"/>
        </a:p>
      </dgm:t>
    </dgm:pt>
    <dgm:pt modelId="{C815FE7D-A8C3-4854-A05A-1498ECE4BD6F}" type="pres">
      <dgm:prSet presAssocID="{E5FEE60C-9E4E-4C19-A585-8ABC9B5C63C4}" presName="Parent2" presStyleLbl="revTx" presStyleIdx="0" presStyleCnt="0">
        <dgm:presLayoutVars>
          <dgm:chMax val="1"/>
          <dgm:chPref val="1"/>
          <dgm:bulletEnabled val="1"/>
        </dgm:presLayoutVars>
      </dgm:prSet>
      <dgm:spPr/>
      <dgm:t>
        <a:bodyPr/>
        <a:lstStyle/>
        <a:p>
          <a:endParaRPr lang="en-US"/>
        </a:p>
      </dgm:t>
    </dgm:pt>
    <dgm:pt modelId="{480EF619-E93F-4B98-B3B4-5513269EFF2F}" type="pres">
      <dgm:prSet presAssocID="{E3F58D0C-3BA3-49A2-9059-92162009EA8C}" presName="Accent1" presStyleCnt="0"/>
      <dgm:spPr/>
    </dgm:pt>
    <dgm:pt modelId="{077C2FD6-6C71-4C1B-92CC-274D51B6D96E}" type="pres">
      <dgm:prSet presAssocID="{E3F58D0C-3BA3-49A2-9059-92162009EA8C}" presName="Accent" presStyleLbl="node1" presStyleIdx="1" presStyleCnt="2"/>
      <dgm:spPr/>
    </dgm:pt>
    <dgm:pt modelId="{033AF1E7-3A6D-480A-BAAA-75B6DA4AE4DE}" type="pres">
      <dgm:prSet presAssocID="{E3F58D0C-3BA3-49A2-9059-92162009EA8C}" presName="ParentBackground1" presStyleCnt="0"/>
      <dgm:spPr/>
    </dgm:pt>
    <dgm:pt modelId="{780F8B34-7ADD-48C7-9374-45CDCC1560C8}" type="pres">
      <dgm:prSet presAssocID="{E3F58D0C-3BA3-49A2-9059-92162009EA8C}" presName="ParentBackground" presStyleLbl="fgAcc1" presStyleIdx="1" presStyleCnt="2"/>
      <dgm:spPr/>
      <dgm:t>
        <a:bodyPr/>
        <a:lstStyle/>
        <a:p>
          <a:endParaRPr lang="en-US"/>
        </a:p>
      </dgm:t>
    </dgm:pt>
    <dgm:pt modelId="{AACF7923-9348-4F40-AA07-B4A246D5109C}" type="pres">
      <dgm:prSet presAssocID="{E3F58D0C-3BA3-49A2-9059-92162009EA8C}" presName="Parent1" presStyleLbl="revTx" presStyleIdx="0" presStyleCnt="0">
        <dgm:presLayoutVars>
          <dgm:chMax val="1"/>
          <dgm:chPref val="1"/>
          <dgm:bulletEnabled val="1"/>
        </dgm:presLayoutVars>
      </dgm:prSet>
      <dgm:spPr/>
      <dgm:t>
        <a:bodyPr/>
        <a:lstStyle/>
        <a:p>
          <a:endParaRPr lang="en-US"/>
        </a:p>
      </dgm:t>
    </dgm:pt>
  </dgm:ptLst>
  <dgm:cxnLst>
    <dgm:cxn modelId="{BDBF9FDA-783A-4A32-B012-15B9C6E1111B}" type="presOf" srcId="{E5FEE60C-9E4E-4C19-A585-8ABC9B5C63C4}" destId="{C815FE7D-A8C3-4854-A05A-1498ECE4BD6F}" srcOrd="1" destOrd="0" presId="urn:microsoft.com/office/officeart/2011/layout/CircleProcess"/>
    <dgm:cxn modelId="{3DB47E25-6074-4F4E-96C0-DF8884A40382}" type="presOf" srcId="{E3F58D0C-3BA3-49A2-9059-92162009EA8C}" destId="{AACF7923-9348-4F40-AA07-B4A246D5109C}" srcOrd="1" destOrd="0" presId="urn:microsoft.com/office/officeart/2011/layout/CircleProcess"/>
    <dgm:cxn modelId="{C0F0DBDA-A0D4-4995-BDEE-1D5484279DEF}" type="presOf" srcId="{E3F58D0C-3BA3-49A2-9059-92162009EA8C}" destId="{780F8B34-7ADD-48C7-9374-45CDCC1560C8}" srcOrd="0" destOrd="0" presId="urn:microsoft.com/office/officeart/2011/layout/CircleProcess"/>
    <dgm:cxn modelId="{8571BC96-46FB-4C14-8C65-24A5E14A9E72}" srcId="{E916DB5F-DD4E-4793-A24B-F9A33D95D75D}" destId="{E5FEE60C-9E4E-4C19-A585-8ABC9B5C63C4}" srcOrd="1" destOrd="0" parTransId="{57636003-5505-434D-9DAE-54FBDE63C564}" sibTransId="{E76B2DFC-5B30-4409-B174-AE3C30CAE225}"/>
    <dgm:cxn modelId="{3F567BD7-1EA3-415B-AA34-832CBA3DD932}" type="presOf" srcId="{E5FEE60C-9E4E-4C19-A585-8ABC9B5C63C4}" destId="{F23126B2-68E4-4007-BF94-03B71CF715A4}" srcOrd="0" destOrd="0" presId="urn:microsoft.com/office/officeart/2011/layout/CircleProcess"/>
    <dgm:cxn modelId="{39BA9F63-9C46-490A-BE7C-796FD6E827E3}" srcId="{E916DB5F-DD4E-4793-A24B-F9A33D95D75D}" destId="{E3F58D0C-3BA3-49A2-9059-92162009EA8C}" srcOrd="0" destOrd="0" parTransId="{E62E109E-C69E-402D-A4E3-C262543AF72A}" sibTransId="{AFFBFE28-ABB6-4B01-AC1C-3621852C99AF}"/>
    <dgm:cxn modelId="{7892D4BD-372C-4C4F-8269-0EE0302E72E0}" type="presOf" srcId="{E916DB5F-DD4E-4793-A24B-F9A33D95D75D}" destId="{7561F385-4E72-46BE-8D75-21EB476383F5}" srcOrd="0" destOrd="0" presId="urn:microsoft.com/office/officeart/2011/layout/CircleProcess"/>
    <dgm:cxn modelId="{633B0C28-6D89-4470-AFFA-4EBFC2ED27CF}" type="presParOf" srcId="{7561F385-4E72-46BE-8D75-21EB476383F5}" destId="{61D39CFF-A4B6-4695-BEAC-8D2D9A871BDA}" srcOrd="0" destOrd="0" presId="urn:microsoft.com/office/officeart/2011/layout/CircleProcess"/>
    <dgm:cxn modelId="{608F1688-56E0-4FEE-A384-8BF2E4A51260}" type="presParOf" srcId="{61D39CFF-A4B6-4695-BEAC-8D2D9A871BDA}" destId="{867A75BA-324B-43E1-B5D5-BA39ECC4D52A}" srcOrd="0" destOrd="0" presId="urn:microsoft.com/office/officeart/2011/layout/CircleProcess"/>
    <dgm:cxn modelId="{27A73504-9FC9-4BE8-8E7C-A74B1AB218F6}" type="presParOf" srcId="{7561F385-4E72-46BE-8D75-21EB476383F5}" destId="{6AD9B271-2B43-4DA5-9469-EABD23DBC182}" srcOrd="1" destOrd="0" presId="urn:microsoft.com/office/officeart/2011/layout/CircleProcess"/>
    <dgm:cxn modelId="{4A9371ED-2812-4ABC-AFEF-F9E9A5CF0CDF}" type="presParOf" srcId="{6AD9B271-2B43-4DA5-9469-EABD23DBC182}" destId="{F23126B2-68E4-4007-BF94-03B71CF715A4}" srcOrd="0" destOrd="0" presId="urn:microsoft.com/office/officeart/2011/layout/CircleProcess"/>
    <dgm:cxn modelId="{FDDF6FE2-FCBA-4BFF-AD36-8E92B59F8054}" type="presParOf" srcId="{7561F385-4E72-46BE-8D75-21EB476383F5}" destId="{C815FE7D-A8C3-4854-A05A-1498ECE4BD6F}" srcOrd="2" destOrd="0" presId="urn:microsoft.com/office/officeart/2011/layout/CircleProcess"/>
    <dgm:cxn modelId="{67301D44-3A3F-429A-8655-B4E4951BA308}" type="presParOf" srcId="{7561F385-4E72-46BE-8D75-21EB476383F5}" destId="{480EF619-E93F-4B98-B3B4-5513269EFF2F}" srcOrd="3" destOrd="0" presId="urn:microsoft.com/office/officeart/2011/layout/CircleProcess"/>
    <dgm:cxn modelId="{81D314E0-F38E-4515-8D7D-00D7C09B5A60}" type="presParOf" srcId="{480EF619-E93F-4B98-B3B4-5513269EFF2F}" destId="{077C2FD6-6C71-4C1B-92CC-274D51B6D96E}" srcOrd="0" destOrd="0" presId="urn:microsoft.com/office/officeart/2011/layout/CircleProcess"/>
    <dgm:cxn modelId="{CF546243-7CCF-4C5E-AF5B-F34D6A98872C}" type="presParOf" srcId="{7561F385-4E72-46BE-8D75-21EB476383F5}" destId="{033AF1E7-3A6D-480A-BAAA-75B6DA4AE4DE}" srcOrd="4" destOrd="0" presId="urn:microsoft.com/office/officeart/2011/layout/CircleProcess"/>
    <dgm:cxn modelId="{984716B9-7058-4042-9098-E78E6BFCF950}" type="presParOf" srcId="{033AF1E7-3A6D-480A-BAAA-75B6DA4AE4DE}" destId="{780F8B34-7ADD-48C7-9374-45CDCC1560C8}" srcOrd="0" destOrd="0" presId="urn:microsoft.com/office/officeart/2011/layout/CircleProcess"/>
    <dgm:cxn modelId="{2CC0697F-53E4-4948-8EDF-EFE8AF0E3B58}" type="presParOf" srcId="{7561F385-4E72-46BE-8D75-21EB476383F5}" destId="{AACF7923-9348-4F40-AA07-B4A246D5109C}" srcOrd="5"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EAD643-268A-4A0E-89C4-6FD317ACFECE}">
      <dsp:nvSpPr>
        <dsp:cNvPr id="0" name=""/>
        <dsp:cNvSpPr/>
      </dsp:nvSpPr>
      <dsp:spPr>
        <a:xfrm>
          <a:off x="0" y="97166"/>
          <a:ext cx="7520516" cy="85775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b="1" kern="1200" dirty="0" smtClean="0">
              <a:latin typeface="Georgia" panose="02040502050405020303" pitchFamily="18" charset="0"/>
            </a:rPr>
            <a:t>TDS Provision</a:t>
          </a:r>
          <a:endParaRPr lang="en-US" sz="2300" b="1" kern="1200" dirty="0">
            <a:latin typeface="Georgia" panose="02040502050405020303" pitchFamily="18" charset="0"/>
          </a:endParaRPr>
        </a:p>
      </dsp:txBody>
      <dsp:txXfrm>
        <a:off x="41872" y="139038"/>
        <a:ext cx="7436772" cy="774012"/>
      </dsp:txXfrm>
    </dsp:sp>
    <dsp:sp modelId="{2E708FF7-118C-4160-AEE1-DBDC122145D3}">
      <dsp:nvSpPr>
        <dsp:cNvPr id="0" name=""/>
        <dsp:cNvSpPr/>
      </dsp:nvSpPr>
      <dsp:spPr>
        <a:xfrm>
          <a:off x="0" y="1009325"/>
          <a:ext cx="7520516" cy="857756"/>
        </a:xfrm>
        <a:prstGeom prst="roundRect">
          <a:avLst/>
        </a:prstGeom>
        <a:solidFill>
          <a:schemeClr val="accent5">
            <a:hueOff val="83536"/>
            <a:satOff val="2299"/>
            <a:lumOff val="2892"/>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b="1" kern="1200" smtClean="0">
              <a:latin typeface="Georgia" panose="02040502050405020303" pitchFamily="18" charset="0"/>
            </a:rPr>
            <a:t>Registration</a:t>
          </a:r>
          <a:endParaRPr lang="en-US" sz="2300" b="1" kern="1200">
            <a:latin typeface="Georgia" panose="02040502050405020303" pitchFamily="18" charset="0"/>
          </a:endParaRPr>
        </a:p>
      </dsp:txBody>
      <dsp:txXfrm>
        <a:off x="41872" y="1051197"/>
        <a:ext cx="7436772" cy="774012"/>
      </dsp:txXfrm>
    </dsp:sp>
    <dsp:sp modelId="{AA6D4486-6AF4-4E45-BEED-2D80F4514518}">
      <dsp:nvSpPr>
        <dsp:cNvPr id="0" name=""/>
        <dsp:cNvSpPr/>
      </dsp:nvSpPr>
      <dsp:spPr>
        <a:xfrm>
          <a:off x="0" y="1933321"/>
          <a:ext cx="7520516" cy="857756"/>
        </a:xfrm>
        <a:prstGeom prst="roundRect">
          <a:avLst/>
        </a:prstGeom>
        <a:solidFill>
          <a:schemeClr val="accent5">
            <a:hueOff val="167073"/>
            <a:satOff val="4598"/>
            <a:lumOff val="5784"/>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b="1" kern="1200" dirty="0" smtClean="0">
              <a:latin typeface="Georgia" panose="02040502050405020303" pitchFamily="18" charset="0"/>
            </a:rPr>
            <a:t>Crediting the TDS deducted in the cash ledger of the DDOs</a:t>
          </a:r>
          <a:endParaRPr lang="en-US" sz="2300" b="1" kern="1200" dirty="0">
            <a:latin typeface="Georgia" panose="02040502050405020303" pitchFamily="18" charset="0"/>
          </a:endParaRPr>
        </a:p>
      </dsp:txBody>
      <dsp:txXfrm>
        <a:off x="41872" y="1975193"/>
        <a:ext cx="7436772" cy="774012"/>
      </dsp:txXfrm>
    </dsp:sp>
    <dsp:sp modelId="{12190136-E08C-4615-BE8C-A7A5E1122088}">
      <dsp:nvSpPr>
        <dsp:cNvPr id="0" name=""/>
        <dsp:cNvSpPr/>
      </dsp:nvSpPr>
      <dsp:spPr>
        <a:xfrm>
          <a:off x="0" y="2857318"/>
          <a:ext cx="7520516" cy="857756"/>
        </a:xfrm>
        <a:prstGeom prst="roundRect">
          <a:avLst/>
        </a:prstGeom>
        <a:solidFill>
          <a:schemeClr val="accent5">
            <a:hueOff val="250610"/>
            <a:satOff val="6898"/>
            <a:lumOff val="8677"/>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b="1" kern="1200" dirty="0" smtClean="0">
              <a:latin typeface="Georgia" panose="02040502050405020303" pitchFamily="18" charset="0"/>
            </a:rPr>
            <a:t>Filing of GSTR 7 Return along with payment of tax and amendment</a:t>
          </a:r>
          <a:endParaRPr lang="en-US" sz="2300" b="1" kern="1200" dirty="0">
            <a:latin typeface="Georgia" panose="02040502050405020303" pitchFamily="18" charset="0"/>
          </a:endParaRPr>
        </a:p>
      </dsp:txBody>
      <dsp:txXfrm>
        <a:off x="41872" y="2899190"/>
        <a:ext cx="7436772" cy="774012"/>
      </dsp:txXfrm>
    </dsp:sp>
    <dsp:sp modelId="{57020C2D-C05E-46D1-9D6D-91ECE924D4B5}">
      <dsp:nvSpPr>
        <dsp:cNvPr id="0" name=""/>
        <dsp:cNvSpPr/>
      </dsp:nvSpPr>
      <dsp:spPr>
        <a:xfrm>
          <a:off x="0" y="3781314"/>
          <a:ext cx="7520516" cy="857756"/>
        </a:xfrm>
        <a:prstGeom prst="roundRect">
          <a:avLst/>
        </a:prstGeom>
        <a:solidFill>
          <a:schemeClr val="accent5">
            <a:hueOff val="334146"/>
            <a:satOff val="9197"/>
            <a:lumOff val="11569"/>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b="1" kern="1200" dirty="0" smtClean="0">
              <a:latin typeface="Georgia" panose="02040502050405020303" pitchFamily="18" charset="0"/>
            </a:rPr>
            <a:t>TDS Certificate and TDS credit receivables </a:t>
          </a:r>
          <a:endParaRPr lang="en-US" sz="2300" b="1" kern="1200" dirty="0">
            <a:latin typeface="Georgia" panose="02040502050405020303" pitchFamily="18" charset="0"/>
          </a:endParaRPr>
        </a:p>
      </dsp:txBody>
      <dsp:txXfrm>
        <a:off x="41872" y="3823186"/>
        <a:ext cx="7436772" cy="77401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376494-2CAB-481B-A9C3-0A3C74E495C5}">
      <dsp:nvSpPr>
        <dsp:cNvPr id="0" name=""/>
        <dsp:cNvSpPr/>
      </dsp:nvSpPr>
      <dsp:spPr>
        <a:xfrm>
          <a:off x="4795" y="270844"/>
          <a:ext cx="1676481" cy="1099008"/>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b="1" i="0" kern="1200" dirty="0" smtClean="0">
              <a:solidFill>
                <a:schemeClr val="tx1"/>
              </a:solidFill>
              <a:latin typeface="Georgia" panose="02040502050405020303" pitchFamily="18" charset="0"/>
            </a:rPr>
            <a:t>NO</a:t>
          </a:r>
          <a:endParaRPr lang="en-US" sz="2200" b="1" i="0" kern="1200" dirty="0">
            <a:solidFill>
              <a:schemeClr val="tx1"/>
            </a:solidFill>
            <a:latin typeface="Georgia" panose="02040502050405020303" pitchFamily="18" charset="0"/>
          </a:endParaRPr>
        </a:p>
      </dsp:txBody>
      <dsp:txXfrm>
        <a:off x="58444" y="324493"/>
        <a:ext cx="1569183" cy="991710"/>
      </dsp:txXfrm>
    </dsp:sp>
    <dsp:sp modelId="{B69D1072-C66E-4867-B9B2-EE0E777BD43C}">
      <dsp:nvSpPr>
        <dsp:cNvPr id="0" name=""/>
        <dsp:cNvSpPr/>
      </dsp:nvSpPr>
      <dsp:spPr>
        <a:xfrm>
          <a:off x="0" y="1846062"/>
          <a:ext cx="8128000"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33020" rIns="184912" bIns="33020" numCol="1" spcCol="1270" anchor="t" anchorCtr="0">
          <a:noAutofit/>
        </a:bodyPr>
        <a:lstStyle/>
        <a:p>
          <a:pPr marL="228600" lvl="1" indent="-228600" algn="l" defTabSz="1155700" rtl="0">
            <a:lnSpc>
              <a:spcPct val="90000"/>
            </a:lnSpc>
            <a:spcBef>
              <a:spcPct val="0"/>
            </a:spcBef>
            <a:spcAft>
              <a:spcPct val="20000"/>
            </a:spcAft>
            <a:buChar char="••"/>
          </a:pPr>
          <a:r>
            <a:rPr lang="en-US" sz="2600" b="1" kern="1200" dirty="0" smtClean="0"/>
            <a:t>WHY?</a:t>
          </a:r>
          <a:endParaRPr lang="en-US" sz="2600" b="1" kern="1200" dirty="0"/>
        </a:p>
      </dsp:txBody>
      <dsp:txXfrm>
        <a:off x="0" y="1846062"/>
        <a:ext cx="8128000" cy="1076400"/>
      </dsp:txXfrm>
    </dsp:sp>
    <dsp:sp modelId="{D2A2242F-6AC5-43AD-A42D-1B204BA2E182}">
      <dsp:nvSpPr>
        <dsp:cNvPr id="0" name=""/>
        <dsp:cNvSpPr/>
      </dsp:nvSpPr>
      <dsp:spPr>
        <a:xfrm>
          <a:off x="0" y="2557961"/>
          <a:ext cx="8128000" cy="174915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smtClean="0">
              <a:solidFill>
                <a:schemeClr val="tx1"/>
              </a:solidFill>
              <a:latin typeface="Georgia" panose="02040502050405020303" pitchFamily="18" charset="0"/>
            </a:rPr>
            <a:t>A total value of supply s per the </a:t>
          </a:r>
          <a:r>
            <a:rPr lang="en-US" sz="2000" kern="1200" dirty="0" err="1" smtClean="0">
              <a:solidFill>
                <a:schemeClr val="tx1"/>
              </a:solidFill>
              <a:latin typeface="Georgia" panose="02040502050405020303" pitchFamily="18" charset="0"/>
            </a:rPr>
            <a:t>contyact</a:t>
          </a:r>
          <a:r>
            <a:rPr lang="en-US" sz="2000" kern="1200" dirty="0" smtClean="0">
              <a:solidFill>
                <a:schemeClr val="tx1"/>
              </a:solidFill>
              <a:latin typeface="Georgia" panose="02040502050405020303" pitchFamily="18" charset="0"/>
            </a:rPr>
            <a:t> is Rs. 2.6.lakh (including GST). Tax Rate is 12% . So, Taxable value of supply excluding GST  stands at </a:t>
          </a:r>
        </a:p>
        <a:p>
          <a:pPr lvl="0" algn="l" defTabSz="889000" rtl="0">
            <a:lnSpc>
              <a:spcPct val="90000"/>
            </a:lnSpc>
            <a:spcBef>
              <a:spcPct val="0"/>
            </a:spcBef>
            <a:spcAft>
              <a:spcPct val="35000"/>
            </a:spcAft>
          </a:pPr>
          <a:r>
            <a:rPr lang="en-US" sz="2000" kern="1200" dirty="0" smtClean="0">
              <a:solidFill>
                <a:schemeClr val="tx1"/>
              </a:solidFill>
              <a:latin typeface="Georgia" panose="02040502050405020303" pitchFamily="18" charset="0"/>
            </a:rPr>
            <a:t>Rs. 2.6 lakh *(100/112)= 2.32 which is less than 2.5 lakh lakh. Hence, deduction is not required</a:t>
          </a:r>
          <a:endParaRPr lang="en-US" sz="2000" kern="1200" dirty="0">
            <a:solidFill>
              <a:schemeClr val="tx1"/>
            </a:solidFill>
            <a:latin typeface="Georgia" panose="02040502050405020303" pitchFamily="18" charset="0"/>
          </a:endParaRPr>
        </a:p>
      </dsp:txBody>
      <dsp:txXfrm>
        <a:off x="85386" y="2643347"/>
        <a:ext cx="7957228" cy="157837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7A75BA-324B-43E1-B5D5-BA39ECC4D52A}">
      <dsp:nvSpPr>
        <dsp:cNvPr id="0" name=""/>
        <dsp:cNvSpPr/>
      </dsp:nvSpPr>
      <dsp:spPr>
        <a:xfrm>
          <a:off x="5269843" y="686337"/>
          <a:ext cx="1818452" cy="181842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3126B2-68E4-4007-BF94-03B71CF715A4}">
      <dsp:nvSpPr>
        <dsp:cNvPr id="0" name=""/>
        <dsp:cNvSpPr/>
      </dsp:nvSpPr>
      <dsp:spPr>
        <a:xfrm>
          <a:off x="5330431" y="746962"/>
          <a:ext cx="1696872" cy="1697176"/>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rtl="0">
            <a:lnSpc>
              <a:spcPct val="90000"/>
            </a:lnSpc>
            <a:spcBef>
              <a:spcPct val="0"/>
            </a:spcBef>
            <a:spcAft>
              <a:spcPct val="35000"/>
            </a:spcAft>
          </a:pPr>
          <a:r>
            <a:rPr lang="en-US" sz="2100" b="1" kern="1200" dirty="0" smtClean="0"/>
            <a:t>YES      OR      NO </a:t>
          </a:r>
          <a:endParaRPr lang="en-US" sz="2100" kern="1200" dirty="0"/>
        </a:p>
      </dsp:txBody>
      <dsp:txXfrm>
        <a:off x="5573188" y="989461"/>
        <a:ext cx="1212167" cy="1212178"/>
      </dsp:txXfrm>
    </dsp:sp>
    <dsp:sp modelId="{077C2FD6-6C71-4C1B-92CC-274D51B6D96E}">
      <dsp:nvSpPr>
        <dsp:cNvPr id="0" name=""/>
        <dsp:cNvSpPr/>
      </dsp:nvSpPr>
      <dsp:spPr>
        <a:xfrm rot="2700000">
          <a:off x="3390974" y="686134"/>
          <a:ext cx="1818512" cy="1818512"/>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0F8B34-7ADD-48C7-9374-45CDCC1560C8}">
      <dsp:nvSpPr>
        <dsp:cNvPr id="0" name=""/>
        <dsp:cNvSpPr/>
      </dsp:nvSpPr>
      <dsp:spPr>
        <a:xfrm>
          <a:off x="3451794" y="746962"/>
          <a:ext cx="1696872" cy="1697176"/>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rtl="0">
            <a:lnSpc>
              <a:spcPct val="90000"/>
            </a:lnSpc>
            <a:spcBef>
              <a:spcPct val="0"/>
            </a:spcBef>
            <a:spcAft>
              <a:spcPct val="35000"/>
            </a:spcAft>
          </a:pPr>
          <a:r>
            <a:rPr lang="en-US" sz="2100" b="1" kern="1200" dirty="0" smtClean="0"/>
            <a:t>Is Deduction required? </a:t>
          </a:r>
          <a:endParaRPr lang="en-US" sz="2100" kern="1200" dirty="0"/>
        </a:p>
      </dsp:txBody>
      <dsp:txXfrm>
        <a:off x="3694147" y="989461"/>
        <a:ext cx="1212167" cy="121217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376494-2CAB-481B-A9C3-0A3C74E495C5}">
      <dsp:nvSpPr>
        <dsp:cNvPr id="0" name=""/>
        <dsp:cNvSpPr/>
      </dsp:nvSpPr>
      <dsp:spPr>
        <a:xfrm>
          <a:off x="4795" y="704259"/>
          <a:ext cx="1676481" cy="764527"/>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b="1" i="0" kern="1200" dirty="0" smtClean="0">
              <a:solidFill>
                <a:schemeClr val="tx1"/>
              </a:solidFill>
              <a:latin typeface="Georgia" panose="02040502050405020303" pitchFamily="18" charset="0"/>
            </a:rPr>
            <a:t>NO</a:t>
          </a:r>
          <a:endParaRPr lang="en-US" sz="2200" b="1" i="0" kern="1200" dirty="0">
            <a:solidFill>
              <a:schemeClr val="tx1"/>
            </a:solidFill>
            <a:latin typeface="Georgia" panose="02040502050405020303" pitchFamily="18" charset="0"/>
          </a:endParaRPr>
        </a:p>
      </dsp:txBody>
      <dsp:txXfrm>
        <a:off x="42116" y="741580"/>
        <a:ext cx="1601839" cy="689885"/>
      </dsp:txXfrm>
    </dsp:sp>
    <dsp:sp modelId="{B69D1072-C66E-4867-B9B2-EE0E777BD43C}">
      <dsp:nvSpPr>
        <dsp:cNvPr id="0" name=""/>
        <dsp:cNvSpPr/>
      </dsp:nvSpPr>
      <dsp:spPr>
        <a:xfrm>
          <a:off x="0" y="1944997"/>
          <a:ext cx="8128000"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33020" rIns="184912" bIns="33020" numCol="1" spcCol="1270" anchor="t" anchorCtr="0">
          <a:noAutofit/>
        </a:bodyPr>
        <a:lstStyle/>
        <a:p>
          <a:pPr marL="228600" lvl="1" indent="-228600" algn="l" defTabSz="1155700" rtl="0">
            <a:lnSpc>
              <a:spcPct val="90000"/>
            </a:lnSpc>
            <a:spcBef>
              <a:spcPct val="0"/>
            </a:spcBef>
            <a:spcAft>
              <a:spcPct val="20000"/>
            </a:spcAft>
            <a:buChar char="••"/>
          </a:pPr>
          <a:r>
            <a:rPr lang="en-US" sz="2600" b="1" kern="1200" dirty="0" smtClean="0"/>
            <a:t>WHY?</a:t>
          </a:r>
          <a:endParaRPr lang="en-US" sz="2600" b="1" kern="1200" dirty="0"/>
        </a:p>
      </dsp:txBody>
      <dsp:txXfrm>
        <a:off x="0" y="1944997"/>
        <a:ext cx="8128000" cy="1076400"/>
      </dsp:txXfrm>
    </dsp:sp>
    <dsp:sp modelId="{D2A2242F-6AC5-43AD-A42D-1B204BA2E182}">
      <dsp:nvSpPr>
        <dsp:cNvPr id="0" name=""/>
        <dsp:cNvSpPr/>
      </dsp:nvSpPr>
      <dsp:spPr>
        <a:xfrm>
          <a:off x="0" y="2656895"/>
          <a:ext cx="8128000" cy="12168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smtClean="0">
              <a:solidFill>
                <a:schemeClr val="tx1"/>
              </a:solidFill>
              <a:latin typeface="Georgia" panose="02040502050405020303" pitchFamily="18" charset="0"/>
            </a:rPr>
            <a:t>This supply od service is </a:t>
          </a:r>
          <a:r>
            <a:rPr lang="en-US" sz="2000" b="1" kern="1200" dirty="0" smtClean="0">
              <a:solidFill>
                <a:schemeClr val="tx1"/>
              </a:solidFill>
              <a:latin typeface="Georgia" panose="02040502050405020303" pitchFamily="18" charset="0"/>
            </a:rPr>
            <a:t>exempt</a:t>
          </a:r>
          <a:r>
            <a:rPr lang="en-US" sz="2000" kern="1200" dirty="0" smtClean="0">
              <a:solidFill>
                <a:schemeClr val="tx1"/>
              </a:solidFill>
              <a:latin typeface="Georgia" panose="02040502050405020303" pitchFamily="18" charset="0"/>
            </a:rPr>
            <a:t> in terms of </a:t>
          </a:r>
          <a:r>
            <a:rPr lang="en-US" sz="2000" b="1" kern="1200" dirty="0" smtClean="0">
              <a:solidFill>
                <a:schemeClr val="tx1"/>
              </a:solidFill>
              <a:latin typeface="Georgia" panose="02040502050405020303" pitchFamily="18" charset="0"/>
            </a:rPr>
            <a:t>Sl. No. 3 of Notification No. 12/2017- Central Tax (Rate)</a:t>
          </a:r>
          <a:r>
            <a:rPr lang="en-US" sz="2000" kern="1200" dirty="0" smtClean="0">
              <a:solidFill>
                <a:schemeClr val="tx1"/>
              </a:solidFill>
              <a:latin typeface="Georgia" panose="02040502050405020303" pitchFamily="18" charset="0"/>
            </a:rPr>
            <a:t> dated 28.06.2018 and hence deduction is not required</a:t>
          </a:r>
          <a:endParaRPr lang="en-US" sz="2000" kern="1200" dirty="0">
            <a:solidFill>
              <a:schemeClr val="tx1"/>
            </a:solidFill>
            <a:latin typeface="Georgia" panose="02040502050405020303" pitchFamily="18" charset="0"/>
          </a:endParaRPr>
        </a:p>
      </dsp:txBody>
      <dsp:txXfrm>
        <a:off x="59399" y="2716294"/>
        <a:ext cx="8009202" cy="109800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7A75BA-324B-43E1-B5D5-BA39ECC4D52A}">
      <dsp:nvSpPr>
        <dsp:cNvPr id="0" name=""/>
        <dsp:cNvSpPr/>
      </dsp:nvSpPr>
      <dsp:spPr>
        <a:xfrm>
          <a:off x="5602792" y="755442"/>
          <a:ext cx="2001547" cy="200151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3126B2-68E4-4007-BF94-03B71CF715A4}">
      <dsp:nvSpPr>
        <dsp:cNvPr id="0" name=""/>
        <dsp:cNvSpPr/>
      </dsp:nvSpPr>
      <dsp:spPr>
        <a:xfrm>
          <a:off x="5669481" y="822171"/>
          <a:ext cx="1867725" cy="1868060"/>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ctr" defTabSz="1022350" rtl="0">
            <a:lnSpc>
              <a:spcPct val="90000"/>
            </a:lnSpc>
            <a:spcBef>
              <a:spcPct val="0"/>
            </a:spcBef>
            <a:spcAft>
              <a:spcPct val="35000"/>
            </a:spcAft>
          </a:pPr>
          <a:r>
            <a:rPr lang="en-US" sz="2300" b="1" kern="1200" dirty="0" smtClean="0"/>
            <a:t>YES      OR      NO </a:t>
          </a:r>
          <a:endParaRPr lang="en-US" sz="2300" kern="1200" dirty="0"/>
        </a:p>
      </dsp:txBody>
      <dsp:txXfrm>
        <a:off x="5936680" y="1089087"/>
        <a:ext cx="1334216" cy="1334228"/>
      </dsp:txXfrm>
    </dsp:sp>
    <dsp:sp modelId="{077C2FD6-6C71-4C1B-92CC-274D51B6D96E}">
      <dsp:nvSpPr>
        <dsp:cNvPr id="0" name=""/>
        <dsp:cNvSpPr/>
      </dsp:nvSpPr>
      <dsp:spPr>
        <a:xfrm rot="2700000">
          <a:off x="3534745" y="755219"/>
          <a:ext cx="2001613" cy="2001613"/>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0F8B34-7ADD-48C7-9374-45CDCC1560C8}">
      <dsp:nvSpPr>
        <dsp:cNvPr id="0" name=""/>
        <dsp:cNvSpPr/>
      </dsp:nvSpPr>
      <dsp:spPr>
        <a:xfrm>
          <a:off x="3601689" y="822171"/>
          <a:ext cx="1867725" cy="1868060"/>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ctr" defTabSz="1022350" rtl="0">
            <a:lnSpc>
              <a:spcPct val="90000"/>
            </a:lnSpc>
            <a:spcBef>
              <a:spcPct val="0"/>
            </a:spcBef>
            <a:spcAft>
              <a:spcPct val="35000"/>
            </a:spcAft>
          </a:pPr>
          <a:r>
            <a:rPr lang="en-US" sz="2300" b="1" kern="1200" dirty="0" smtClean="0"/>
            <a:t>Is Deduction required? </a:t>
          </a:r>
          <a:endParaRPr lang="en-US" sz="2300" kern="1200" dirty="0"/>
        </a:p>
      </dsp:txBody>
      <dsp:txXfrm>
        <a:off x="3868443" y="1089087"/>
        <a:ext cx="1334216" cy="133422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376494-2CAB-481B-A9C3-0A3C74E495C5}">
      <dsp:nvSpPr>
        <dsp:cNvPr id="0" name=""/>
        <dsp:cNvSpPr/>
      </dsp:nvSpPr>
      <dsp:spPr>
        <a:xfrm>
          <a:off x="4795" y="704259"/>
          <a:ext cx="1676481" cy="764527"/>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b="1" i="0" kern="1200" dirty="0" smtClean="0">
              <a:solidFill>
                <a:schemeClr val="tx1"/>
              </a:solidFill>
              <a:latin typeface="Georgia" panose="02040502050405020303" pitchFamily="18" charset="0"/>
            </a:rPr>
            <a:t>NO</a:t>
          </a:r>
          <a:endParaRPr lang="en-US" sz="2200" b="1" i="0" kern="1200" dirty="0">
            <a:solidFill>
              <a:schemeClr val="tx1"/>
            </a:solidFill>
            <a:latin typeface="Georgia" panose="02040502050405020303" pitchFamily="18" charset="0"/>
          </a:endParaRPr>
        </a:p>
      </dsp:txBody>
      <dsp:txXfrm>
        <a:off x="42116" y="741580"/>
        <a:ext cx="1601839" cy="689885"/>
      </dsp:txXfrm>
    </dsp:sp>
    <dsp:sp modelId="{B69D1072-C66E-4867-B9B2-EE0E777BD43C}">
      <dsp:nvSpPr>
        <dsp:cNvPr id="0" name=""/>
        <dsp:cNvSpPr/>
      </dsp:nvSpPr>
      <dsp:spPr>
        <a:xfrm>
          <a:off x="0" y="1944997"/>
          <a:ext cx="8128000"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33020" rIns="184912" bIns="33020" numCol="1" spcCol="1270" anchor="t" anchorCtr="0">
          <a:noAutofit/>
        </a:bodyPr>
        <a:lstStyle/>
        <a:p>
          <a:pPr marL="228600" lvl="1" indent="-228600" algn="l" defTabSz="1155700" rtl="0">
            <a:lnSpc>
              <a:spcPct val="90000"/>
            </a:lnSpc>
            <a:spcBef>
              <a:spcPct val="0"/>
            </a:spcBef>
            <a:spcAft>
              <a:spcPct val="20000"/>
            </a:spcAft>
            <a:buChar char="••"/>
          </a:pPr>
          <a:r>
            <a:rPr lang="en-US" sz="2600" b="1" kern="1200" dirty="0" smtClean="0"/>
            <a:t>WHY?</a:t>
          </a:r>
          <a:endParaRPr lang="en-US" sz="2600" b="1" kern="1200" dirty="0"/>
        </a:p>
      </dsp:txBody>
      <dsp:txXfrm>
        <a:off x="0" y="1944997"/>
        <a:ext cx="8128000" cy="1076400"/>
      </dsp:txXfrm>
    </dsp:sp>
    <dsp:sp modelId="{D2A2242F-6AC5-43AD-A42D-1B204BA2E182}">
      <dsp:nvSpPr>
        <dsp:cNvPr id="0" name=""/>
        <dsp:cNvSpPr/>
      </dsp:nvSpPr>
      <dsp:spPr>
        <a:xfrm>
          <a:off x="0" y="2656895"/>
          <a:ext cx="8128000" cy="12168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smtClean="0">
              <a:solidFill>
                <a:schemeClr val="tx1"/>
              </a:solidFill>
              <a:latin typeface="Georgia" panose="02040502050405020303" pitchFamily="18" charset="0"/>
            </a:rPr>
            <a:t>This supply of service is </a:t>
          </a:r>
          <a:r>
            <a:rPr lang="en-US" sz="2000" b="1" kern="1200" dirty="0" smtClean="0">
              <a:solidFill>
                <a:schemeClr val="tx1"/>
              </a:solidFill>
              <a:latin typeface="Georgia" panose="02040502050405020303" pitchFamily="18" charset="0"/>
            </a:rPr>
            <a:t>exempt</a:t>
          </a:r>
          <a:r>
            <a:rPr lang="en-US" sz="2000" kern="1200" dirty="0" smtClean="0">
              <a:solidFill>
                <a:schemeClr val="tx1"/>
              </a:solidFill>
              <a:latin typeface="Georgia" panose="02040502050405020303" pitchFamily="18" charset="0"/>
            </a:rPr>
            <a:t> in terms of </a:t>
          </a:r>
          <a:r>
            <a:rPr lang="en-US" sz="2000" b="1" kern="1200" dirty="0" smtClean="0">
              <a:solidFill>
                <a:schemeClr val="tx1"/>
              </a:solidFill>
              <a:latin typeface="Georgia" panose="02040502050405020303" pitchFamily="18" charset="0"/>
            </a:rPr>
            <a:t>Sl. No. 66 of Notification No. 12/2017- Central Tax (Rate) dated </a:t>
          </a:r>
          <a:r>
            <a:rPr lang="en-US" sz="2000" kern="1200" dirty="0" smtClean="0">
              <a:solidFill>
                <a:schemeClr val="tx1"/>
              </a:solidFill>
              <a:latin typeface="Georgia" panose="02040502050405020303" pitchFamily="18" charset="0"/>
            </a:rPr>
            <a:t>28.06.2018 and hence deduction is not required</a:t>
          </a:r>
          <a:endParaRPr lang="en-US" sz="2000" kern="1200" dirty="0">
            <a:solidFill>
              <a:schemeClr val="tx1"/>
            </a:solidFill>
            <a:latin typeface="Georgia" panose="02040502050405020303" pitchFamily="18" charset="0"/>
          </a:endParaRPr>
        </a:p>
      </dsp:txBody>
      <dsp:txXfrm>
        <a:off x="59399" y="2716294"/>
        <a:ext cx="8009202" cy="109800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F1CD86-1022-435D-AD57-EEFB5F2CCE16}">
      <dsp:nvSpPr>
        <dsp:cNvPr id="0" name=""/>
        <dsp:cNvSpPr/>
      </dsp:nvSpPr>
      <dsp:spPr>
        <a:xfrm>
          <a:off x="0" y="1164543"/>
          <a:ext cx="9029700" cy="113954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DCF4B358-BB5C-4A6A-B403-85EEAFC7E3E8}">
      <dsp:nvSpPr>
        <dsp:cNvPr id="0" name=""/>
        <dsp:cNvSpPr/>
      </dsp:nvSpPr>
      <dsp:spPr>
        <a:xfrm>
          <a:off x="419099" y="941981"/>
          <a:ext cx="6320790" cy="1129213"/>
        </a:xfrm>
        <a:prstGeom prst="roundRect">
          <a:avLst/>
        </a:prstGeom>
        <a:solidFill>
          <a:schemeClr val="bg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38911" tIns="0" rIns="238911" bIns="0" numCol="1" spcCol="1270" anchor="ctr" anchorCtr="0">
          <a:noAutofit/>
        </a:bodyPr>
        <a:lstStyle/>
        <a:p>
          <a:pPr lvl="0" algn="l" defTabSz="977900">
            <a:lnSpc>
              <a:spcPct val="90000"/>
            </a:lnSpc>
            <a:spcBef>
              <a:spcPct val="0"/>
            </a:spcBef>
            <a:spcAft>
              <a:spcPct val="35000"/>
            </a:spcAft>
          </a:pPr>
          <a:r>
            <a:rPr lang="en-US" sz="2200" b="1" kern="1200" dirty="0" smtClean="0">
              <a:solidFill>
                <a:schemeClr val="tx1"/>
              </a:solidFill>
              <a:latin typeface="Georgia" panose="02040502050405020303" pitchFamily="18" charset="0"/>
            </a:rPr>
            <a:t>When do we require to make the payment and file GSTR-07?</a:t>
          </a:r>
        </a:p>
      </dsp:txBody>
      <dsp:txXfrm>
        <a:off x="474223" y="997105"/>
        <a:ext cx="6210542" cy="1018965"/>
      </dsp:txXfrm>
    </dsp:sp>
    <dsp:sp modelId="{CA100341-F597-479D-8D3A-CE1838319C27}">
      <dsp:nvSpPr>
        <dsp:cNvPr id="0" name=""/>
        <dsp:cNvSpPr/>
      </dsp:nvSpPr>
      <dsp:spPr>
        <a:xfrm>
          <a:off x="0" y="3586891"/>
          <a:ext cx="9029700" cy="1093692"/>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49FCBA94-8522-47F9-B3D5-0BDA5A331099}">
      <dsp:nvSpPr>
        <dsp:cNvPr id="0" name=""/>
        <dsp:cNvSpPr/>
      </dsp:nvSpPr>
      <dsp:spPr>
        <a:xfrm>
          <a:off x="451485" y="2683922"/>
          <a:ext cx="8397232" cy="1891207"/>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threePt" dir="t"/>
        </a:scene3d>
        <a:sp3d>
          <a:bevelT/>
        </a:sp3d>
      </dsp:spPr>
      <dsp:style>
        <a:lnRef idx="0">
          <a:scrgbClr r="0" g="0" b="0"/>
        </a:lnRef>
        <a:fillRef idx="3">
          <a:scrgbClr r="0" g="0" b="0"/>
        </a:fillRef>
        <a:effectRef idx="3">
          <a:scrgbClr r="0" g="0" b="0"/>
        </a:effectRef>
        <a:fontRef idx="minor">
          <a:schemeClr val="lt1"/>
        </a:fontRef>
      </dsp:style>
      <dsp:txBody>
        <a:bodyPr spcFirstLastPara="0" vert="horz" wrap="square" lIns="238911" tIns="0" rIns="238911" bIns="0" numCol="1" spcCol="1270" anchor="ctr" anchorCtr="0">
          <a:noAutofit/>
        </a:bodyPr>
        <a:lstStyle/>
        <a:p>
          <a:pPr lvl="0" algn="just" defTabSz="977900">
            <a:lnSpc>
              <a:spcPct val="90000"/>
            </a:lnSpc>
            <a:spcBef>
              <a:spcPct val="0"/>
            </a:spcBef>
            <a:spcAft>
              <a:spcPct val="35000"/>
            </a:spcAft>
          </a:pPr>
          <a:r>
            <a:rPr lang="en-US" sz="2200" kern="1200" dirty="0" smtClean="0">
              <a:solidFill>
                <a:schemeClr val="tx1"/>
              </a:solidFill>
              <a:latin typeface="Georgia" panose="02040502050405020303" pitchFamily="18" charset="0"/>
            </a:rPr>
            <a:t>The amount deducted as tax under this section shall be paid to the Government by the deductor </a:t>
          </a:r>
          <a:r>
            <a:rPr lang="en-US" sz="2200" b="1" kern="1200" dirty="0" smtClean="0">
              <a:solidFill>
                <a:schemeClr val="tx1"/>
              </a:solidFill>
              <a:latin typeface="Georgia" panose="02040502050405020303" pitchFamily="18" charset="0"/>
            </a:rPr>
            <a:t>within ten days</a:t>
          </a:r>
          <a:r>
            <a:rPr lang="en-US" sz="2200" kern="1200" dirty="0" smtClean="0">
              <a:solidFill>
                <a:schemeClr val="tx1"/>
              </a:solidFill>
              <a:latin typeface="Georgia" panose="02040502050405020303" pitchFamily="18" charset="0"/>
            </a:rPr>
            <a:t> after the end of the month in which such deduction is made</a:t>
          </a:r>
          <a:endParaRPr lang="en-US" sz="2200" b="1" kern="1200" dirty="0" smtClean="0">
            <a:solidFill>
              <a:schemeClr val="tx1"/>
            </a:solidFill>
            <a:latin typeface="Georgia" panose="02040502050405020303" pitchFamily="18" charset="0"/>
          </a:endParaRPr>
        </a:p>
      </dsp:txBody>
      <dsp:txXfrm>
        <a:off x="543806" y="2776243"/>
        <a:ext cx="8212590" cy="170656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F1CD86-1022-435D-AD57-EEFB5F2CCE16}">
      <dsp:nvSpPr>
        <dsp:cNvPr id="0" name=""/>
        <dsp:cNvSpPr/>
      </dsp:nvSpPr>
      <dsp:spPr>
        <a:xfrm>
          <a:off x="0" y="1164543"/>
          <a:ext cx="9029700" cy="113954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DCF4B358-BB5C-4A6A-B403-85EEAFC7E3E8}">
      <dsp:nvSpPr>
        <dsp:cNvPr id="0" name=""/>
        <dsp:cNvSpPr/>
      </dsp:nvSpPr>
      <dsp:spPr>
        <a:xfrm>
          <a:off x="419099" y="992772"/>
          <a:ext cx="6320790" cy="1129213"/>
        </a:xfrm>
        <a:prstGeom prst="roundRect">
          <a:avLst/>
        </a:prstGeom>
        <a:solidFill>
          <a:schemeClr val="bg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38911" tIns="0" rIns="238911" bIns="0" numCol="1" spcCol="1270" anchor="ctr" anchorCtr="0">
          <a:noAutofit/>
        </a:bodyPr>
        <a:lstStyle/>
        <a:p>
          <a:pPr lvl="0" algn="l" defTabSz="977900">
            <a:lnSpc>
              <a:spcPct val="90000"/>
            </a:lnSpc>
            <a:spcBef>
              <a:spcPct val="0"/>
            </a:spcBef>
            <a:spcAft>
              <a:spcPct val="35000"/>
            </a:spcAft>
          </a:pPr>
          <a:r>
            <a:rPr lang="en-US" sz="2200" b="1" kern="1200" dirty="0" smtClean="0">
              <a:solidFill>
                <a:schemeClr val="tx1"/>
              </a:solidFill>
              <a:latin typeface="Georgia" panose="02040502050405020303" pitchFamily="18" charset="0"/>
            </a:rPr>
            <a:t>Do we require to issue TDS Certificate?</a:t>
          </a:r>
        </a:p>
      </dsp:txBody>
      <dsp:txXfrm>
        <a:off x="474223" y="1047896"/>
        <a:ext cx="6210542" cy="1018965"/>
      </dsp:txXfrm>
    </dsp:sp>
    <dsp:sp modelId="{CA100341-F597-479D-8D3A-CE1838319C27}">
      <dsp:nvSpPr>
        <dsp:cNvPr id="0" name=""/>
        <dsp:cNvSpPr/>
      </dsp:nvSpPr>
      <dsp:spPr>
        <a:xfrm>
          <a:off x="0" y="3586891"/>
          <a:ext cx="9029700" cy="1093692"/>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49FCBA94-8522-47F9-B3D5-0BDA5A331099}">
      <dsp:nvSpPr>
        <dsp:cNvPr id="0" name=""/>
        <dsp:cNvSpPr/>
      </dsp:nvSpPr>
      <dsp:spPr>
        <a:xfrm>
          <a:off x="451485" y="2666999"/>
          <a:ext cx="8397232" cy="1891207"/>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threePt" dir="t"/>
        </a:scene3d>
        <a:sp3d>
          <a:bevelT/>
        </a:sp3d>
      </dsp:spPr>
      <dsp:style>
        <a:lnRef idx="0">
          <a:scrgbClr r="0" g="0" b="0"/>
        </a:lnRef>
        <a:fillRef idx="3">
          <a:scrgbClr r="0" g="0" b="0"/>
        </a:fillRef>
        <a:effectRef idx="3">
          <a:scrgbClr r="0" g="0" b="0"/>
        </a:effectRef>
        <a:fontRef idx="minor">
          <a:schemeClr val="lt1"/>
        </a:fontRef>
      </dsp:style>
      <dsp:txBody>
        <a:bodyPr spcFirstLastPara="0" vert="horz" wrap="square" lIns="238911" tIns="0" rIns="238911" bIns="0" numCol="1" spcCol="1270" anchor="ctr" anchorCtr="0">
          <a:noAutofit/>
        </a:bodyPr>
        <a:lstStyle/>
        <a:p>
          <a:pPr lvl="0" algn="l" defTabSz="977900">
            <a:lnSpc>
              <a:spcPct val="90000"/>
            </a:lnSpc>
            <a:spcBef>
              <a:spcPct val="0"/>
            </a:spcBef>
            <a:spcAft>
              <a:spcPct val="35000"/>
            </a:spcAft>
          </a:pPr>
          <a:r>
            <a:rPr lang="en-US" sz="2200" kern="1200" dirty="0" smtClean="0">
              <a:solidFill>
                <a:schemeClr val="tx1"/>
              </a:solidFill>
              <a:latin typeface="Georgia" panose="02040502050405020303" pitchFamily="18" charset="0"/>
            </a:rPr>
            <a:t>TDS Certificate in Form GSTR-07A will be </a:t>
          </a:r>
          <a:r>
            <a:rPr lang="en-US" sz="2200" b="1" kern="1200" dirty="0" smtClean="0">
              <a:solidFill>
                <a:schemeClr val="tx1"/>
              </a:solidFill>
              <a:latin typeface="Georgia" panose="02040502050405020303" pitchFamily="18" charset="0"/>
            </a:rPr>
            <a:t>downloadable</a:t>
          </a:r>
          <a:r>
            <a:rPr lang="en-US" sz="2200" kern="1200" dirty="0" smtClean="0">
              <a:solidFill>
                <a:schemeClr val="tx1"/>
              </a:solidFill>
              <a:latin typeface="Georgia" panose="02040502050405020303" pitchFamily="18" charset="0"/>
            </a:rPr>
            <a:t> from the portal by supplier after accepting the transactions uploaded by deductor.</a:t>
          </a:r>
        </a:p>
        <a:p>
          <a:pPr lvl="0" algn="l" defTabSz="977900">
            <a:lnSpc>
              <a:spcPct val="90000"/>
            </a:lnSpc>
            <a:spcBef>
              <a:spcPct val="0"/>
            </a:spcBef>
            <a:spcAft>
              <a:spcPct val="35000"/>
            </a:spcAft>
          </a:pPr>
          <a:endParaRPr lang="en-US" sz="2200" kern="1200" dirty="0" smtClean="0">
            <a:solidFill>
              <a:schemeClr val="tx1"/>
            </a:solidFill>
            <a:latin typeface="Georgia" panose="02040502050405020303" pitchFamily="18" charset="0"/>
          </a:endParaRPr>
        </a:p>
      </dsp:txBody>
      <dsp:txXfrm>
        <a:off x="543806" y="2759320"/>
        <a:ext cx="8212590" cy="1706565"/>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F1CD86-1022-435D-AD57-EEFB5F2CCE16}">
      <dsp:nvSpPr>
        <dsp:cNvPr id="0" name=""/>
        <dsp:cNvSpPr/>
      </dsp:nvSpPr>
      <dsp:spPr>
        <a:xfrm>
          <a:off x="0" y="845215"/>
          <a:ext cx="9029700" cy="1122008"/>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DCF4B358-BB5C-4A6A-B403-85EEAFC7E3E8}">
      <dsp:nvSpPr>
        <dsp:cNvPr id="0" name=""/>
        <dsp:cNvSpPr/>
      </dsp:nvSpPr>
      <dsp:spPr>
        <a:xfrm>
          <a:off x="419099" y="626078"/>
          <a:ext cx="7242803" cy="1111841"/>
        </a:xfrm>
        <a:prstGeom prst="roundRect">
          <a:avLst/>
        </a:prstGeom>
        <a:solidFill>
          <a:schemeClr val="bg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38911" tIns="0" rIns="238911" bIns="0" numCol="1" spcCol="1270" anchor="ctr" anchorCtr="0">
          <a:noAutofit/>
        </a:bodyPr>
        <a:lstStyle/>
        <a:p>
          <a:pPr lvl="0" algn="l" defTabSz="977900">
            <a:lnSpc>
              <a:spcPct val="90000"/>
            </a:lnSpc>
            <a:spcBef>
              <a:spcPct val="0"/>
            </a:spcBef>
            <a:spcAft>
              <a:spcPct val="35000"/>
            </a:spcAft>
          </a:pPr>
          <a:r>
            <a:rPr lang="en-US" sz="2200" b="1" kern="1200" dirty="0" smtClean="0">
              <a:solidFill>
                <a:schemeClr val="tx1"/>
              </a:solidFill>
              <a:latin typeface="Georgia" panose="02040502050405020303" pitchFamily="18" charset="0"/>
            </a:rPr>
            <a:t>Is there any penalty for any default in issuing TDS Certificate?</a:t>
          </a:r>
        </a:p>
      </dsp:txBody>
      <dsp:txXfrm>
        <a:off x="473375" y="680354"/>
        <a:ext cx="7134251" cy="1003289"/>
      </dsp:txXfrm>
    </dsp:sp>
    <dsp:sp modelId="{CA100341-F597-479D-8D3A-CE1838319C27}">
      <dsp:nvSpPr>
        <dsp:cNvPr id="0" name=""/>
        <dsp:cNvSpPr/>
      </dsp:nvSpPr>
      <dsp:spPr>
        <a:xfrm>
          <a:off x="0" y="3920431"/>
          <a:ext cx="9029700" cy="1076866"/>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49FCBA94-8522-47F9-B3D5-0BDA5A331099}">
      <dsp:nvSpPr>
        <dsp:cNvPr id="0" name=""/>
        <dsp:cNvSpPr/>
      </dsp:nvSpPr>
      <dsp:spPr>
        <a:xfrm>
          <a:off x="451485" y="2324557"/>
          <a:ext cx="8397232" cy="2552247"/>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threePt" dir="t"/>
        </a:scene3d>
        <a:sp3d>
          <a:bevelT/>
        </a:sp3d>
      </dsp:spPr>
      <dsp:style>
        <a:lnRef idx="0">
          <a:scrgbClr r="0" g="0" b="0"/>
        </a:lnRef>
        <a:fillRef idx="3">
          <a:scrgbClr r="0" g="0" b="0"/>
        </a:fillRef>
        <a:effectRef idx="3">
          <a:scrgbClr r="0" g="0" b="0"/>
        </a:effectRef>
        <a:fontRef idx="minor">
          <a:schemeClr val="lt1"/>
        </a:fontRef>
      </dsp:style>
      <dsp:txBody>
        <a:bodyPr spcFirstLastPara="0" vert="horz" wrap="square" lIns="238911" tIns="0" rIns="238911" bIns="0" numCol="1" spcCol="1270" anchor="ctr" anchorCtr="0">
          <a:noAutofit/>
        </a:bodyPr>
        <a:lstStyle/>
        <a:p>
          <a:pPr lvl="0" algn="just" defTabSz="977900">
            <a:lnSpc>
              <a:spcPct val="90000"/>
            </a:lnSpc>
            <a:spcBef>
              <a:spcPct val="0"/>
            </a:spcBef>
            <a:spcAft>
              <a:spcPct val="35000"/>
            </a:spcAft>
          </a:pPr>
          <a:r>
            <a:rPr lang="en-US" sz="2200" kern="1200" dirty="0" smtClean="0">
              <a:solidFill>
                <a:schemeClr val="tx1"/>
              </a:solidFill>
              <a:latin typeface="Georgia" panose="02040502050405020303" pitchFamily="18" charset="0"/>
            </a:rPr>
            <a:t>If any deductor fails to furnish to the deductee the certificate, after deducting the tax at source, within five days of crediting the amount so deducted to the Government, the deductor shall pay, by way of a late fee, a sum of one hundred rupees per day from the day after the expiry of such five days period until the failure is rectified, subject to a maximum amount of five thousand rupees.</a:t>
          </a:r>
          <a:endParaRPr lang="en-US" sz="2200" b="1" kern="1200" dirty="0" smtClean="0">
            <a:solidFill>
              <a:schemeClr val="tx1"/>
            </a:solidFill>
            <a:latin typeface="Georgia" panose="02040502050405020303" pitchFamily="18" charset="0"/>
          </a:endParaRPr>
        </a:p>
      </dsp:txBody>
      <dsp:txXfrm>
        <a:off x="576075" y="2449147"/>
        <a:ext cx="8148052" cy="2303067"/>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F1CD86-1022-435D-AD57-EEFB5F2CCE16}">
      <dsp:nvSpPr>
        <dsp:cNvPr id="0" name=""/>
        <dsp:cNvSpPr/>
      </dsp:nvSpPr>
      <dsp:spPr>
        <a:xfrm>
          <a:off x="0" y="235619"/>
          <a:ext cx="9029700" cy="1122008"/>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DCF4B358-BB5C-4A6A-B403-85EEAFC7E3E8}">
      <dsp:nvSpPr>
        <dsp:cNvPr id="0" name=""/>
        <dsp:cNvSpPr/>
      </dsp:nvSpPr>
      <dsp:spPr>
        <a:xfrm>
          <a:off x="419099" y="16481"/>
          <a:ext cx="7242803" cy="1111841"/>
        </a:xfrm>
        <a:prstGeom prst="roundRect">
          <a:avLst/>
        </a:prstGeom>
        <a:solidFill>
          <a:schemeClr val="bg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38911" tIns="0" rIns="238911" bIns="0" numCol="1" spcCol="1270" anchor="ctr" anchorCtr="0">
          <a:noAutofit/>
        </a:bodyPr>
        <a:lstStyle/>
        <a:p>
          <a:pPr lvl="0" algn="l" defTabSz="977900">
            <a:lnSpc>
              <a:spcPct val="90000"/>
            </a:lnSpc>
            <a:spcBef>
              <a:spcPct val="0"/>
            </a:spcBef>
            <a:spcAft>
              <a:spcPct val="35000"/>
            </a:spcAft>
          </a:pPr>
          <a:r>
            <a:rPr lang="en-US" sz="2200" b="1" kern="1200" dirty="0" smtClean="0">
              <a:solidFill>
                <a:schemeClr val="tx1"/>
              </a:solidFill>
              <a:latin typeface="Georgia" panose="02040502050405020303" pitchFamily="18" charset="0"/>
            </a:rPr>
            <a:t>Is there any penalty for any default in deducting tax?</a:t>
          </a:r>
        </a:p>
      </dsp:txBody>
      <dsp:txXfrm>
        <a:off x="473375" y="70757"/>
        <a:ext cx="7134251" cy="1003289"/>
      </dsp:txXfrm>
    </dsp:sp>
    <dsp:sp modelId="{CA100341-F597-479D-8D3A-CE1838319C27}">
      <dsp:nvSpPr>
        <dsp:cNvPr id="0" name=""/>
        <dsp:cNvSpPr/>
      </dsp:nvSpPr>
      <dsp:spPr>
        <a:xfrm>
          <a:off x="0" y="4225228"/>
          <a:ext cx="9029700" cy="1076866"/>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49FCBA94-8522-47F9-B3D5-0BDA5A331099}">
      <dsp:nvSpPr>
        <dsp:cNvPr id="0" name=""/>
        <dsp:cNvSpPr/>
      </dsp:nvSpPr>
      <dsp:spPr>
        <a:xfrm>
          <a:off x="451485" y="1828808"/>
          <a:ext cx="8397232" cy="3466639"/>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threePt" dir="t"/>
        </a:scene3d>
        <a:sp3d>
          <a:bevelT/>
        </a:sp3d>
      </dsp:spPr>
      <dsp:style>
        <a:lnRef idx="0">
          <a:scrgbClr r="0" g="0" b="0"/>
        </a:lnRef>
        <a:fillRef idx="3">
          <a:scrgbClr r="0" g="0" b="0"/>
        </a:fillRef>
        <a:effectRef idx="3">
          <a:scrgbClr r="0" g="0" b="0"/>
        </a:effectRef>
        <a:fontRef idx="minor">
          <a:schemeClr val="lt1"/>
        </a:fontRef>
      </dsp:style>
      <dsp:txBody>
        <a:bodyPr spcFirstLastPara="0" vert="horz" wrap="square" lIns="238911" tIns="0" rIns="238911" bIns="0" numCol="1" spcCol="1270" anchor="ctr" anchorCtr="0">
          <a:noAutofit/>
        </a:bodyPr>
        <a:lstStyle/>
        <a:p>
          <a:pPr lvl="0" algn="just" defTabSz="977900">
            <a:lnSpc>
              <a:spcPct val="90000"/>
            </a:lnSpc>
            <a:spcBef>
              <a:spcPct val="0"/>
            </a:spcBef>
            <a:spcAft>
              <a:spcPct val="35000"/>
            </a:spcAft>
          </a:pPr>
          <a:r>
            <a:rPr lang="en-US" sz="2200" kern="1200" dirty="0" smtClean="0">
              <a:solidFill>
                <a:schemeClr val="tx1"/>
              </a:solidFill>
              <a:latin typeface="Georgia" panose="02040502050405020303" pitchFamily="18" charset="0"/>
            </a:rPr>
            <a:t>If any deductor fails to pay to the Government the amount deducted as tax under sub-section (1), he shall pay interest in accordance with the provisions of sub-section (1) of section 50, in addition to the amount of tax deducted.</a:t>
          </a:r>
        </a:p>
        <a:p>
          <a:pPr lvl="0" algn="ctr" defTabSz="977900">
            <a:lnSpc>
              <a:spcPct val="90000"/>
            </a:lnSpc>
            <a:spcBef>
              <a:spcPct val="0"/>
            </a:spcBef>
            <a:spcAft>
              <a:spcPct val="35000"/>
            </a:spcAft>
          </a:pPr>
          <a:r>
            <a:rPr lang="en-US" sz="2200" kern="1200" dirty="0" smtClean="0">
              <a:solidFill>
                <a:schemeClr val="tx1"/>
              </a:solidFill>
              <a:latin typeface="Georgia" panose="02040502050405020303" pitchFamily="18" charset="0"/>
            </a:rPr>
            <a:t>+</a:t>
          </a:r>
        </a:p>
        <a:p>
          <a:pPr lvl="0" algn="just" defTabSz="977900">
            <a:lnSpc>
              <a:spcPct val="90000"/>
            </a:lnSpc>
            <a:spcBef>
              <a:spcPct val="0"/>
            </a:spcBef>
            <a:spcAft>
              <a:spcPct val="35000"/>
            </a:spcAft>
          </a:pPr>
          <a:r>
            <a:rPr lang="en-US" sz="2200" kern="1200" dirty="0" smtClean="0">
              <a:solidFill>
                <a:schemeClr val="tx1"/>
              </a:solidFill>
              <a:latin typeface="Georgia" panose="02040502050405020303" pitchFamily="18" charset="0"/>
            </a:rPr>
            <a:t>he shall be liable to pay a penalty of ten thousand rupees or an amount equivalent to the tax evaded or the tax not deducted under section 51 or short deducted or deducted but not paid to the Government, whichever is higher.</a:t>
          </a:r>
        </a:p>
        <a:p>
          <a:pPr lvl="0" algn="ctr" defTabSz="977900">
            <a:lnSpc>
              <a:spcPct val="90000"/>
            </a:lnSpc>
            <a:spcBef>
              <a:spcPct val="0"/>
            </a:spcBef>
            <a:spcAft>
              <a:spcPct val="35000"/>
            </a:spcAft>
          </a:pPr>
          <a:endParaRPr lang="en-US" sz="2200" b="1" kern="1200" dirty="0" smtClean="0">
            <a:solidFill>
              <a:schemeClr val="tx1"/>
            </a:solidFill>
            <a:latin typeface="Georgia" panose="02040502050405020303" pitchFamily="18" charset="0"/>
          </a:endParaRPr>
        </a:p>
      </dsp:txBody>
      <dsp:txXfrm>
        <a:off x="620712" y="1998035"/>
        <a:ext cx="8058778" cy="3128185"/>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F1CD86-1022-435D-AD57-EEFB5F2CCE16}">
      <dsp:nvSpPr>
        <dsp:cNvPr id="0" name=""/>
        <dsp:cNvSpPr/>
      </dsp:nvSpPr>
      <dsp:spPr>
        <a:xfrm>
          <a:off x="0" y="806663"/>
          <a:ext cx="9029700" cy="1122008"/>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DCF4B358-BB5C-4A6A-B403-85EEAFC7E3E8}">
      <dsp:nvSpPr>
        <dsp:cNvPr id="0" name=""/>
        <dsp:cNvSpPr/>
      </dsp:nvSpPr>
      <dsp:spPr>
        <a:xfrm>
          <a:off x="419099" y="587526"/>
          <a:ext cx="7242803" cy="1111841"/>
        </a:xfrm>
        <a:prstGeom prst="roundRect">
          <a:avLst/>
        </a:prstGeom>
        <a:solidFill>
          <a:schemeClr val="bg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38911" tIns="0" rIns="238911" bIns="0" numCol="1" spcCol="1270" anchor="ctr" anchorCtr="0">
          <a:noAutofit/>
        </a:bodyPr>
        <a:lstStyle/>
        <a:p>
          <a:pPr lvl="0" algn="l" defTabSz="977900">
            <a:lnSpc>
              <a:spcPct val="90000"/>
            </a:lnSpc>
            <a:spcBef>
              <a:spcPct val="0"/>
            </a:spcBef>
            <a:spcAft>
              <a:spcPct val="35000"/>
            </a:spcAft>
          </a:pPr>
          <a:r>
            <a:rPr lang="en-US" sz="2200" b="1" kern="1200" dirty="0" smtClean="0">
              <a:solidFill>
                <a:schemeClr val="tx1"/>
              </a:solidFill>
              <a:latin typeface="Georgia" panose="02040502050405020303" pitchFamily="18" charset="0"/>
            </a:rPr>
            <a:t>How will the deductee claim this tax deducted?</a:t>
          </a:r>
        </a:p>
      </dsp:txBody>
      <dsp:txXfrm>
        <a:off x="473375" y="641802"/>
        <a:ext cx="7134251" cy="1003289"/>
      </dsp:txXfrm>
    </dsp:sp>
    <dsp:sp modelId="{CA100341-F597-479D-8D3A-CE1838319C27}">
      <dsp:nvSpPr>
        <dsp:cNvPr id="0" name=""/>
        <dsp:cNvSpPr/>
      </dsp:nvSpPr>
      <dsp:spPr>
        <a:xfrm>
          <a:off x="0" y="3654183"/>
          <a:ext cx="9029700" cy="1076866"/>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49FCBA94-8522-47F9-B3D5-0BDA5A331099}">
      <dsp:nvSpPr>
        <dsp:cNvPr id="0" name=""/>
        <dsp:cNvSpPr/>
      </dsp:nvSpPr>
      <dsp:spPr>
        <a:xfrm>
          <a:off x="451485" y="2399853"/>
          <a:ext cx="8397232" cy="2324551"/>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threePt" dir="t"/>
        </a:scene3d>
        <a:sp3d>
          <a:bevelT/>
        </a:sp3d>
      </dsp:spPr>
      <dsp:style>
        <a:lnRef idx="0">
          <a:scrgbClr r="0" g="0" b="0"/>
        </a:lnRef>
        <a:fillRef idx="3">
          <a:scrgbClr r="0" g="0" b="0"/>
        </a:fillRef>
        <a:effectRef idx="3">
          <a:scrgbClr r="0" g="0" b="0"/>
        </a:effectRef>
        <a:fontRef idx="minor">
          <a:schemeClr val="lt1"/>
        </a:fontRef>
      </dsp:style>
      <dsp:txBody>
        <a:bodyPr spcFirstLastPara="0" vert="horz" wrap="square" lIns="238911" tIns="0" rIns="238911" bIns="0" numCol="1" spcCol="1270" anchor="ctr" anchorCtr="0">
          <a:noAutofit/>
        </a:bodyPr>
        <a:lstStyle/>
        <a:p>
          <a:pPr lvl="0" algn="just" defTabSz="977900">
            <a:lnSpc>
              <a:spcPct val="90000"/>
            </a:lnSpc>
            <a:spcBef>
              <a:spcPct val="0"/>
            </a:spcBef>
            <a:spcAft>
              <a:spcPct val="35000"/>
            </a:spcAft>
          </a:pPr>
          <a:r>
            <a:rPr lang="en-US" sz="2200" kern="1200" dirty="0" smtClean="0">
              <a:solidFill>
                <a:schemeClr val="tx1"/>
              </a:solidFill>
              <a:latin typeface="Georgia" panose="02040502050405020303" pitchFamily="18" charset="0"/>
            </a:rPr>
            <a:t>There will be a TDS/TCS credit received table similar to table 9 of GSTR-2. Supplier has to take action on the transactions to accept/reject. Amount of TDS included in accepted transactions will be credited to the cash ledger of supplier.</a:t>
          </a:r>
        </a:p>
        <a:p>
          <a:pPr lvl="0" algn="just" defTabSz="977900">
            <a:lnSpc>
              <a:spcPct val="90000"/>
            </a:lnSpc>
            <a:spcBef>
              <a:spcPct val="0"/>
            </a:spcBef>
            <a:spcAft>
              <a:spcPct val="35000"/>
            </a:spcAft>
          </a:pPr>
          <a:endParaRPr lang="en-US" sz="2200" b="1" kern="1200" dirty="0" smtClean="0">
            <a:solidFill>
              <a:schemeClr val="tx1"/>
            </a:solidFill>
            <a:latin typeface="Georgia" panose="02040502050405020303" pitchFamily="18" charset="0"/>
          </a:endParaRPr>
        </a:p>
      </dsp:txBody>
      <dsp:txXfrm>
        <a:off x="564960" y="2513328"/>
        <a:ext cx="8170282" cy="20976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F1CD86-1022-435D-AD57-EEFB5F2CCE16}">
      <dsp:nvSpPr>
        <dsp:cNvPr id="0" name=""/>
        <dsp:cNvSpPr/>
      </dsp:nvSpPr>
      <dsp:spPr>
        <a:xfrm>
          <a:off x="0" y="319549"/>
          <a:ext cx="9029700" cy="455816"/>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DCF4B358-BB5C-4A6A-B403-85EEAFC7E3E8}">
      <dsp:nvSpPr>
        <dsp:cNvPr id="0" name=""/>
        <dsp:cNvSpPr/>
      </dsp:nvSpPr>
      <dsp:spPr>
        <a:xfrm>
          <a:off x="399045" y="58377"/>
          <a:ext cx="8592851" cy="623832"/>
        </a:xfrm>
        <a:prstGeom prst="roundRect">
          <a:avLst/>
        </a:prstGeom>
        <a:solidFill>
          <a:schemeClr val="bg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38911" tIns="0" rIns="238911" bIns="0" numCol="1" spcCol="1270" anchor="ctr" anchorCtr="0">
          <a:noAutofit/>
        </a:bodyPr>
        <a:lstStyle/>
        <a:p>
          <a:pPr lvl="0" algn="l" defTabSz="1066800">
            <a:lnSpc>
              <a:spcPct val="90000"/>
            </a:lnSpc>
            <a:spcBef>
              <a:spcPct val="0"/>
            </a:spcBef>
            <a:spcAft>
              <a:spcPct val="35000"/>
            </a:spcAft>
          </a:pPr>
          <a:r>
            <a:rPr lang="en-US" sz="2400" b="1" kern="1200" dirty="0" smtClean="0">
              <a:solidFill>
                <a:schemeClr val="tx1"/>
              </a:solidFill>
              <a:latin typeface="Georgia" panose="02040502050405020303" pitchFamily="18" charset="0"/>
            </a:rPr>
            <a:t>On Whom Tax deduction at source is applicable?</a:t>
          </a:r>
        </a:p>
      </dsp:txBody>
      <dsp:txXfrm>
        <a:off x="429498" y="88830"/>
        <a:ext cx="8531945" cy="562926"/>
      </dsp:txXfrm>
    </dsp:sp>
    <dsp:sp modelId="{CA100341-F597-479D-8D3A-CE1838319C27}">
      <dsp:nvSpPr>
        <dsp:cNvPr id="0" name=""/>
        <dsp:cNvSpPr/>
      </dsp:nvSpPr>
      <dsp:spPr>
        <a:xfrm>
          <a:off x="0" y="1323487"/>
          <a:ext cx="9029700" cy="437477"/>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49FCBA94-8522-47F9-B3D5-0BDA5A331099}">
      <dsp:nvSpPr>
        <dsp:cNvPr id="0" name=""/>
        <dsp:cNvSpPr/>
      </dsp:nvSpPr>
      <dsp:spPr>
        <a:xfrm>
          <a:off x="451485" y="920531"/>
          <a:ext cx="8538186" cy="791481"/>
        </a:xfrm>
        <a:prstGeom prst="roundRect">
          <a:avLst/>
        </a:prstGeom>
        <a:solidFill>
          <a:schemeClr val="tx2">
            <a:lumMod val="60000"/>
            <a:lumOff val="40000"/>
          </a:schemeClr>
        </a:solidFill>
        <a:ln>
          <a:noFill/>
        </a:ln>
        <a:effectLst>
          <a:outerShdw blurRad="57150" dist="19050" dir="5400000" algn="ctr" rotWithShape="0">
            <a:srgbClr val="000000">
              <a:alpha val="63000"/>
            </a:srgbClr>
          </a:outerShdw>
        </a:effectLst>
        <a:scene3d>
          <a:camera prst="orthographicFront"/>
          <a:lightRig rig="threePt" dir="t"/>
        </a:scene3d>
        <a:sp3d>
          <a:bevelT/>
        </a:sp3d>
      </dsp:spPr>
      <dsp:style>
        <a:lnRef idx="0">
          <a:scrgbClr r="0" g="0" b="0"/>
        </a:lnRef>
        <a:fillRef idx="3">
          <a:scrgbClr r="0" g="0" b="0"/>
        </a:fillRef>
        <a:effectRef idx="3">
          <a:scrgbClr r="0" g="0" b="0"/>
        </a:effectRef>
        <a:fontRef idx="minor">
          <a:schemeClr val="lt1"/>
        </a:fontRef>
      </dsp:style>
      <dsp:txBody>
        <a:bodyPr spcFirstLastPara="0" vert="horz" wrap="square" lIns="238911" tIns="0" rIns="238911" bIns="0" numCol="1" spcCol="1270" anchor="ctr" anchorCtr="0">
          <a:noAutofit/>
        </a:bodyPr>
        <a:lstStyle/>
        <a:p>
          <a:pPr lvl="0" algn="just" defTabSz="977900">
            <a:lnSpc>
              <a:spcPct val="90000"/>
            </a:lnSpc>
            <a:spcBef>
              <a:spcPct val="0"/>
            </a:spcBef>
            <a:spcAft>
              <a:spcPct val="35000"/>
            </a:spcAft>
          </a:pPr>
          <a:r>
            <a:rPr lang="en-US" sz="2200" kern="1200" dirty="0" smtClean="0">
              <a:solidFill>
                <a:schemeClr val="tx1"/>
              </a:solidFill>
              <a:latin typeface="Georgia" panose="02040502050405020303" pitchFamily="18" charset="0"/>
            </a:rPr>
            <a:t> A department or </a:t>
          </a:r>
          <a:r>
            <a:rPr lang="en-US" sz="2200" b="1" kern="1200" dirty="0" smtClean="0">
              <a:solidFill>
                <a:schemeClr val="tx1"/>
              </a:solidFill>
              <a:latin typeface="Georgia" panose="02040502050405020303" pitchFamily="18" charset="0"/>
            </a:rPr>
            <a:t>establishment</a:t>
          </a:r>
          <a:r>
            <a:rPr lang="en-US" sz="2200" kern="1200" dirty="0" smtClean="0">
              <a:solidFill>
                <a:schemeClr val="tx1"/>
              </a:solidFill>
              <a:latin typeface="Georgia" panose="02040502050405020303" pitchFamily="18" charset="0"/>
            </a:rPr>
            <a:t> of the Central Government     or State Government; or</a:t>
          </a:r>
          <a:endParaRPr lang="en-US" sz="2200" kern="1200" dirty="0">
            <a:solidFill>
              <a:schemeClr val="tx1"/>
            </a:solidFill>
            <a:latin typeface="Georgia" panose="02040502050405020303" pitchFamily="18" charset="0"/>
          </a:endParaRPr>
        </a:p>
      </dsp:txBody>
      <dsp:txXfrm>
        <a:off x="490122" y="959168"/>
        <a:ext cx="8460912" cy="714207"/>
      </dsp:txXfrm>
    </dsp:sp>
    <dsp:sp modelId="{93D95C05-1F3B-4586-97C6-1A3F113CA5FE}">
      <dsp:nvSpPr>
        <dsp:cNvPr id="0" name=""/>
        <dsp:cNvSpPr/>
      </dsp:nvSpPr>
      <dsp:spPr>
        <a:xfrm>
          <a:off x="0" y="2285124"/>
          <a:ext cx="9029700" cy="6552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F1CC8046-D416-4C1F-84BB-CF438A9D69C9}">
      <dsp:nvSpPr>
        <dsp:cNvPr id="0" name=""/>
        <dsp:cNvSpPr/>
      </dsp:nvSpPr>
      <dsp:spPr>
        <a:xfrm>
          <a:off x="451485" y="1901364"/>
          <a:ext cx="8549626" cy="767520"/>
        </a:xfrm>
        <a:prstGeom prst="roundRect">
          <a:avLst/>
        </a:prstGeom>
        <a:solidFill>
          <a:schemeClr val="tx2">
            <a:lumMod val="60000"/>
            <a:lumOff val="40000"/>
          </a:schemeClr>
        </a:solidFill>
        <a:ln>
          <a:noFill/>
        </a:ln>
        <a:effectLst>
          <a:outerShdw blurRad="57150" dist="19050" dir="5400000" algn="ctr" rotWithShape="0">
            <a:srgbClr val="000000">
              <a:alpha val="63000"/>
            </a:srgbClr>
          </a:outerShdw>
        </a:effectLst>
        <a:scene3d>
          <a:camera prst="orthographicFront"/>
          <a:lightRig rig="threePt" dir="t"/>
        </a:scene3d>
        <a:sp3d>
          <a:bevelT/>
        </a:sp3d>
      </dsp:spPr>
      <dsp:style>
        <a:lnRef idx="0">
          <a:scrgbClr r="0" g="0" b="0"/>
        </a:lnRef>
        <a:fillRef idx="3">
          <a:scrgbClr r="0" g="0" b="0"/>
        </a:fillRef>
        <a:effectRef idx="3">
          <a:scrgbClr r="0" g="0" b="0"/>
        </a:effectRef>
        <a:fontRef idx="minor">
          <a:schemeClr val="lt1"/>
        </a:fontRef>
      </dsp:style>
      <dsp:txBody>
        <a:bodyPr spcFirstLastPara="0" vert="horz" wrap="square" lIns="238911" tIns="0" rIns="238911" bIns="0" numCol="1" spcCol="1270" anchor="ctr" anchorCtr="0">
          <a:noAutofit/>
        </a:bodyPr>
        <a:lstStyle/>
        <a:p>
          <a:pPr lvl="0" algn="just" defTabSz="977900">
            <a:lnSpc>
              <a:spcPct val="90000"/>
            </a:lnSpc>
            <a:spcBef>
              <a:spcPct val="0"/>
            </a:spcBef>
            <a:spcAft>
              <a:spcPct val="35000"/>
            </a:spcAft>
          </a:pPr>
          <a:r>
            <a:rPr lang="en-US" sz="2200" b="1" kern="1200" dirty="0" smtClean="0">
              <a:solidFill>
                <a:schemeClr val="tx1"/>
              </a:solidFill>
              <a:latin typeface="Georgia" panose="02040502050405020303" pitchFamily="18" charset="0"/>
            </a:rPr>
            <a:t>local authority</a:t>
          </a:r>
          <a:r>
            <a:rPr lang="en-US" sz="2200" kern="1200" dirty="0" smtClean="0">
              <a:solidFill>
                <a:schemeClr val="tx1"/>
              </a:solidFill>
              <a:latin typeface="Georgia" panose="02040502050405020303" pitchFamily="18" charset="0"/>
            </a:rPr>
            <a:t>;</a:t>
          </a:r>
          <a:endParaRPr lang="en-US" sz="2200" kern="1200" dirty="0">
            <a:solidFill>
              <a:schemeClr val="tx1"/>
            </a:solidFill>
            <a:latin typeface="Georgia" panose="02040502050405020303" pitchFamily="18" charset="0"/>
          </a:endParaRPr>
        </a:p>
      </dsp:txBody>
      <dsp:txXfrm>
        <a:off x="488952" y="1938831"/>
        <a:ext cx="8474692" cy="692586"/>
      </dsp:txXfrm>
    </dsp:sp>
    <dsp:sp modelId="{032A8BB3-EF0D-40B5-AAEF-193A1A11479A}">
      <dsp:nvSpPr>
        <dsp:cNvPr id="0" name=""/>
        <dsp:cNvSpPr/>
      </dsp:nvSpPr>
      <dsp:spPr>
        <a:xfrm>
          <a:off x="0" y="3473686"/>
          <a:ext cx="9029700" cy="6552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FDDCC533-905E-46B2-8AD2-9B9C84F4EF9A}">
      <dsp:nvSpPr>
        <dsp:cNvPr id="0" name=""/>
        <dsp:cNvSpPr/>
      </dsp:nvSpPr>
      <dsp:spPr>
        <a:xfrm>
          <a:off x="451485" y="3080724"/>
          <a:ext cx="8530601" cy="776722"/>
        </a:xfrm>
        <a:prstGeom prst="roundRect">
          <a:avLst/>
        </a:prstGeom>
        <a:solidFill>
          <a:schemeClr val="tx2">
            <a:lumMod val="60000"/>
            <a:lumOff val="40000"/>
          </a:schemeClr>
        </a:solidFill>
        <a:ln>
          <a:noFill/>
        </a:ln>
        <a:effectLst>
          <a:outerShdw blurRad="57150" dist="19050" dir="5400000" algn="ctr" rotWithShape="0">
            <a:srgbClr val="000000">
              <a:alpha val="63000"/>
            </a:srgbClr>
          </a:outerShdw>
        </a:effectLst>
        <a:scene3d>
          <a:camera prst="orthographicFront"/>
          <a:lightRig rig="threePt" dir="t"/>
        </a:scene3d>
        <a:sp3d>
          <a:bevelT/>
        </a:sp3d>
      </dsp:spPr>
      <dsp:style>
        <a:lnRef idx="0">
          <a:scrgbClr r="0" g="0" b="0"/>
        </a:lnRef>
        <a:fillRef idx="3">
          <a:scrgbClr r="0" g="0" b="0"/>
        </a:fillRef>
        <a:effectRef idx="3">
          <a:scrgbClr r="0" g="0" b="0"/>
        </a:effectRef>
        <a:fontRef idx="minor">
          <a:schemeClr val="lt1"/>
        </a:fontRef>
      </dsp:style>
      <dsp:txBody>
        <a:bodyPr spcFirstLastPara="0" vert="horz" wrap="square" lIns="238911" tIns="0" rIns="238911" bIns="0" numCol="1" spcCol="1270" anchor="ctr" anchorCtr="0">
          <a:noAutofit/>
        </a:bodyPr>
        <a:lstStyle/>
        <a:p>
          <a:pPr lvl="0" algn="just" defTabSz="977900">
            <a:lnSpc>
              <a:spcPct val="90000"/>
            </a:lnSpc>
            <a:spcBef>
              <a:spcPct val="0"/>
            </a:spcBef>
            <a:spcAft>
              <a:spcPct val="35000"/>
            </a:spcAft>
          </a:pPr>
          <a:r>
            <a:rPr lang="en-US" sz="2200" kern="1200" dirty="0" smtClean="0">
              <a:solidFill>
                <a:schemeClr val="tx1"/>
              </a:solidFill>
              <a:latin typeface="Georgia" panose="02040502050405020303" pitchFamily="18" charset="0"/>
            </a:rPr>
            <a:t> </a:t>
          </a:r>
          <a:r>
            <a:rPr lang="en-US" sz="2200" b="1" kern="1200" dirty="0" smtClean="0">
              <a:solidFill>
                <a:schemeClr val="tx1"/>
              </a:solidFill>
              <a:latin typeface="Georgia" panose="02040502050405020303" pitchFamily="18" charset="0"/>
            </a:rPr>
            <a:t>Governmental agencies</a:t>
          </a:r>
          <a:r>
            <a:rPr lang="en-US" sz="2200" kern="1200" dirty="0" smtClean="0">
              <a:solidFill>
                <a:schemeClr val="tx1"/>
              </a:solidFill>
              <a:latin typeface="Georgia" panose="02040502050405020303" pitchFamily="18" charset="0"/>
            </a:rPr>
            <a:t>; or</a:t>
          </a:r>
          <a:endParaRPr lang="en-US" sz="2200" kern="1200" dirty="0">
            <a:solidFill>
              <a:schemeClr val="tx1"/>
            </a:solidFill>
            <a:latin typeface="Georgia" panose="02040502050405020303" pitchFamily="18" charset="0"/>
          </a:endParaRPr>
        </a:p>
      </dsp:txBody>
      <dsp:txXfrm>
        <a:off x="489401" y="3118640"/>
        <a:ext cx="8454769" cy="700890"/>
      </dsp:txXfrm>
    </dsp:sp>
    <dsp:sp modelId="{ACAA4CF4-3F90-43AD-9F57-458CC9F9C3EE}">
      <dsp:nvSpPr>
        <dsp:cNvPr id="0" name=""/>
        <dsp:cNvSpPr/>
      </dsp:nvSpPr>
      <dsp:spPr>
        <a:xfrm>
          <a:off x="0" y="4940636"/>
          <a:ext cx="9029700" cy="6552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3AB30A51-F718-4E9B-AAF2-0228A9E68B9B}">
      <dsp:nvSpPr>
        <dsp:cNvPr id="0" name=""/>
        <dsp:cNvSpPr/>
      </dsp:nvSpPr>
      <dsp:spPr>
        <a:xfrm>
          <a:off x="447075" y="4269286"/>
          <a:ext cx="8576168" cy="1055109"/>
        </a:xfrm>
        <a:prstGeom prst="roundRect">
          <a:avLst/>
        </a:prstGeom>
        <a:solidFill>
          <a:schemeClr val="tx2">
            <a:lumMod val="60000"/>
            <a:lumOff val="40000"/>
          </a:schemeClr>
        </a:solidFill>
        <a:ln>
          <a:noFill/>
        </a:ln>
        <a:effectLst>
          <a:outerShdw blurRad="57150" dist="19050" dir="5400000" algn="ctr" rotWithShape="0">
            <a:srgbClr val="000000">
              <a:alpha val="63000"/>
            </a:srgbClr>
          </a:outerShdw>
        </a:effectLst>
        <a:scene3d>
          <a:camera prst="orthographicFront"/>
          <a:lightRig rig="threePt" dir="t"/>
        </a:scene3d>
        <a:sp3d>
          <a:bevelT/>
        </a:sp3d>
      </dsp:spPr>
      <dsp:style>
        <a:lnRef idx="0">
          <a:scrgbClr r="0" g="0" b="0"/>
        </a:lnRef>
        <a:fillRef idx="3">
          <a:scrgbClr r="0" g="0" b="0"/>
        </a:fillRef>
        <a:effectRef idx="3">
          <a:scrgbClr r="0" g="0" b="0"/>
        </a:effectRef>
        <a:fontRef idx="minor">
          <a:schemeClr val="lt1"/>
        </a:fontRef>
      </dsp:style>
      <dsp:txBody>
        <a:bodyPr spcFirstLastPara="0" vert="horz" wrap="square" lIns="238911" tIns="0" rIns="238911" bIns="0" numCol="1" spcCol="1270" anchor="ctr" anchorCtr="0">
          <a:noAutofit/>
        </a:bodyPr>
        <a:lstStyle/>
        <a:p>
          <a:pPr lvl="0" algn="just" defTabSz="977900">
            <a:lnSpc>
              <a:spcPct val="90000"/>
            </a:lnSpc>
            <a:spcBef>
              <a:spcPct val="0"/>
            </a:spcBef>
            <a:spcAft>
              <a:spcPct val="35000"/>
            </a:spcAft>
          </a:pPr>
          <a:r>
            <a:rPr lang="en-US" sz="2200" kern="1200" dirty="0" smtClean="0">
              <a:solidFill>
                <a:schemeClr val="tx1"/>
              </a:solidFill>
              <a:latin typeface="Georgia" panose="02040502050405020303" pitchFamily="18" charset="0"/>
            </a:rPr>
            <a:t>Such persons or category of persons as may be </a:t>
          </a:r>
          <a:r>
            <a:rPr lang="en-US" sz="2200" b="1" kern="1200" dirty="0" smtClean="0">
              <a:solidFill>
                <a:schemeClr val="tx1"/>
              </a:solidFill>
              <a:latin typeface="Georgia" panose="02040502050405020303" pitchFamily="18" charset="0"/>
            </a:rPr>
            <a:t>notified by  the Government </a:t>
          </a:r>
          <a:r>
            <a:rPr lang="en-US" sz="2200" kern="1200" dirty="0" smtClean="0">
              <a:solidFill>
                <a:schemeClr val="tx1"/>
              </a:solidFill>
              <a:latin typeface="Georgia" panose="02040502050405020303" pitchFamily="18" charset="0"/>
            </a:rPr>
            <a:t>on the recommendations of the Council</a:t>
          </a:r>
        </a:p>
        <a:p>
          <a:pPr lvl="0" algn="just" defTabSz="977900">
            <a:lnSpc>
              <a:spcPct val="90000"/>
            </a:lnSpc>
            <a:spcBef>
              <a:spcPct val="0"/>
            </a:spcBef>
            <a:spcAft>
              <a:spcPct val="35000"/>
            </a:spcAft>
          </a:pPr>
          <a:endParaRPr lang="en-US" sz="2200" kern="1200" dirty="0">
            <a:solidFill>
              <a:schemeClr val="tx1"/>
            </a:solidFill>
            <a:latin typeface="Georgia" panose="02040502050405020303" pitchFamily="18" charset="0"/>
          </a:endParaRPr>
        </a:p>
      </dsp:txBody>
      <dsp:txXfrm>
        <a:off x="498581" y="4320792"/>
        <a:ext cx="8473156" cy="952097"/>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F1CD86-1022-435D-AD57-EEFB5F2CCE16}">
      <dsp:nvSpPr>
        <dsp:cNvPr id="0" name=""/>
        <dsp:cNvSpPr/>
      </dsp:nvSpPr>
      <dsp:spPr>
        <a:xfrm>
          <a:off x="0" y="806663"/>
          <a:ext cx="9029700" cy="1122008"/>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DCF4B358-BB5C-4A6A-B403-85EEAFC7E3E8}">
      <dsp:nvSpPr>
        <dsp:cNvPr id="0" name=""/>
        <dsp:cNvSpPr/>
      </dsp:nvSpPr>
      <dsp:spPr>
        <a:xfrm>
          <a:off x="419099" y="587526"/>
          <a:ext cx="7242803" cy="1111841"/>
        </a:xfrm>
        <a:prstGeom prst="roundRect">
          <a:avLst/>
        </a:prstGeom>
        <a:solidFill>
          <a:schemeClr val="bg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38911" tIns="0" rIns="238911" bIns="0" numCol="1" spcCol="1270" anchor="ctr" anchorCtr="0">
          <a:noAutofit/>
        </a:bodyPr>
        <a:lstStyle/>
        <a:p>
          <a:pPr lvl="0" algn="l" defTabSz="1022350">
            <a:lnSpc>
              <a:spcPct val="90000"/>
            </a:lnSpc>
            <a:spcBef>
              <a:spcPct val="0"/>
            </a:spcBef>
            <a:spcAft>
              <a:spcPct val="35000"/>
            </a:spcAft>
          </a:pPr>
          <a:r>
            <a:rPr lang="en-US" sz="2300" b="1" kern="1200" dirty="0" smtClean="0">
              <a:solidFill>
                <a:schemeClr val="tx1"/>
              </a:solidFill>
              <a:latin typeface="Georgia" panose="02040502050405020303" pitchFamily="18" charset="0"/>
            </a:rPr>
            <a:t>If we had deducted excess TDS, how can it be rectified?</a:t>
          </a:r>
        </a:p>
      </dsp:txBody>
      <dsp:txXfrm>
        <a:off x="473375" y="641802"/>
        <a:ext cx="7134251" cy="1003289"/>
      </dsp:txXfrm>
    </dsp:sp>
    <dsp:sp modelId="{CA100341-F597-479D-8D3A-CE1838319C27}">
      <dsp:nvSpPr>
        <dsp:cNvPr id="0" name=""/>
        <dsp:cNvSpPr/>
      </dsp:nvSpPr>
      <dsp:spPr>
        <a:xfrm>
          <a:off x="0" y="3654183"/>
          <a:ext cx="9029700" cy="1076866"/>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49FCBA94-8522-47F9-B3D5-0BDA5A331099}">
      <dsp:nvSpPr>
        <dsp:cNvPr id="0" name=""/>
        <dsp:cNvSpPr/>
      </dsp:nvSpPr>
      <dsp:spPr>
        <a:xfrm>
          <a:off x="451485" y="2399853"/>
          <a:ext cx="8397232" cy="2324551"/>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3">
          <a:scrgbClr r="0" g="0" b="0"/>
        </a:effectRef>
        <a:fontRef idx="minor">
          <a:schemeClr val="lt1"/>
        </a:fontRef>
      </dsp:style>
      <dsp:txBody>
        <a:bodyPr spcFirstLastPara="0" vert="horz" wrap="square" lIns="238911" tIns="0" rIns="238911" bIns="0" numCol="1" spcCol="1270" anchor="ctr" anchorCtr="0">
          <a:noAutofit/>
        </a:bodyPr>
        <a:lstStyle/>
        <a:p>
          <a:pPr lvl="0" algn="l" defTabSz="977900">
            <a:lnSpc>
              <a:spcPct val="90000"/>
            </a:lnSpc>
            <a:spcBef>
              <a:spcPct val="0"/>
            </a:spcBef>
            <a:spcAft>
              <a:spcPct val="35000"/>
            </a:spcAft>
          </a:pPr>
          <a:r>
            <a:rPr lang="en-US" sz="2200" kern="1200" dirty="0" smtClean="0">
              <a:solidFill>
                <a:schemeClr val="tx1"/>
              </a:solidFill>
              <a:latin typeface="Georgia" panose="02040502050405020303" pitchFamily="18" charset="0"/>
            </a:rPr>
            <a:t>The </a:t>
          </a:r>
          <a:r>
            <a:rPr lang="en-US" sz="2200" b="1" kern="1200" dirty="0" smtClean="0">
              <a:solidFill>
                <a:schemeClr val="tx1"/>
              </a:solidFill>
              <a:latin typeface="Georgia" panose="02040502050405020303" pitchFamily="18" charset="0"/>
            </a:rPr>
            <a:t>refund to the deductor or the deductee</a:t>
          </a:r>
          <a:r>
            <a:rPr lang="en-US" sz="2200" kern="1200" dirty="0" smtClean="0">
              <a:solidFill>
                <a:schemeClr val="tx1"/>
              </a:solidFill>
              <a:latin typeface="Georgia" panose="02040502050405020303" pitchFamily="18" charset="0"/>
            </a:rPr>
            <a:t> arising on account of excess or erroneous deduction shall be dealt with in accordance with the provisions of </a:t>
          </a:r>
          <a:r>
            <a:rPr lang="en-US" sz="2200" b="1" kern="1200" dirty="0" smtClean="0">
              <a:solidFill>
                <a:schemeClr val="tx1"/>
              </a:solidFill>
              <a:latin typeface="Georgia" panose="02040502050405020303" pitchFamily="18" charset="0"/>
            </a:rPr>
            <a:t>section 54</a:t>
          </a:r>
          <a:r>
            <a:rPr lang="en-US" sz="2200" kern="1200" dirty="0" smtClean="0">
              <a:solidFill>
                <a:schemeClr val="tx1"/>
              </a:solidFill>
              <a:latin typeface="Georgia" panose="02040502050405020303" pitchFamily="18" charset="0"/>
            </a:rPr>
            <a:t> : </a:t>
          </a:r>
        </a:p>
        <a:p>
          <a:pPr lvl="0" algn="l" defTabSz="977900">
            <a:lnSpc>
              <a:spcPct val="90000"/>
            </a:lnSpc>
            <a:spcBef>
              <a:spcPct val="0"/>
            </a:spcBef>
            <a:spcAft>
              <a:spcPct val="35000"/>
            </a:spcAft>
          </a:pPr>
          <a:r>
            <a:rPr lang="en-US" sz="2200" kern="1200" dirty="0" smtClean="0">
              <a:solidFill>
                <a:schemeClr val="tx1"/>
              </a:solidFill>
              <a:latin typeface="Georgia" panose="02040502050405020303" pitchFamily="18" charset="0"/>
            </a:rPr>
            <a:t>Provided that </a:t>
          </a:r>
          <a:r>
            <a:rPr lang="en-US" sz="2200" b="1" kern="1200" dirty="0" smtClean="0">
              <a:solidFill>
                <a:schemeClr val="tx1"/>
              </a:solidFill>
              <a:latin typeface="Georgia" panose="02040502050405020303" pitchFamily="18" charset="0"/>
            </a:rPr>
            <a:t>no refund</a:t>
          </a:r>
          <a:r>
            <a:rPr lang="en-US" sz="2200" kern="1200" dirty="0" smtClean="0">
              <a:solidFill>
                <a:schemeClr val="tx1"/>
              </a:solidFill>
              <a:latin typeface="Georgia" panose="02040502050405020303" pitchFamily="18" charset="0"/>
            </a:rPr>
            <a:t> to the deductor shall be granted, if the amount deducted has been </a:t>
          </a:r>
          <a:r>
            <a:rPr lang="en-US" sz="2200" b="1" kern="1200" dirty="0" smtClean="0">
              <a:solidFill>
                <a:schemeClr val="tx1"/>
              </a:solidFill>
              <a:latin typeface="Georgia" panose="02040502050405020303" pitchFamily="18" charset="0"/>
            </a:rPr>
            <a:t>credited to the electronic cash ledger</a:t>
          </a:r>
          <a:r>
            <a:rPr lang="en-US" sz="2200" kern="1200" dirty="0" smtClean="0">
              <a:solidFill>
                <a:schemeClr val="tx1"/>
              </a:solidFill>
              <a:latin typeface="Georgia" panose="02040502050405020303" pitchFamily="18" charset="0"/>
            </a:rPr>
            <a:t> of the deductee.</a:t>
          </a:r>
          <a:endParaRPr lang="en-US" sz="2200" b="1" kern="1200" dirty="0" smtClean="0">
            <a:solidFill>
              <a:schemeClr val="tx1"/>
            </a:solidFill>
            <a:latin typeface="Georgia" panose="02040502050405020303" pitchFamily="18" charset="0"/>
          </a:endParaRPr>
        </a:p>
      </dsp:txBody>
      <dsp:txXfrm>
        <a:off x="564960" y="2513328"/>
        <a:ext cx="8170282" cy="20976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F1CD86-1022-435D-AD57-EEFB5F2CCE16}">
      <dsp:nvSpPr>
        <dsp:cNvPr id="0" name=""/>
        <dsp:cNvSpPr/>
      </dsp:nvSpPr>
      <dsp:spPr>
        <a:xfrm>
          <a:off x="0" y="236223"/>
          <a:ext cx="12058649" cy="420753"/>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DCF4B358-BB5C-4A6A-B403-85EEAFC7E3E8}">
      <dsp:nvSpPr>
        <dsp:cNvPr id="0" name=""/>
        <dsp:cNvSpPr/>
      </dsp:nvSpPr>
      <dsp:spPr>
        <a:xfrm>
          <a:off x="358370" y="0"/>
          <a:ext cx="11475263" cy="501922"/>
        </a:xfrm>
        <a:prstGeom prst="roundRect">
          <a:avLst/>
        </a:prstGeom>
        <a:solidFill>
          <a:schemeClr val="bg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19052" tIns="0" rIns="319052" bIns="0" numCol="1" spcCol="1270" anchor="ctr" anchorCtr="0">
          <a:noAutofit/>
        </a:bodyPr>
        <a:lstStyle/>
        <a:p>
          <a:pPr lvl="0" algn="l" defTabSz="1155700">
            <a:lnSpc>
              <a:spcPct val="90000"/>
            </a:lnSpc>
            <a:spcBef>
              <a:spcPct val="0"/>
            </a:spcBef>
            <a:spcAft>
              <a:spcPct val="35000"/>
            </a:spcAft>
          </a:pPr>
          <a:r>
            <a:rPr lang="en-US" sz="2600" b="1" kern="1200" dirty="0" smtClean="0">
              <a:solidFill>
                <a:schemeClr val="tx1"/>
              </a:solidFill>
              <a:latin typeface="Georgia" panose="02040502050405020303" pitchFamily="18" charset="0"/>
            </a:rPr>
            <a:t>Local Authority:</a:t>
          </a:r>
        </a:p>
      </dsp:txBody>
      <dsp:txXfrm>
        <a:off x="382872" y="24502"/>
        <a:ext cx="11426259" cy="452918"/>
      </dsp:txXfrm>
    </dsp:sp>
    <dsp:sp modelId="{933107FB-D1E7-40B3-A0E9-F5A059D244D4}">
      <dsp:nvSpPr>
        <dsp:cNvPr id="0" name=""/>
        <dsp:cNvSpPr/>
      </dsp:nvSpPr>
      <dsp:spPr>
        <a:xfrm>
          <a:off x="0" y="5324150"/>
          <a:ext cx="12058649" cy="6048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5DF741FF-1496-4D60-BD4F-BDA0369FD469}">
      <dsp:nvSpPr>
        <dsp:cNvPr id="0" name=""/>
        <dsp:cNvSpPr/>
      </dsp:nvSpPr>
      <dsp:spPr>
        <a:xfrm>
          <a:off x="79851" y="924822"/>
          <a:ext cx="11449982" cy="4891813"/>
        </a:xfrm>
        <a:prstGeom prst="roundRect">
          <a:avLst/>
        </a:prstGeom>
        <a:solidFill>
          <a:schemeClr val="accent1">
            <a:lumMod val="60000"/>
            <a:lumOff val="40000"/>
          </a:schemeClr>
        </a:solidFill>
        <a:ln>
          <a:noFill/>
        </a:ln>
        <a:effectLst>
          <a:outerShdw blurRad="57150" dist="19050" dir="5400000" algn="ctr" rotWithShape="0">
            <a:srgbClr val="000000">
              <a:alpha val="63000"/>
            </a:srgbClr>
          </a:outerShdw>
        </a:effectLst>
        <a:scene3d>
          <a:camera prst="orthographicFront"/>
          <a:lightRig rig="threePt" dir="t"/>
        </a:scene3d>
        <a:sp3d>
          <a:bevelT/>
        </a:sp3d>
      </dsp:spPr>
      <dsp:style>
        <a:lnRef idx="0">
          <a:scrgbClr r="0" g="0" b="0"/>
        </a:lnRef>
        <a:fillRef idx="3">
          <a:scrgbClr r="0" g="0" b="0"/>
        </a:fillRef>
        <a:effectRef idx="3">
          <a:scrgbClr r="0" g="0" b="0"/>
        </a:effectRef>
        <a:fontRef idx="minor">
          <a:schemeClr val="lt1"/>
        </a:fontRef>
      </dsp:style>
      <dsp:txBody>
        <a:bodyPr spcFirstLastPara="0" vert="horz" wrap="square" lIns="319052" tIns="0" rIns="319052" bIns="0" numCol="1" spcCol="1270" anchor="ctr" anchorCtr="0">
          <a:noAutofit/>
        </a:bodyPr>
        <a:lstStyle/>
        <a:p>
          <a:pPr lvl="0" algn="l" defTabSz="977900">
            <a:lnSpc>
              <a:spcPct val="150000"/>
            </a:lnSpc>
            <a:spcBef>
              <a:spcPct val="0"/>
            </a:spcBef>
            <a:spcAft>
              <a:spcPct val="35000"/>
            </a:spcAft>
          </a:pPr>
          <a:r>
            <a:rPr lang="en-US" sz="2200" kern="1200" dirty="0" smtClean="0">
              <a:solidFill>
                <a:schemeClr val="tx1"/>
              </a:solidFill>
              <a:latin typeface="Georgia" panose="02040502050405020303" pitchFamily="18" charset="0"/>
            </a:rPr>
            <a:t>a)“</a:t>
          </a:r>
          <a:r>
            <a:rPr lang="en-US" sz="2200" b="1" kern="1200" dirty="0" smtClean="0">
              <a:solidFill>
                <a:schemeClr val="tx1"/>
              </a:solidFill>
              <a:latin typeface="Georgia" panose="02040502050405020303" pitchFamily="18" charset="0"/>
            </a:rPr>
            <a:t>Panchayat” </a:t>
          </a:r>
          <a:r>
            <a:rPr lang="en-US" sz="2200" kern="1200" dirty="0" smtClean="0">
              <a:solidFill>
                <a:schemeClr val="tx1"/>
              </a:solidFill>
              <a:latin typeface="Georgia" panose="02040502050405020303" pitchFamily="18" charset="0"/>
            </a:rPr>
            <a:t>as defined in clause (d) of article 243 of the Constitution;</a:t>
          </a:r>
        </a:p>
        <a:p>
          <a:pPr lvl="0" algn="l" defTabSz="977900">
            <a:lnSpc>
              <a:spcPct val="150000"/>
            </a:lnSpc>
            <a:spcBef>
              <a:spcPct val="0"/>
            </a:spcBef>
            <a:spcAft>
              <a:spcPct val="35000"/>
            </a:spcAft>
          </a:pPr>
          <a:r>
            <a:rPr lang="en-US" sz="2200" kern="1200" dirty="0" smtClean="0">
              <a:solidFill>
                <a:schemeClr val="tx1"/>
              </a:solidFill>
              <a:latin typeface="Georgia" panose="02040502050405020303" pitchFamily="18" charset="0"/>
            </a:rPr>
            <a:t>b) “</a:t>
          </a:r>
          <a:r>
            <a:rPr lang="en-US" sz="2200" b="1" kern="1200" dirty="0" smtClean="0">
              <a:solidFill>
                <a:schemeClr val="tx1"/>
              </a:solidFill>
              <a:latin typeface="Georgia" panose="02040502050405020303" pitchFamily="18" charset="0"/>
            </a:rPr>
            <a:t>Municipality” </a:t>
          </a:r>
          <a:r>
            <a:rPr lang="en-US" sz="2200" kern="1200" dirty="0" smtClean="0">
              <a:solidFill>
                <a:schemeClr val="tx1"/>
              </a:solidFill>
              <a:latin typeface="Georgia" panose="02040502050405020303" pitchFamily="18" charset="0"/>
            </a:rPr>
            <a:t>as defined in clause (e) of article 243P of the Constitution; </a:t>
          </a:r>
          <a:br>
            <a:rPr lang="en-US" sz="2200" kern="1200" dirty="0" smtClean="0">
              <a:solidFill>
                <a:schemeClr val="tx1"/>
              </a:solidFill>
              <a:latin typeface="Georgia" panose="02040502050405020303" pitchFamily="18" charset="0"/>
            </a:rPr>
          </a:br>
          <a:r>
            <a:rPr lang="en-US" sz="2200" kern="1200" dirty="0" smtClean="0">
              <a:solidFill>
                <a:schemeClr val="tx1"/>
              </a:solidFill>
              <a:latin typeface="Georgia" panose="02040502050405020303" pitchFamily="18" charset="0"/>
            </a:rPr>
            <a:t>c) </a:t>
          </a:r>
          <a:r>
            <a:rPr lang="en-US" sz="2200" b="1" kern="1200" dirty="0" smtClean="0">
              <a:solidFill>
                <a:schemeClr val="tx1"/>
              </a:solidFill>
              <a:latin typeface="Georgia" panose="02040502050405020303" pitchFamily="18" charset="0"/>
            </a:rPr>
            <a:t>Municipal Committee</a:t>
          </a:r>
          <a:r>
            <a:rPr lang="en-US" sz="2200" kern="1200" dirty="0" smtClean="0">
              <a:solidFill>
                <a:schemeClr val="tx1"/>
              </a:solidFill>
              <a:latin typeface="Georgia" panose="02040502050405020303" pitchFamily="18" charset="0"/>
            </a:rPr>
            <a:t>, a </a:t>
          </a:r>
          <a:r>
            <a:rPr lang="en-US" sz="2200" b="1" kern="1200" dirty="0" err="1" smtClean="0">
              <a:solidFill>
                <a:schemeClr val="tx1"/>
              </a:solidFill>
              <a:latin typeface="Georgia" panose="02040502050405020303" pitchFamily="18" charset="0"/>
            </a:rPr>
            <a:t>Zilla</a:t>
          </a:r>
          <a:r>
            <a:rPr lang="en-US" sz="2200" b="1" kern="1200" dirty="0" smtClean="0">
              <a:solidFill>
                <a:schemeClr val="tx1"/>
              </a:solidFill>
              <a:latin typeface="Georgia" panose="02040502050405020303" pitchFamily="18" charset="0"/>
            </a:rPr>
            <a:t> </a:t>
          </a:r>
          <a:r>
            <a:rPr lang="en-US" sz="2200" b="1" kern="1200" dirty="0" err="1" smtClean="0">
              <a:solidFill>
                <a:schemeClr val="tx1"/>
              </a:solidFill>
              <a:latin typeface="Georgia" panose="02040502050405020303" pitchFamily="18" charset="0"/>
            </a:rPr>
            <a:t>Parishad</a:t>
          </a:r>
          <a:r>
            <a:rPr lang="en-US" sz="2200" b="1" kern="1200" dirty="0" smtClean="0">
              <a:solidFill>
                <a:schemeClr val="tx1"/>
              </a:solidFill>
              <a:latin typeface="Georgia" panose="02040502050405020303" pitchFamily="18" charset="0"/>
            </a:rPr>
            <a:t>, </a:t>
          </a:r>
          <a:r>
            <a:rPr lang="en-US" sz="2200" kern="1200" dirty="0" smtClean="0">
              <a:solidFill>
                <a:schemeClr val="tx1"/>
              </a:solidFill>
              <a:latin typeface="Georgia" panose="02040502050405020303" pitchFamily="18" charset="0"/>
            </a:rPr>
            <a:t>a </a:t>
          </a:r>
          <a:r>
            <a:rPr lang="en-US" sz="2200" b="1" kern="1200" dirty="0" smtClean="0">
              <a:solidFill>
                <a:schemeClr val="tx1"/>
              </a:solidFill>
              <a:latin typeface="Georgia" panose="02040502050405020303" pitchFamily="18" charset="0"/>
            </a:rPr>
            <a:t>District Board</a:t>
          </a:r>
          <a:r>
            <a:rPr lang="en-US" sz="2200" kern="1200" dirty="0" smtClean="0">
              <a:solidFill>
                <a:schemeClr val="tx1"/>
              </a:solidFill>
              <a:latin typeface="Georgia" panose="02040502050405020303" pitchFamily="18" charset="0"/>
            </a:rPr>
            <a:t>, and any other authority legally entitled to, or entrusted by the Central Government or any State Government with the control or management of a municipal or local fund; </a:t>
          </a:r>
          <a:br>
            <a:rPr lang="en-US" sz="2200" kern="1200" dirty="0" smtClean="0">
              <a:solidFill>
                <a:schemeClr val="tx1"/>
              </a:solidFill>
              <a:latin typeface="Georgia" panose="02040502050405020303" pitchFamily="18" charset="0"/>
            </a:rPr>
          </a:br>
          <a:r>
            <a:rPr lang="en-US" sz="2200" kern="1200" dirty="0" smtClean="0">
              <a:solidFill>
                <a:schemeClr val="tx1"/>
              </a:solidFill>
              <a:latin typeface="Georgia" panose="02040502050405020303" pitchFamily="18" charset="0"/>
            </a:rPr>
            <a:t>d) </a:t>
          </a:r>
          <a:r>
            <a:rPr lang="en-US" sz="2200" b="1" kern="1200" dirty="0" smtClean="0">
              <a:solidFill>
                <a:schemeClr val="tx1"/>
              </a:solidFill>
              <a:latin typeface="Georgia" panose="02040502050405020303" pitchFamily="18" charset="0"/>
            </a:rPr>
            <a:t>Cantonment Board </a:t>
          </a:r>
          <a:r>
            <a:rPr lang="en-US" sz="2200" kern="1200" dirty="0" smtClean="0">
              <a:solidFill>
                <a:schemeClr val="tx1"/>
              </a:solidFill>
              <a:latin typeface="Georgia" panose="02040502050405020303" pitchFamily="18" charset="0"/>
            </a:rPr>
            <a:t>as defined in section 3 of the Cantonments Act, 2006;</a:t>
          </a:r>
          <a:br>
            <a:rPr lang="en-US" sz="2200" kern="1200" dirty="0" smtClean="0">
              <a:solidFill>
                <a:schemeClr val="tx1"/>
              </a:solidFill>
              <a:latin typeface="Georgia" panose="02040502050405020303" pitchFamily="18" charset="0"/>
            </a:rPr>
          </a:br>
          <a:r>
            <a:rPr lang="en-US" sz="2200" kern="1200" dirty="0" smtClean="0">
              <a:solidFill>
                <a:schemeClr val="tx1"/>
              </a:solidFill>
              <a:latin typeface="Georgia" panose="02040502050405020303" pitchFamily="18" charset="0"/>
            </a:rPr>
            <a:t>e) </a:t>
          </a:r>
          <a:r>
            <a:rPr lang="en-US" sz="2200" b="1" kern="1200" dirty="0" smtClean="0">
              <a:solidFill>
                <a:schemeClr val="tx1"/>
              </a:solidFill>
              <a:latin typeface="Georgia" panose="02040502050405020303" pitchFamily="18" charset="0"/>
            </a:rPr>
            <a:t>Regional Council </a:t>
          </a:r>
          <a:r>
            <a:rPr lang="en-US" sz="2200" kern="1200" dirty="0" smtClean="0">
              <a:solidFill>
                <a:schemeClr val="tx1"/>
              </a:solidFill>
              <a:latin typeface="Georgia" panose="02040502050405020303" pitchFamily="18" charset="0"/>
            </a:rPr>
            <a:t>or a District Council constituted under the Sixth Schedule to the Constitution; </a:t>
          </a:r>
          <a:br>
            <a:rPr lang="en-US" sz="2200" kern="1200" dirty="0" smtClean="0">
              <a:solidFill>
                <a:schemeClr val="tx1"/>
              </a:solidFill>
              <a:latin typeface="Georgia" panose="02040502050405020303" pitchFamily="18" charset="0"/>
            </a:rPr>
          </a:br>
          <a:r>
            <a:rPr lang="en-US" sz="2200" kern="1200" dirty="0" smtClean="0">
              <a:solidFill>
                <a:schemeClr val="tx1"/>
              </a:solidFill>
              <a:latin typeface="Georgia" panose="02040502050405020303" pitchFamily="18" charset="0"/>
            </a:rPr>
            <a:t>f) </a:t>
          </a:r>
          <a:r>
            <a:rPr lang="en-US" sz="2200" b="1" kern="1200" dirty="0" smtClean="0">
              <a:solidFill>
                <a:schemeClr val="tx1"/>
              </a:solidFill>
              <a:latin typeface="Georgia" panose="02040502050405020303" pitchFamily="18" charset="0"/>
            </a:rPr>
            <a:t>Development Board </a:t>
          </a:r>
          <a:r>
            <a:rPr lang="en-US" sz="2200" kern="1200" dirty="0" smtClean="0">
              <a:solidFill>
                <a:schemeClr val="tx1"/>
              </a:solidFill>
              <a:latin typeface="Georgia" panose="02040502050405020303" pitchFamily="18" charset="0"/>
            </a:rPr>
            <a:t>constituted under article </a:t>
          </a:r>
          <a:r>
            <a:rPr lang="en-US" sz="2200" b="1" kern="1200" dirty="0" smtClean="0">
              <a:solidFill>
                <a:schemeClr val="tx1"/>
              </a:solidFill>
              <a:latin typeface="Georgia" panose="02040502050405020303" pitchFamily="18" charset="0"/>
            </a:rPr>
            <a:t>371 </a:t>
          </a:r>
          <a:r>
            <a:rPr lang="en-US" sz="2200" kern="1200" dirty="0" smtClean="0">
              <a:solidFill>
                <a:schemeClr val="tx1"/>
              </a:solidFill>
              <a:latin typeface="Georgia" panose="02040502050405020303" pitchFamily="18" charset="0"/>
            </a:rPr>
            <a:t>of the Constitution; </a:t>
          </a:r>
          <a:br>
            <a:rPr lang="en-US" sz="2200" kern="1200" dirty="0" smtClean="0">
              <a:solidFill>
                <a:schemeClr val="tx1"/>
              </a:solidFill>
              <a:latin typeface="Georgia" panose="02040502050405020303" pitchFamily="18" charset="0"/>
            </a:rPr>
          </a:br>
          <a:r>
            <a:rPr lang="en-US" sz="2200" kern="1200" dirty="0" smtClean="0">
              <a:solidFill>
                <a:schemeClr val="tx1"/>
              </a:solidFill>
              <a:latin typeface="Georgia" panose="02040502050405020303" pitchFamily="18" charset="0"/>
            </a:rPr>
            <a:t>g) </a:t>
          </a:r>
          <a:r>
            <a:rPr lang="en-US" sz="2200" b="1" kern="1200" dirty="0" smtClean="0">
              <a:solidFill>
                <a:schemeClr val="tx1"/>
              </a:solidFill>
              <a:latin typeface="Georgia" panose="02040502050405020303" pitchFamily="18" charset="0"/>
            </a:rPr>
            <a:t>Regional Council </a:t>
          </a:r>
          <a:r>
            <a:rPr lang="en-US" sz="2200" kern="1200" dirty="0" smtClean="0">
              <a:solidFill>
                <a:schemeClr val="tx1"/>
              </a:solidFill>
              <a:latin typeface="Georgia" panose="02040502050405020303" pitchFamily="18" charset="0"/>
            </a:rPr>
            <a:t>constituted under article </a:t>
          </a:r>
          <a:r>
            <a:rPr lang="en-US" sz="2200" b="1" kern="1200" dirty="0" smtClean="0">
              <a:solidFill>
                <a:schemeClr val="tx1"/>
              </a:solidFill>
              <a:latin typeface="Georgia" panose="02040502050405020303" pitchFamily="18" charset="0"/>
            </a:rPr>
            <a:t>371A</a:t>
          </a:r>
          <a:r>
            <a:rPr lang="en-US" sz="2200" kern="1200" dirty="0" smtClean="0">
              <a:solidFill>
                <a:schemeClr val="tx1"/>
              </a:solidFill>
              <a:latin typeface="Georgia" panose="02040502050405020303" pitchFamily="18" charset="0"/>
            </a:rPr>
            <a:t> of the Constitution. </a:t>
          </a:r>
          <a:endParaRPr lang="en-US" sz="2200" b="1" kern="1200" dirty="0" smtClean="0">
            <a:solidFill>
              <a:schemeClr val="tx1"/>
            </a:solidFill>
            <a:latin typeface="Georgia" panose="02040502050405020303" pitchFamily="18" charset="0"/>
          </a:endParaRPr>
        </a:p>
      </dsp:txBody>
      <dsp:txXfrm>
        <a:off x="318650" y="1163621"/>
        <a:ext cx="10972384" cy="441421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F1CD86-1022-435D-AD57-EEFB5F2CCE16}">
      <dsp:nvSpPr>
        <dsp:cNvPr id="0" name=""/>
        <dsp:cNvSpPr/>
      </dsp:nvSpPr>
      <dsp:spPr>
        <a:xfrm>
          <a:off x="0" y="304418"/>
          <a:ext cx="9029700" cy="1122008"/>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DCF4B358-BB5C-4A6A-B403-85EEAFC7E3E8}">
      <dsp:nvSpPr>
        <dsp:cNvPr id="0" name=""/>
        <dsp:cNvSpPr/>
      </dsp:nvSpPr>
      <dsp:spPr>
        <a:xfrm>
          <a:off x="412142" y="349005"/>
          <a:ext cx="8580677" cy="848116"/>
        </a:xfrm>
        <a:prstGeom prst="roundRect">
          <a:avLst/>
        </a:prstGeom>
        <a:solidFill>
          <a:schemeClr val="bg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38911" tIns="0" rIns="238911" bIns="0" numCol="1" spcCol="1270" anchor="ctr" anchorCtr="0">
          <a:noAutofit/>
        </a:bodyPr>
        <a:lstStyle/>
        <a:p>
          <a:pPr lvl="0" algn="l" defTabSz="1066800">
            <a:lnSpc>
              <a:spcPct val="90000"/>
            </a:lnSpc>
            <a:spcBef>
              <a:spcPct val="0"/>
            </a:spcBef>
            <a:spcAft>
              <a:spcPct val="35000"/>
            </a:spcAft>
          </a:pPr>
          <a:r>
            <a:rPr lang="en-US" sz="2400" b="1" kern="1200" dirty="0" smtClean="0">
              <a:solidFill>
                <a:schemeClr val="tx1"/>
              </a:solidFill>
              <a:latin typeface="Georgia" panose="02040502050405020303" pitchFamily="18" charset="0"/>
            </a:rPr>
            <a:t>When is this Tax deduction at source is applicable?</a:t>
          </a:r>
        </a:p>
      </dsp:txBody>
      <dsp:txXfrm>
        <a:off x="453544" y="390407"/>
        <a:ext cx="8497873" cy="765312"/>
      </dsp:txXfrm>
    </dsp:sp>
    <dsp:sp modelId="{CA100341-F597-479D-8D3A-CE1838319C27}">
      <dsp:nvSpPr>
        <dsp:cNvPr id="0" name=""/>
        <dsp:cNvSpPr/>
      </dsp:nvSpPr>
      <dsp:spPr>
        <a:xfrm>
          <a:off x="0" y="4294027"/>
          <a:ext cx="9029700" cy="1076866"/>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49FCBA94-8522-47F9-B3D5-0BDA5A331099}">
      <dsp:nvSpPr>
        <dsp:cNvPr id="0" name=""/>
        <dsp:cNvSpPr/>
      </dsp:nvSpPr>
      <dsp:spPr>
        <a:xfrm>
          <a:off x="335286" y="1735677"/>
          <a:ext cx="8397232" cy="3466639"/>
        </a:xfrm>
        <a:prstGeom prst="roundRect">
          <a:avLst/>
        </a:prstGeom>
        <a:solidFill>
          <a:schemeClr val="accent1">
            <a:lumMod val="60000"/>
            <a:lumOff val="40000"/>
          </a:schemeClr>
        </a:solidFill>
        <a:ln>
          <a:noFill/>
        </a:ln>
        <a:effectLst>
          <a:outerShdw blurRad="57150" dist="19050" dir="5400000" algn="ctr" rotWithShape="0">
            <a:srgbClr val="000000">
              <a:alpha val="63000"/>
            </a:srgbClr>
          </a:outerShdw>
        </a:effectLst>
        <a:scene3d>
          <a:camera prst="orthographicFront"/>
          <a:lightRig rig="threePt" dir="t"/>
        </a:scene3d>
        <a:sp3d>
          <a:bevelT/>
        </a:sp3d>
      </dsp:spPr>
      <dsp:style>
        <a:lnRef idx="0">
          <a:scrgbClr r="0" g="0" b="0"/>
        </a:lnRef>
        <a:fillRef idx="3">
          <a:scrgbClr r="0" g="0" b="0"/>
        </a:fillRef>
        <a:effectRef idx="3">
          <a:scrgbClr r="0" g="0" b="0"/>
        </a:effectRef>
        <a:fontRef idx="minor">
          <a:schemeClr val="lt1"/>
        </a:fontRef>
      </dsp:style>
      <dsp:txBody>
        <a:bodyPr spcFirstLastPara="0" vert="horz" wrap="square" lIns="238911" tIns="0" rIns="238911" bIns="0" numCol="1" spcCol="1270" anchor="ctr" anchorCtr="0">
          <a:noAutofit/>
        </a:bodyPr>
        <a:lstStyle/>
        <a:p>
          <a:pPr lvl="0" algn="ctr" defTabSz="977900">
            <a:lnSpc>
              <a:spcPct val="90000"/>
            </a:lnSpc>
            <a:spcBef>
              <a:spcPct val="0"/>
            </a:spcBef>
            <a:spcAft>
              <a:spcPct val="35000"/>
            </a:spcAft>
          </a:pPr>
          <a:r>
            <a:rPr lang="en-US" sz="2200" kern="1200" dirty="0" smtClean="0">
              <a:solidFill>
                <a:schemeClr val="tx1"/>
              </a:solidFill>
              <a:latin typeface="Georgia" panose="02040502050405020303" pitchFamily="18" charset="0"/>
            </a:rPr>
            <a:t>If the supplier’s total value of such supply </a:t>
          </a:r>
          <a:r>
            <a:rPr lang="en-US" sz="2200" b="1" strike="sngStrike" kern="1200" dirty="0" smtClean="0">
              <a:solidFill>
                <a:schemeClr val="accent5">
                  <a:lumMod val="75000"/>
                </a:schemeClr>
              </a:solidFill>
              <a:latin typeface="Georgia" panose="02040502050405020303" pitchFamily="18" charset="0"/>
            </a:rPr>
            <a:t>“Not Invoice value”</a:t>
          </a:r>
          <a:r>
            <a:rPr lang="en-US" sz="2200" kern="1200" dirty="0" smtClean="0">
              <a:solidFill>
                <a:schemeClr val="accent5">
                  <a:lumMod val="20000"/>
                  <a:lumOff val="80000"/>
                </a:schemeClr>
              </a:solidFill>
              <a:latin typeface="Georgia" panose="02040502050405020303" pitchFamily="18" charset="0"/>
            </a:rPr>
            <a:t>, </a:t>
          </a:r>
          <a:r>
            <a:rPr lang="en-US" sz="2200" kern="1200" dirty="0" smtClean="0">
              <a:solidFill>
                <a:schemeClr val="tx1"/>
              </a:solidFill>
              <a:latin typeface="Georgia" panose="02040502050405020303" pitchFamily="18" charset="0"/>
            </a:rPr>
            <a:t>under a </a:t>
          </a:r>
          <a:r>
            <a:rPr lang="en-US" sz="2200" b="1" kern="1200" dirty="0" smtClean="0">
              <a:solidFill>
                <a:schemeClr val="tx1"/>
              </a:solidFill>
              <a:latin typeface="Georgia" panose="02040502050405020303" pitchFamily="18" charset="0"/>
            </a:rPr>
            <a:t>contract</a:t>
          </a:r>
          <a:r>
            <a:rPr lang="en-US" sz="2200" kern="1200" dirty="0" smtClean="0">
              <a:solidFill>
                <a:schemeClr val="tx1"/>
              </a:solidFill>
              <a:latin typeface="Georgia" panose="02040502050405020303" pitchFamily="18" charset="0"/>
            </a:rPr>
            <a:t>, exceeds </a:t>
          </a:r>
          <a:r>
            <a:rPr lang="en-US" sz="2200" b="1" kern="1200" dirty="0" smtClean="0">
              <a:solidFill>
                <a:schemeClr val="tx1"/>
              </a:solidFill>
              <a:latin typeface="Georgia" panose="02040502050405020303" pitchFamily="18" charset="0"/>
            </a:rPr>
            <a:t>two lakh and fifty thousand rupees.</a:t>
          </a:r>
        </a:p>
        <a:p>
          <a:pPr lvl="0" algn="ctr" defTabSz="977900">
            <a:lnSpc>
              <a:spcPct val="90000"/>
            </a:lnSpc>
            <a:spcBef>
              <a:spcPct val="0"/>
            </a:spcBef>
            <a:spcAft>
              <a:spcPct val="35000"/>
            </a:spcAft>
          </a:pPr>
          <a:r>
            <a:rPr lang="en-US" sz="2200" b="1" kern="1200" dirty="0" smtClean="0">
              <a:solidFill>
                <a:schemeClr val="tx1"/>
              </a:solidFill>
              <a:latin typeface="Georgia" panose="02040502050405020303" pitchFamily="18" charset="0"/>
            </a:rPr>
            <a:t>Taxable Value shall not include central tax, State tax, Union territory tax, integrated tax and </a:t>
          </a:r>
          <a:r>
            <a:rPr lang="en-US" sz="2200" b="1" kern="1200" dirty="0" err="1" smtClean="0">
              <a:solidFill>
                <a:schemeClr val="tx1"/>
              </a:solidFill>
              <a:latin typeface="Georgia" panose="02040502050405020303" pitchFamily="18" charset="0"/>
            </a:rPr>
            <a:t>Cess</a:t>
          </a:r>
          <a:r>
            <a:rPr lang="en-US" sz="2200" b="1" kern="1200" dirty="0" smtClean="0">
              <a:solidFill>
                <a:schemeClr val="tx1"/>
              </a:solidFill>
              <a:latin typeface="Georgia" panose="02040502050405020303" pitchFamily="18" charset="0"/>
            </a:rPr>
            <a:t> indicated in the invoice.</a:t>
          </a:r>
        </a:p>
      </dsp:txBody>
      <dsp:txXfrm>
        <a:off x="504513" y="1904904"/>
        <a:ext cx="8058778" cy="312818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CC9791-11D6-46B2-8BB3-1160C5878F33}">
      <dsp:nvSpPr>
        <dsp:cNvPr id="0" name=""/>
        <dsp:cNvSpPr/>
      </dsp:nvSpPr>
      <dsp:spPr>
        <a:xfrm>
          <a:off x="-5338260" y="-817567"/>
          <a:ext cx="6357037" cy="6357037"/>
        </a:xfrm>
        <a:prstGeom prst="blockArc">
          <a:avLst>
            <a:gd name="adj1" fmla="val 18900000"/>
            <a:gd name="adj2" fmla="val 2700000"/>
            <a:gd name="adj3" fmla="val 34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0F1B756-3E26-453A-BFFB-FBFFB1A3D760}">
      <dsp:nvSpPr>
        <dsp:cNvPr id="0" name=""/>
        <dsp:cNvSpPr/>
      </dsp:nvSpPr>
      <dsp:spPr>
        <a:xfrm>
          <a:off x="655400" y="472190"/>
          <a:ext cx="9110510" cy="944380"/>
        </a:xfrm>
        <a:prstGeom prst="rect">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749602" tIns="50800" rIns="50800" bIns="50800" numCol="1" spcCol="1270" anchor="ctr" anchorCtr="0">
          <a:noAutofit/>
        </a:bodyPr>
        <a:lstStyle/>
        <a:p>
          <a:pPr lvl="0" algn="ctr" defTabSz="889000" rtl="0">
            <a:lnSpc>
              <a:spcPct val="90000"/>
            </a:lnSpc>
            <a:spcBef>
              <a:spcPct val="0"/>
            </a:spcBef>
            <a:spcAft>
              <a:spcPct val="35000"/>
            </a:spcAft>
          </a:pPr>
          <a:r>
            <a:rPr lang="en-US" sz="2000" kern="1200" dirty="0" smtClean="0">
              <a:solidFill>
                <a:schemeClr val="tx1"/>
              </a:solidFill>
              <a:latin typeface="Georgia" panose="02040502050405020303" pitchFamily="18" charset="0"/>
            </a:rPr>
            <a:t>• It can be </a:t>
          </a:r>
          <a:r>
            <a:rPr lang="en-US" sz="2000" b="1" kern="1200" dirty="0" smtClean="0">
              <a:solidFill>
                <a:schemeClr val="tx1"/>
              </a:solidFill>
              <a:latin typeface="Georgia" panose="02040502050405020303" pitchFamily="18" charset="0"/>
            </a:rPr>
            <a:t>Written contract </a:t>
          </a:r>
          <a:r>
            <a:rPr lang="en-US" sz="2000" kern="1200" dirty="0" smtClean="0">
              <a:solidFill>
                <a:schemeClr val="tx1"/>
              </a:solidFill>
              <a:latin typeface="Georgia" panose="02040502050405020303" pitchFamily="18" charset="0"/>
            </a:rPr>
            <a:t>for whole year,</a:t>
          </a:r>
          <a:endParaRPr lang="en-US" sz="2000" kern="1200" dirty="0">
            <a:solidFill>
              <a:schemeClr val="tx1"/>
            </a:solidFill>
            <a:latin typeface="Georgia" panose="02040502050405020303" pitchFamily="18" charset="0"/>
          </a:endParaRPr>
        </a:p>
      </dsp:txBody>
      <dsp:txXfrm>
        <a:off x="655400" y="472190"/>
        <a:ext cx="9110510" cy="944380"/>
      </dsp:txXfrm>
    </dsp:sp>
    <dsp:sp modelId="{0AC4B87D-1DDF-42A4-8D77-D2FAB3611B1F}">
      <dsp:nvSpPr>
        <dsp:cNvPr id="0" name=""/>
        <dsp:cNvSpPr/>
      </dsp:nvSpPr>
      <dsp:spPr>
        <a:xfrm>
          <a:off x="65162" y="354142"/>
          <a:ext cx="1180475" cy="1180475"/>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CDE5373-2FAE-406F-B596-5990D2F4C7EF}">
      <dsp:nvSpPr>
        <dsp:cNvPr id="0" name=""/>
        <dsp:cNvSpPr/>
      </dsp:nvSpPr>
      <dsp:spPr>
        <a:xfrm>
          <a:off x="998682" y="1888761"/>
          <a:ext cx="8767228" cy="944380"/>
        </a:xfrm>
        <a:prstGeom prst="rect">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749602" tIns="50800" rIns="50800" bIns="50800" numCol="1" spcCol="1270" anchor="ctr" anchorCtr="0">
          <a:noAutofit/>
        </a:bodyPr>
        <a:lstStyle/>
        <a:p>
          <a:pPr lvl="0" algn="ctr" defTabSz="889000" rtl="0">
            <a:lnSpc>
              <a:spcPct val="90000"/>
            </a:lnSpc>
            <a:spcBef>
              <a:spcPct val="0"/>
            </a:spcBef>
            <a:spcAft>
              <a:spcPct val="35000"/>
            </a:spcAft>
          </a:pPr>
          <a:r>
            <a:rPr lang="en-US" sz="2000" kern="1200" dirty="0" smtClean="0">
              <a:solidFill>
                <a:schemeClr val="tx1"/>
              </a:solidFill>
              <a:latin typeface="Georgia" panose="02040502050405020303" pitchFamily="18" charset="0"/>
            </a:rPr>
            <a:t>• it can be </a:t>
          </a:r>
          <a:r>
            <a:rPr lang="en-US" sz="2000" b="1" kern="1200" dirty="0" smtClean="0">
              <a:solidFill>
                <a:schemeClr val="tx1"/>
              </a:solidFill>
              <a:latin typeface="Georgia" panose="02040502050405020303" pitchFamily="18" charset="0"/>
            </a:rPr>
            <a:t>Work order </a:t>
          </a:r>
          <a:r>
            <a:rPr lang="en-US" sz="2000" kern="1200" dirty="0" smtClean="0">
              <a:solidFill>
                <a:schemeClr val="tx1"/>
              </a:solidFill>
              <a:latin typeface="Georgia" panose="02040502050405020303" pitchFamily="18" charset="0"/>
            </a:rPr>
            <a:t>for Particular project</a:t>
          </a:r>
          <a:endParaRPr lang="en-US" sz="2000" kern="1200" dirty="0">
            <a:solidFill>
              <a:schemeClr val="tx1"/>
            </a:solidFill>
            <a:latin typeface="Georgia" panose="02040502050405020303" pitchFamily="18" charset="0"/>
          </a:endParaRPr>
        </a:p>
      </dsp:txBody>
      <dsp:txXfrm>
        <a:off x="998682" y="1888761"/>
        <a:ext cx="8767228" cy="944380"/>
      </dsp:txXfrm>
    </dsp:sp>
    <dsp:sp modelId="{C7606627-FA44-4906-8DBF-160FEA7310B8}">
      <dsp:nvSpPr>
        <dsp:cNvPr id="0" name=""/>
        <dsp:cNvSpPr/>
      </dsp:nvSpPr>
      <dsp:spPr>
        <a:xfrm>
          <a:off x="408444" y="1770713"/>
          <a:ext cx="1180475" cy="1180475"/>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05F572C-3CF0-4709-9C03-2B458388E093}">
      <dsp:nvSpPr>
        <dsp:cNvPr id="0" name=""/>
        <dsp:cNvSpPr/>
      </dsp:nvSpPr>
      <dsp:spPr>
        <a:xfrm>
          <a:off x="655400" y="3305332"/>
          <a:ext cx="9110510" cy="944380"/>
        </a:xfrm>
        <a:prstGeom prst="rect">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749602" tIns="50800" rIns="50800" bIns="50800" numCol="1" spcCol="1270" anchor="ctr" anchorCtr="0">
          <a:noAutofit/>
        </a:bodyPr>
        <a:lstStyle/>
        <a:p>
          <a:pPr lvl="0" algn="ctr" defTabSz="889000" rtl="0">
            <a:lnSpc>
              <a:spcPct val="90000"/>
            </a:lnSpc>
            <a:spcBef>
              <a:spcPct val="0"/>
            </a:spcBef>
            <a:spcAft>
              <a:spcPct val="35000"/>
            </a:spcAft>
          </a:pPr>
          <a:r>
            <a:rPr lang="en-US" sz="2000" kern="1200" dirty="0" smtClean="0">
              <a:solidFill>
                <a:schemeClr val="tx1"/>
              </a:solidFill>
              <a:latin typeface="Georgia" panose="02040502050405020303" pitchFamily="18" charset="0"/>
            </a:rPr>
            <a:t>• When there is no contract and direct supply of </a:t>
          </a:r>
          <a:r>
            <a:rPr lang="en-US" sz="2000" b="1" kern="1200" dirty="0" smtClean="0">
              <a:solidFill>
                <a:schemeClr val="tx1"/>
              </a:solidFill>
              <a:latin typeface="Georgia" panose="02040502050405020303" pitchFamily="18" charset="0"/>
            </a:rPr>
            <a:t>goods or services than a Invoice value is contract value</a:t>
          </a:r>
          <a:endParaRPr lang="en-US" sz="2000" b="1" kern="1200" dirty="0">
            <a:solidFill>
              <a:schemeClr val="tx1"/>
            </a:solidFill>
            <a:latin typeface="Georgia" panose="02040502050405020303" pitchFamily="18" charset="0"/>
          </a:endParaRPr>
        </a:p>
      </dsp:txBody>
      <dsp:txXfrm>
        <a:off x="655400" y="3305332"/>
        <a:ext cx="9110510" cy="944380"/>
      </dsp:txXfrm>
    </dsp:sp>
    <dsp:sp modelId="{9FB8D799-7A80-4F26-9643-1A7F4CB8923A}">
      <dsp:nvSpPr>
        <dsp:cNvPr id="0" name=""/>
        <dsp:cNvSpPr/>
      </dsp:nvSpPr>
      <dsp:spPr>
        <a:xfrm>
          <a:off x="65162" y="3187284"/>
          <a:ext cx="1180475" cy="1180475"/>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F1CD86-1022-435D-AD57-EEFB5F2CCE16}">
      <dsp:nvSpPr>
        <dsp:cNvPr id="0" name=""/>
        <dsp:cNvSpPr/>
      </dsp:nvSpPr>
      <dsp:spPr>
        <a:xfrm>
          <a:off x="0" y="92581"/>
          <a:ext cx="9029700" cy="543473"/>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DCF4B358-BB5C-4A6A-B403-85EEAFC7E3E8}">
      <dsp:nvSpPr>
        <dsp:cNvPr id="0" name=""/>
        <dsp:cNvSpPr/>
      </dsp:nvSpPr>
      <dsp:spPr>
        <a:xfrm>
          <a:off x="263455" y="0"/>
          <a:ext cx="8043710" cy="538548"/>
        </a:xfrm>
        <a:prstGeom prst="roundRect">
          <a:avLst/>
        </a:prstGeom>
        <a:solidFill>
          <a:schemeClr val="bg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38911" tIns="0" rIns="238911" bIns="0" numCol="1" spcCol="1270" anchor="ctr" anchorCtr="0">
          <a:noAutofit/>
        </a:bodyPr>
        <a:lstStyle/>
        <a:p>
          <a:pPr lvl="0" algn="l" defTabSz="1066800">
            <a:lnSpc>
              <a:spcPct val="90000"/>
            </a:lnSpc>
            <a:spcBef>
              <a:spcPct val="0"/>
            </a:spcBef>
            <a:spcAft>
              <a:spcPct val="35000"/>
            </a:spcAft>
          </a:pPr>
          <a:r>
            <a:rPr lang="en-US" sz="2400" b="1" kern="1200" dirty="0" smtClean="0">
              <a:solidFill>
                <a:schemeClr val="tx1"/>
              </a:solidFill>
              <a:latin typeface="Georgia" panose="02040502050405020303" pitchFamily="18" charset="0"/>
            </a:rPr>
            <a:t>What is the rate of Tax deduction at source?</a:t>
          </a:r>
        </a:p>
      </dsp:txBody>
      <dsp:txXfrm>
        <a:off x="289745" y="26290"/>
        <a:ext cx="7991130" cy="485968"/>
      </dsp:txXfrm>
    </dsp:sp>
    <dsp:sp modelId="{CA100341-F597-479D-8D3A-CE1838319C27}">
      <dsp:nvSpPr>
        <dsp:cNvPr id="0" name=""/>
        <dsp:cNvSpPr/>
      </dsp:nvSpPr>
      <dsp:spPr>
        <a:xfrm>
          <a:off x="0" y="1665021"/>
          <a:ext cx="9029700" cy="521607"/>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49FCBA94-8522-47F9-B3D5-0BDA5A331099}">
      <dsp:nvSpPr>
        <dsp:cNvPr id="0" name=""/>
        <dsp:cNvSpPr/>
      </dsp:nvSpPr>
      <dsp:spPr>
        <a:xfrm>
          <a:off x="404118" y="1003472"/>
          <a:ext cx="8625581" cy="1319127"/>
        </a:xfrm>
        <a:prstGeom prst="roundRect">
          <a:avLst/>
        </a:prstGeom>
        <a:solidFill>
          <a:schemeClr val="accent1">
            <a:lumMod val="60000"/>
            <a:lumOff val="40000"/>
          </a:schemeClr>
        </a:solidFill>
        <a:ln>
          <a:noFill/>
        </a:ln>
        <a:effectLst>
          <a:outerShdw blurRad="57150" dist="19050" dir="5400000" algn="ctr" rotWithShape="0">
            <a:srgbClr val="000000">
              <a:alpha val="63000"/>
            </a:srgbClr>
          </a:outerShdw>
        </a:effectLst>
        <a:scene3d>
          <a:camera prst="orthographicFront"/>
          <a:lightRig rig="threePt" dir="t"/>
        </a:scene3d>
        <a:sp3d>
          <a:bevelT/>
        </a:sp3d>
      </dsp:spPr>
      <dsp:style>
        <a:lnRef idx="0">
          <a:scrgbClr r="0" g="0" b="0"/>
        </a:lnRef>
        <a:fillRef idx="3">
          <a:scrgbClr r="0" g="0" b="0"/>
        </a:fillRef>
        <a:effectRef idx="3">
          <a:scrgbClr r="0" g="0" b="0"/>
        </a:effectRef>
        <a:fontRef idx="minor">
          <a:schemeClr val="lt1"/>
        </a:fontRef>
      </dsp:style>
      <dsp:txBody>
        <a:bodyPr spcFirstLastPara="0" vert="horz" wrap="square" lIns="238911" tIns="0" rIns="238911" bIns="0" numCol="1" spcCol="1270" anchor="b" anchorCtr="0">
          <a:noAutofit/>
        </a:bodyPr>
        <a:lstStyle/>
        <a:p>
          <a:pPr lvl="0" algn="l" defTabSz="977900">
            <a:lnSpc>
              <a:spcPct val="90000"/>
            </a:lnSpc>
            <a:spcBef>
              <a:spcPct val="0"/>
            </a:spcBef>
            <a:spcAft>
              <a:spcPct val="35000"/>
            </a:spcAft>
          </a:pPr>
          <a:r>
            <a:rPr lang="en-US" sz="2200" kern="1200" dirty="0" smtClean="0">
              <a:solidFill>
                <a:schemeClr val="tx1"/>
              </a:solidFill>
              <a:latin typeface="Georgia" panose="02040502050405020303" pitchFamily="18" charset="0"/>
            </a:rPr>
            <a:t>For inter-State transactions TDS will be for </a:t>
          </a:r>
          <a:r>
            <a:rPr lang="en-US" sz="2200" b="1" kern="1200" dirty="0" smtClean="0">
              <a:solidFill>
                <a:schemeClr val="tx1"/>
              </a:solidFill>
              <a:latin typeface="Georgia" panose="02040502050405020303" pitchFamily="18" charset="0"/>
            </a:rPr>
            <a:t>IGST</a:t>
          </a:r>
          <a:r>
            <a:rPr lang="en-US" sz="2200" kern="1200" dirty="0" smtClean="0">
              <a:solidFill>
                <a:schemeClr val="tx1"/>
              </a:solidFill>
              <a:latin typeface="Georgia" panose="02040502050405020303" pitchFamily="18" charset="0"/>
            </a:rPr>
            <a:t> &amp; rate will be 2% and for intra-State transactions,, it will be 1% each for </a:t>
          </a:r>
          <a:r>
            <a:rPr lang="en-US" sz="2200" b="1" kern="1200" dirty="0" smtClean="0">
              <a:solidFill>
                <a:schemeClr val="tx1"/>
              </a:solidFill>
              <a:latin typeface="Georgia" panose="02040502050405020303" pitchFamily="18" charset="0"/>
            </a:rPr>
            <a:t>CGST and SGST.</a:t>
          </a:r>
          <a:endParaRPr lang="en-US" sz="2200" kern="1200" dirty="0">
            <a:solidFill>
              <a:schemeClr val="tx1"/>
            </a:solidFill>
            <a:latin typeface="Georgia" panose="02040502050405020303" pitchFamily="18" charset="0"/>
          </a:endParaRPr>
        </a:p>
      </dsp:txBody>
      <dsp:txXfrm>
        <a:off x="468512" y="1067866"/>
        <a:ext cx="8496793" cy="1190339"/>
      </dsp:txXfrm>
    </dsp:sp>
    <dsp:sp modelId="{B263E6BA-AEB2-48E6-B2C2-0535D7300808}">
      <dsp:nvSpPr>
        <dsp:cNvPr id="0" name=""/>
        <dsp:cNvSpPr/>
      </dsp:nvSpPr>
      <dsp:spPr>
        <a:xfrm>
          <a:off x="0" y="3161128"/>
          <a:ext cx="9029700" cy="7812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5080DC92-E5A0-476F-A61D-7376C47B4E96}">
      <dsp:nvSpPr>
        <dsp:cNvPr id="0" name=""/>
        <dsp:cNvSpPr/>
      </dsp:nvSpPr>
      <dsp:spPr>
        <a:xfrm>
          <a:off x="443582" y="2593442"/>
          <a:ext cx="8586117" cy="1264659"/>
        </a:xfrm>
        <a:prstGeom prst="roundRect">
          <a:avLst/>
        </a:prstGeom>
        <a:solidFill>
          <a:schemeClr val="accent1">
            <a:lumMod val="60000"/>
            <a:lumOff val="40000"/>
          </a:schemeClr>
        </a:solidFill>
        <a:ln>
          <a:noFill/>
        </a:ln>
        <a:effectLst>
          <a:outerShdw blurRad="57150" dist="19050" dir="5400000" algn="ctr" rotWithShape="0">
            <a:srgbClr val="000000">
              <a:alpha val="63000"/>
            </a:srgbClr>
          </a:outerShdw>
        </a:effectLst>
        <a:scene3d>
          <a:camera prst="orthographicFront"/>
          <a:lightRig rig="threePt" dir="t"/>
        </a:scene3d>
        <a:sp3d>
          <a:bevelT/>
        </a:sp3d>
      </dsp:spPr>
      <dsp:style>
        <a:lnRef idx="0">
          <a:scrgbClr r="0" g="0" b="0"/>
        </a:lnRef>
        <a:fillRef idx="3">
          <a:scrgbClr r="0" g="0" b="0"/>
        </a:fillRef>
        <a:effectRef idx="3">
          <a:scrgbClr r="0" g="0" b="0"/>
        </a:effectRef>
        <a:fontRef idx="minor">
          <a:schemeClr val="lt1"/>
        </a:fontRef>
      </dsp:style>
      <dsp:txBody>
        <a:bodyPr spcFirstLastPara="0" vert="horz" wrap="square" lIns="238911" tIns="0" rIns="238911" bIns="0" numCol="1" spcCol="1270" anchor="ctr" anchorCtr="0">
          <a:noAutofit/>
        </a:bodyPr>
        <a:lstStyle/>
        <a:p>
          <a:pPr lvl="0" algn="l" defTabSz="977900">
            <a:lnSpc>
              <a:spcPct val="90000"/>
            </a:lnSpc>
            <a:spcBef>
              <a:spcPct val="0"/>
            </a:spcBef>
            <a:spcAft>
              <a:spcPct val="35000"/>
            </a:spcAft>
          </a:pPr>
          <a:r>
            <a:rPr lang="en-US" sz="2200" kern="1200" dirty="0" smtClean="0">
              <a:solidFill>
                <a:schemeClr val="tx1"/>
              </a:solidFill>
            </a:rPr>
            <a:t>Where the location of the supplier and the place of supply are in the same State/UT, it is an intra-State supply and TDS @ 1% each under CGST Act and SGST/UTGST Act is to be deducted if the </a:t>
          </a:r>
          <a:r>
            <a:rPr lang="en-US" sz="2200" kern="1200" dirty="0" err="1" smtClean="0">
              <a:solidFill>
                <a:schemeClr val="tx1"/>
              </a:solidFill>
            </a:rPr>
            <a:t>deductor</a:t>
          </a:r>
          <a:r>
            <a:rPr lang="en-US" sz="2200" kern="1200" dirty="0" smtClean="0">
              <a:solidFill>
                <a:schemeClr val="tx1"/>
              </a:solidFill>
            </a:rPr>
            <a:t> is registered in that State. </a:t>
          </a:r>
          <a:endParaRPr lang="en-US" sz="2200" kern="1200" dirty="0">
            <a:solidFill>
              <a:schemeClr val="tx1"/>
            </a:solidFill>
            <a:latin typeface="Georgia" panose="02040502050405020303" pitchFamily="18" charset="0"/>
          </a:endParaRPr>
        </a:p>
      </dsp:txBody>
      <dsp:txXfrm>
        <a:off x="505318" y="2655178"/>
        <a:ext cx="8462645" cy="1141187"/>
      </dsp:txXfrm>
    </dsp:sp>
    <dsp:sp modelId="{0F06054B-214F-420D-9DFB-00D8DD031976}">
      <dsp:nvSpPr>
        <dsp:cNvPr id="0" name=""/>
        <dsp:cNvSpPr/>
      </dsp:nvSpPr>
      <dsp:spPr>
        <a:xfrm>
          <a:off x="0" y="4882519"/>
          <a:ext cx="9029700" cy="7812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1CC396A4-2B83-48F3-9855-55E3A94E45B8}">
      <dsp:nvSpPr>
        <dsp:cNvPr id="0" name=""/>
        <dsp:cNvSpPr/>
      </dsp:nvSpPr>
      <dsp:spPr>
        <a:xfrm>
          <a:off x="410858" y="4113205"/>
          <a:ext cx="8618841" cy="1230351"/>
        </a:xfrm>
        <a:prstGeom prst="roundRect">
          <a:avLst/>
        </a:prstGeom>
        <a:solidFill>
          <a:schemeClr val="accent1">
            <a:lumMod val="60000"/>
            <a:lumOff val="40000"/>
          </a:schemeClr>
        </a:solidFill>
        <a:ln>
          <a:noFill/>
        </a:ln>
        <a:effectLst>
          <a:outerShdw blurRad="57150" dist="19050" dir="5400000" algn="ctr" rotWithShape="0">
            <a:srgbClr val="000000">
              <a:alpha val="63000"/>
            </a:srgbClr>
          </a:outerShdw>
        </a:effectLst>
        <a:scene3d>
          <a:camera prst="orthographicFront"/>
          <a:lightRig rig="threePt" dir="t"/>
        </a:scene3d>
        <a:sp3d>
          <a:bevelT/>
        </a:sp3d>
      </dsp:spPr>
      <dsp:style>
        <a:lnRef idx="0">
          <a:scrgbClr r="0" g="0" b="0"/>
        </a:lnRef>
        <a:fillRef idx="3">
          <a:scrgbClr r="0" g="0" b="0"/>
        </a:fillRef>
        <a:effectRef idx="3">
          <a:scrgbClr r="0" g="0" b="0"/>
        </a:effectRef>
        <a:fontRef idx="minor">
          <a:schemeClr val="lt1"/>
        </a:fontRef>
      </dsp:style>
      <dsp:txBody>
        <a:bodyPr spcFirstLastPara="0" vert="horz" wrap="square" lIns="238911" tIns="0" rIns="238911" bIns="0" numCol="1" spcCol="1270" anchor="b" anchorCtr="0">
          <a:noAutofit/>
        </a:bodyPr>
        <a:lstStyle/>
        <a:p>
          <a:pPr lvl="0" defTabSz="977900">
            <a:lnSpc>
              <a:spcPct val="90000"/>
            </a:lnSpc>
            <a:spcBef>
              <a:spcPct val="0"/>
            </a:spcBef>
            <a:spcAft>
              <a:spcPct val="35000"/>
            </a:spcAft>
          </a:pPr>
          <a:endParaRPr lang="en-US" sz="2200" b="1" kern="1200" dirty="0" smtClean="0">
            <a:solidFill>
              <a:schemeClr val="tx1"/>
            </a:solidFill>
            <a:latin typeface="Georgia" panose="02040502050405020303" pitchFamily="18" charset="0"/>
          </a:endParaRPr>
        </a:p>
        <a:p>
          <a:pPr lvl="0" algn="l" defTabSz="977900">
            <a:lnSpc>
              <a:spcPct val="90000"/>
            </a:lnSpc>
            <a:spcBef>
              <a:spcPct val="0"/>
            </a:spcBef>
            <a:spcAft>
              <a:spcPct val="35000"/>
            </a:spcAft>
          </a:pPr>
          <a:r>
            <a:rPr lang="en-US" sz="2200" kern="1200" dirty="0" smtClean="0">
              <a:solidFill>
                <a:schemeClr val="tx1"/>
              </a:solidFill>
            </a:rPr>
            <a:t>Where the location of the supplier is in State A and the place of supply is in State B, it is an </a:t>
          </a:r>
          <a:r>
            <a:rPr lang="en-US" sz="2200" b="1" kern="1200" dirty="0" smtClean="0">
              <a:solidFill>
                <a:schemeClr val="tx1"/>
              </a:solidFill>
            </a:rPr>
            <a:t>inter-State supply </a:t>
          </a:r>
          <a:r>
            <a:rPr lang="en-US" sz="2200" kern="1200" dirty="0" smtClean="0">
              <a:solidFill>
                <a:schemeClr val="tx1"/>
              </a:solidFill>
            </a:rPr>
            <a:t>and TDS @ 2% under IGST Act is to be deducted if the </a:t>
          </a:r>
          <a:r>
            <a:rPr lang="en-US" sz="2200" kern="1200" dirty="0" err="1" smtClean="0">
              <a:solidFill>
                <a:schemeClr val="tx1"/>
              </a:solidFill>
            </a:rPr>
            <a:t>deductor</a:t>
          </a:r>
          <a:r>
            <a:rPr lang="en-US" sz="2200" kern="1200" dirty="0" smtClean="0">
              <a:solidFill>
                <a:schemeClr val="tx1"/>
              </a:solidFill>
            </a:rPr>
            <a:t> is registered in State B.</a:t>
          </a:r>
          <a:endParaRPr lang="en-US" sz="2200" kern="1200" dirty="0">
            <a:solidFill>
              <a:schemeClr val="tx1"/>
            </a:solidFill>
            <a:latin typeface="Georgia" panose="02040502050405020303" pitchFamily="18" charset="0"/>
          </a:endParaRPr>
        </a:p>
      </dsp:txBody>
      <dsp:txXfrm>
        <a:off x="470919" y="4173266"/>
        <a:ext cx="8498719" cy="111022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7A75BA-324B-43E1-B5D5-BA39ECC4D52A}">
      <dsp:nvSpPr>
        <dsp:cNvPr id="0" name=""/>
        <dsp:cNvSpPr/>
      </dsp:nvSpPr>
      <dsp:spPr>
        <a:xfrm>
          <a:off x="4159532" y="769708"/>
          <a:ext cx="2039345" cy="203931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3126B2-68E4-4007-BF94-03B71CF715A4}">
      <dsp:nvSpPr>
        <dsp:cNvPr id="0" name=""/>
        <dsp:cNvSpPr/>
      </dsp:nvSpPr>
      <dsp:spPr>
        <a:xfrm>
          <a:off x="4227480" y="837697"/>
          <a:ext cx="1902996" cy="1903338"/>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ctr" defTabSz="1022350" rtl="0">
            <a:lnSpc>
              <a:spcPct val="90000"/>
            </a:lnSpc>
            <a:spcBef>
              <a:spcPct val="0"/>
            </a:spcBef>
            <a:spcAft>
              <a:spcPct val="35000"/>
            </a:spcAft>
          </a:pPr>
          <a:r>
            <a:rPr lang="en-US" sz="2300" b="1" kern="1200" dirty="0" smtClean="0"/>
            <a:t>YES      OR      NO </a:t>
          </a:r>
          <a:endParaRPr lang="en-US" sz="2300" kern="1200" dirty="0"/>
        </a:p>
      </dsp:txBody>
      <dsp:txXfrm>
        <a:off x="4499725" y="1109654"/>
        <a:ext cx="1359412" cy="1359425"/>
      </dsp:txXfrm>
    </dsp:sp>
    <dsp:sp modelId="{077C2FD6-6C71-4C1B-92CC-274D51B6D96E}">
      <dsp:nvSpPr>
        <dsp:cNvPr id="0" name=""/>
        <dsp:cNvSpPr/>
      </dsp:nvSpPr>
      <dsp:spPr>
        <a:xfrm rot="2700000">
          <a:off x="2052431" y="769481"/>
          <a:ext cx="2039413" cy="2039413"/>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0F8B34-7ADD-48C7-9374-45CDCC1560C8}">
      <dsp:nvSpPr>
        <dsp:cNvPr id="0" name=""/>
        <dsp:cNvSpPr/>
      </dsp:nvSpPr>
      <dsp:spPr>
        <a:xfrm>
          <a:off x="2120639" y="837697"/>
          <a:ext cx="1902996" cy="1903338"/>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ctr" defTabSz="1022350" rtl="0">
            <a:lnSpc>
              <a:spcPct val="90000"/>
            </a:lnSpc>
            <a:spcBef>
              <a:spcPct val="0"/>
            </a:spcBef>
            <a:spcAft>
              <a:spcPct val="35000"/>
            </a:spcAft>
          </a:pPr>
          <a:r>
            <a:rPr lang="en-US" sz="2300" b="1" kern="1200" dirty="0" smtClean="0"/>
            <a:t>Is Deduction required? </a:t>
          </a:r>
          <a:endParaRPr lang="en-US" sz="2300" kern="1200" dirty="0"/>
        </a:p>
      </dsp:txBody>
      <dsp:txXfrm>
        <a:off x="2392431" y="1109654"/>
        <a:ext cx="1359412" cy="135942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376494-2CAB-481B-A9C3-0A3C74E495C5}">
      <dsp:nvSpPr>
        <dsp:cNvPr id="0" name=""/>
        <dsp:cNvSpPr/>
      </dsp:nvSpPr>
      <dsp:spPr>
        <a:xfrm>
          <a:off x="0" y="604160"/>
          <a:ext cx="8128000" cy="133087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1" kern="1200" dirty="0" smtClean="0">
              <a:solidFill>
                <a:schemeClr val="tx1"/>
              </a:solidFill>
              <a:latin typeface="Georgia" panose="02040502050405020303" pitchFamily="18" charset="0"/>
            </a:rPr>
            <a:t>Yes, </a:t>
          </a:r>
          <a:r>
            <a:rPr lang="en-US" sz="2000" kern="1200" dirty="0" smtClean="0">
              <a:solidFill>
                <a:schemeClr val="tx1"/>
              </a:solidFill>
              <a:latin typeface="Georgia" panose="02040502050405020303" pitchFamily="18" charset="0"/>
            </a:rPr>
            <a:t>deduction is required in respect of payment of Rs. 3 Lakh only i.e. for payment in respect of taxable supply</a:t>
          </a:r>
          <a:endParaRPr lang="en-US" sz="2000" kern="1200" dirty="0">
            <a:solidFill>
              <a:schemeClr val="tx1"/>
            </a:solidFill>
          </a:endParaRPr>
        </a:p>
      </dsp:txBody>
      <dsp:txXfrm>
        <a:off x="64968" y="669128"/>
        <a:ext cx="7998064" cy="1200939"/>
      </dsp:txXfrm>
    </dsp:sp>
    <dsp:sp modelId="{B69D1072-C66E-4867-B9B2-EE0E777BD43C}">
      <dsp:nvSpPr>
        <dsp:cNvPr id="0" name=""/>
        <dsp:cNvSpPr/>
      </dsp:nvSpPr>
      <dsp:spPr>
        <a:xfrm>
          <a:off x="0" y="2171133"/>
          <a:ext cx="8128000"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33020" rIns="184912" bIns="33020" numCol="1" spcCol="1270" anchor="t" anchorCtr="0">
          <a:noAutofit/>
        </a:bodyPr>
        <a:lstStyle/>
        <a:p>
          <a:pPr marL="228600" lvl="1" indent="-228600" algn="l" defTabSz="1155700" rtl="0">
            <a:lnSpc>
              <a:spcPct val="90000"/>
            </a:lnSpc>
            <a:spcBef>
              <a:spcPct val="0"/>
            </a:spcBef>
            <a:spcAft>
              <a:spcPct val="20000"/>
            </a:spcAft>
            <a:buChar char="••"/>
          </a:pPr>
          <a:r>
            <a:rPr lang="en-US" sz="2600" b="1" kern="1200" dirty="0" smtClean="0"/>
            <a:t>WHY?</a:t>
          </a:r>
          <a:endParaRPr lang="en-US" sz="2600" b="1" kern="1200" dirty="0"/>
        </a:p>
      </dsp:txBody>
      <dsp:txXfrm>
        <a:off x="0" y="2171133"/>
        <a:ext cx="8128000" cy="1076400"/>
      </dsp:txXfrm>
    </dsp:sp>
    <dsp:sp modelId="{D2A2242F-6AC5-43AD-A42D-1B204BA2E182}">
      <dsp:nvSpPr>
        <dsp:cNvPr id="0" name=""/>
        <dsp:cNvSpPr/>
      </dsp:nvSpPr>
      <dsp:spPr>
        <a:xfrm>
          <a:off x="0" y="2883032"/>
          <a:ext cx="8128000" cy="133087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smtClean="0">
              <a:solidFill>
                <a:schemeClr val="tx1"/>
              </a:solidFill>
              <a:latin typeface="Georgia" panose="02040502050405020303" pitchFamily="18" charset="0"/>
            </a:rPr>
            <a:t>Books are exempted goods; no deduction is required in respect of supply of books. However, payment involving ‘printed or illustrated postcards’ is for supply of taxable goods and value of such supply is &gt; 2.25 lakh. So, deduction is required</a:t>
          </a:r>
          <a:endParaRPr lang="en-US" sz="2000" kern="1200" dirty="0">
            <a:solidFill>
              <a:schemeClr val="tx1"/>
            </a:solidFill>
            <a:latin typeface="Georgia" panose="02040502050405020303" pitchFamily="18" charset="0"/>
          </a:endParaRPr>
        </a:p>
      </dsp:txBody>
      <dsp:txXfrm>
        <a:off x="64968" y="2948000"/>
        <a:ext cx="7998064" cy="120093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7A75BA-324B-43E1-B5D5-BA39ECC4D52A}">
      <dsp:nvSpPr>
        <dsp:cNvPr id="0" name=""/>
        <dsp:cNvSpPr/>
      </dsp:nvSpPr>
      <dsp:spPr>
        <a:xfrm>
          <a:off x="5842078" y="769708"/>
          <a:ext cx="2039345" cy="203931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3126B2-68E4-4007-BF94-03B71CF715A4}">
      <dsp:nvSpPr>
        <dsp:cNvPr id="0" name=""/>
        <dsp:cNvSpPr/>
      </dsp:nvSpPr>
      <dsp:spPr>
        <a:xfrm>
          <a:off x="5910026" y="837697"/>
          <a:ext cx="1902996" cy="1903338"/>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ctr" defTabSz="1022350" rtl="0">
            <a:lnSpc>
              <a:spcPct val="90000"/>
            </a:lnSpc>
            <a:spcBef>
              <a:spcPct val="0"/>
            </a:spcBef>
            <a:spcAft>
              <a:spcPct val="35000"/>
            </a:spcAft>
          </a:pPr>
          <a:r>
            <a:rPr lang="en-US" sz="2300" b="1" kern="1200" dirty="0" smtClean="0"/>
            <a:t>YES      OR      NO </a:t>
          </a:r>
          <a:endParaRPr lang="en-US" sz="2300" kern="1200" dirty="0"/>
        </a:p>
      </dsp:txBody>
      <dsp:txXfrm>
        <a:off x="6182271" y="1109654"/>
        <a:ext cx="1359412" cy="1359425"/>
      </dsp:txXfrm>
    </dsp:sp>
    <dsp:sp modelId="{077C2FD6-6C71-4C1B-92CC-274D51B6D96E}">
      <dsp:nvSpPr>
        <dsp:cNvPr id="0" name=""/>
        <dsp:cNvSpPr/>
      </dsp:nvSpPr>
      <dsp:spPr>
        <a:xfrm rot="2700000">
          <a:off x="3734977" y="769481"/>
          <a:ext cx="2039413" cy="2039413"/>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0F8B34-7ADD-48C7-9374-45CDCC1560C8}">
      <dsp:nvSpPr>
        <dsp:cNvPr id="0" name=""/>
        <dsp:cNvSpPr/>
      </dsp:nvSpPr>
      <dsp:spPr>
        <a:xfrm>
          <a:off x="3803185" y="837697"/>
          <a:ext cx="1902996" cy="1903338"/>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ctr" defTabSz="1022350" rtl="0">
            <a:lnSpc>
              <a:spcPct val="90000"/>
            </a:lnSpc>
            <a:spcBef>
              <a:spcPct val="0"/>
            </a:spcBef>
            <a:spcAft>
              <a:spcPct val="35000"/>
            </a:spcAft>
          </a:pPr>
          <a:r>
            <a:rPr lang="en-US" sz="2300" b="1" kern="1200" dirty="0" smtClean="0"/>
            <a:t>Is Deduction required? </a:t>
          </a:r>
          <a:endParaRPr lang="en-US" sz="2300" kern="1200" dirty="0"/>
        </a:p>
      </dsp:txBody>
      <dsp:txXfrm>
        <a:off x="4074977" y="1109654"/>
        <a:ext cx="1359412" cy="135942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4315E1-1219-4720-A806-68B16C9E3E9F}" type="datetimeFigureOut">
              <a:rPr lang="en-US" smtClean="0"/>
              <a:t>05/10/2018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9E8870-EB0D-4D8F-B6F4-9B392D3FEAFD}" type="slidenum">
              <a:rPr lang="en-US" smtClean="0"/>
              <a:t>‹#›</a:t>
            </a:fld>
            <a:endParaRPr lang="en-US"/>
          </a:p>
        </p:txBody>
      </p:sp>
    </p:spTree>
    <p:extLst>
      <p:ext uri="{BB962C8B-B14F-4D97-AF65-F5344CB8AC3E}">
        <p14:creationId xmlns:p14="http://schemas.microsoft.com/office/powerpoint/2010/main" val="859656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B8CDA6-CA63-418B-BDB3-CD94B1634807}" type="slidenum">
              <a:rPr lang="en-US" smtClean="0"/>
              <a:t>1</a:t>
            </a:fld>
            <a:endParaRPr lang="en-US"/>
          </a:p>
        </p:txBody>
      </p:sp>
    </p:spTree>
    <p:extLst>
      <p:ext uri="{BB962C8B-B14F-4D97-AF65-F5344CB8AC3E}">
        <p14:creationId xmlns:p14="http://schemas.microsoft.com/office/powerpoint/2010/main" val="3422639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u="sng" smtClean="0">
                <a:solidFill>
                  <a:srgbClr val="000000"/>
                </a:solidFill>
                <a:latin typeface="Arial" panose="020B0604020202020204" pitchFamily="34" charset="0"/>
                <a:cs typeface="Arial" panose="020B0604020202020204" pitchFamily="34" charset="0"/>
              </a:rPr>
              <a:t>Facilitation Notes: </a:t>
            </a:r>
            <a:r>
              <a:rPr lang="en-US" altLang="en-US" smtClean="0"/>
              <a:t>N/A </a:t>
            </a:r>
            <a:endParaRPr lang="en-US" altLang="en-US" u="sng" smtClean="0">
              <a:solidFill>
                <a:srgbClr val="000000"/>
              </a:solidFill>
              <a:latin typeface="Arial" panose="020B0604020202020204" pitchFamily="34" charset="0"/>
              <a:cs typeface="Arial" panose="020B0604020202020204" pitchFamily="34" charset="0"/>
            </a:endParaRP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EA87AB2-9EA8-4D18-A81F-75B06D12E95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1074565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B8CDA6-CA63-418B-BDB3-CD94B1634807}" type="slidenum">
              <a:rPr lang="en-US" smtClean="0"/>
              <a:t>3</a:t>
            </a:fld>
            <a:endParaRPr lang="en-US"/>
          </a:p>
        </p:txBody>
      </p:sp>
    </p:spTree>
    <p:extLst>
      <p:ext uri="{BB962C8B-B14F-4D97-AF65-F5344CB8AC3E}">
        <p14:creationId xmlns:p14="http://schemas.microsoft.com/office/powerpoint/2010/main" val="1547919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B8CDA6-CA63-418B-BDB3-CD94B1634807}" type="slidenum">
              <a:rPr lang="en-US" smtClean="0"/>
              <a:t>31</a:t>
            </a:fld>
            <a:endParaRPr lang="en-US"/>
          </a:p>
        </p:txBody>
      </p:sp>
    </p:spTree>
    <p:extLst>
      <p:ext uri="{BB962C8B-B14F-4D97-AF65-F5344CB8AC3E}">
        <p14:creationId xmlns:p14="http://schemas.microsoft.com/office/powerpoint/2010/main" val="3932561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B8CDA6-CA63-418B-BDB3-CD94B1634807}" type="slidenum">
              <a:rPr lang="en-US" smtClean="0"/>
              <a:t>60</a:t>
            </a:fld>
            <a:endParaRPr lang="en-US"/>
          </a:p>
        </p:txBody>
      </p:sp>
    </p:spTree>
    <p:extLst>
      <p:ext uri="{BB962C8B-B14F-4D97-AF65-F5344CB8AC3E}">
        <p14:creationId xmlns:p14="http://schemas.microsoft.com/office/powerpoint/2010/main" val="4103268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B8CDA6-CA63-418B-BDB3-CD94B1634807}" type="slidenum">
              <a:rPr lang="en-US" smtClean="0"/>
              <a:t>62</a:t>
            </a:fld>
            <a:endParaRPr lang="en-US"/>
          </a:p>
        </p:txBody>
      </p:sp>
    </p:spTree>
    <p:extLst>
      <p:ext uri="{BB962C8B-B14F-4D97-AF65-F5344CB8AC3E}">
        <p14:creationId xmlns:p14="http://schemas.microsoft.com/office/powerpoint/2010/main" val="2504237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B8CDA6-CA63-418B-BDB3-CD94B1634807}" type="slidenum">
              <a:rPr lang="en-US" smtClean="0"/>
              <a:t>77</a:t>
            </a:fld>
            <a:endParaRPr lang="en-US"/>
          </a:p>
        </p:txBody>
      </p:sp>
    </p:spTree>
    <p:extLst>
      <p:ext uri="{BB962C8B-B14F-4D97-AF65-F5344CB8AC3E}">
        <p14:creationId xmlns:p14="http://schemas.microsoft.com/office/powerpoint/2010/main" val="35041715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B8CDA6-CA63-418B-BDB3-CD94B1634807}" type="slidenum">
              <a:rPr lang="en-US" smtClean="0"/>
              <a:t>129</a:t>
            </a:fld>
            <a:endParaRPr lang="en-US"/>
          </a:p>
        </p:txBody>
      </p:sp>
    </p:spTree>
    <p:extLst>
      <p:ext uri="{BB962C8B-B14F-4D97-AF65-F5344CB8AC3E}">
        <p14:creationId xmlns:p14="http://schemas.microsoft.com/office/powerpoint/2010/main" val="3996981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4D9260D-F95B-4472-A50E-74A7CFF9E7C0}" type="datetimeFigureOut">
              <a:rPr lang="en-US" smtClean="0"/>
              <a:t>05/10/2018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F33B85-E173-44C0-A4D3-A2E0A2CA2531}" type="slidenum">
              <a:rPr lang="en-US" smtClean="0"/>
              <a:t>‹#›</a:t>
            </a:fld>
            <a:endParaRPr lang="en-US"/>
          </a:p>
        </p:txBody>
      </p:sp>
    </p:spTree>
    <p:extLst>
      <p:ext uri="{BB962C8B-B14F-4D97-AF65-F5344CB8AC3E}">
        <p14:creationId xmlns:p14="http://schemas.microsoft.com/office/powerpoint/2010/main" val="433559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D9260D-F95B-4472-A50E-74A7CFF9E7C0}" type="datetimeFigureOut">
              <a:rPr lang="en-US" smtClean="0"/>
              <a:t>05/10/2018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F33B85-E173-44C0-A4D3-A2E0A2CA2531}" type="slidenum">
              <a:rPr lang="en-US" smtClean="0"/>
              <a:t>‹#›</a:t>
            </a:fld>
            <a:endParaRPr lang="en-US"/>
          </a:p>
        </p:txBody>
      </p:sp>
    </p:spTree>
    <p:extLst>
      <p:ext uri="{BB962C8B-B14F-4D97-AF65-F5344CB8AC3E}">
        <p14:creationId xmlns:p14="http://schemas.microsoft.com/office/powerpoint/2010/main" val="1825766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D9260D-F95B-4472-A50E-74A7CFF9E7C0}" type="datetimeFigureOut">
              <a:rPr lang="en-US" smtClean="0"/>
              <a:t>05/10/2018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F33B85-E173-44C0-A4D3-A2E0A2CA2531}" type="slidenum">
              <a:rPr lang="en-US" smtClean="0"/>
              <a:t>‹#›</a:t>
            </a:fld>
            <a:endParaRPr lang="en-US"/>
          </a:p>
        </p:txBody>
      </p:sp>
    </p:spTree>
    <p:extLst>
      <p:ext uri="{BB962C8B-B14F-4D97-AF65-F5344CB8AC3E}">
        <p14:creationId xmlns:p14="http://schemas.microsoft.com/office/powerpoint/2010/main" val="26808766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_Lesson_Objectives">
    <p:spTree>
      <p:nvGrpSpPr>
        <p:cNvPr id="1" name=""/>
        <p:cNvGrpSpPr/>
        <p:nvPr/>
      </p:nvGrpSpPr>
      <p:grpSpPr>
        <a:xfrm>
          <a:off x="0" y="0"/>
          <a:ext cx="0" cy="0"/>
          <a:chOff x="0" y="0"/>
          <a:chExt cx="0" cy="0"/>
        </a:xfrm>
      </p:grpSpPr>
      <p:sp>
        <p:nvSpPr>
          <p:cNvPr id="5" name="Slide Number Placeholder 13"/>
          <p:cNvSpPr txBox="1">
            <a:spLocks/>
          </p:cNvSpPr>
          <p:nvPr userDrawn="1"/>
        </p:nvSpPr>
        <p:spPr bwMode="auto">
          <a:xfrm>
            <a:off x="10871200" y="6572251"/>
            <a:ext cx="812800" cy="231775"/>
          </a:xfrm>
          <a:prstGeom prst="rect">
            <a:avLst/>
          </a:prstGeom>
          <a:noFill/>
          <a:ln>
            <a:noFill/>
          </a:ln>
          <a:extLst/>
        </p:spPr>
        <p:txBody>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Slide </a:t>
            </a:r>
            <a:fld id="{DDA13E0C-760C-4A84-B89E-0A16F391000E}" type="slidenum">
              <a:rPr kumimoji="0" lang="en-US" sz="9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9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6" name="Picture 9" descr="course_objectives.png"/>
          <p:cNvPicPr>
            <a:picLocks noChangeAspect="1"/>
          </p:cNvPicPr>
          <p:nvPr userDrawn="1"/>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631768" y="2006600"/>
            <a:ext cx="3560233" cy="347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2"/>
          <p:cNvSpPr>
            <a:spLocks noGrp="1"/>
          </p:cNvSpPr>
          <p:nvPr>
            <p:ph type="body" sz="half" idx="1"/>
          </p:nvPr>
        </p:nvSpPr>
        <p:spPr>
          <a:xfrm>
            <a:off x="520701" y="1673352"/>
            <a:ext cx="7520516" cy="4724400"/>
          </a:xfrm>
        </p:spPr>
        <p:txBody>
          <a:bodyPr/>
          <a:lstStyle>
            <a:lvl1pPr>
              <a:defRPr sz="1800">
                <a:solidFill>
                  <a:srgbClr val="000000"/>
                </a:solidFill>
              </a:defRPr>
            </a:lvl1pPr>
            <a:lvl2pPr>
              <a:defRPr sz="1800">
                <a:solidFill>
                  <a:srgbClr val="000000"/>
                </a:solidFill>
              </a:defRPr>
            </a:lvl2pPr>
            <a:lvl3pPr>
              <a:defRPr sz="1800">
                <a:solidFill>
                  <a:srgbClr val="000000"/>
                </a:solidFill>
              </a:defRPr>
            </a:lvl3pPr>
            <a:lvl4pPr>
              <a:defRPr sz="1800">
                <a:solidFill>
                  <a:srgbClr val="000000"/>
                </a:solidFill>
              </a:defRPr>
            </a:lvl4pPr>
            <a:lvl5pPr>
              <a:defRPr sz="1800">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3"/>
          <p:cNvSpPr>
            <a:spLocks noGrp="1"/>
          </p:cNvSpPr>
          <p:nvPr>
            <p:ph type="body" sz="quarter" idx="14"/>
          </p:nvPr>
        </p:nvSpPr>
        <p:spPr>
          <a:xfrm>
            <a:off x="8585" y="544500"/>
            <a:ext cx="12183415" cy="381000"/>
          </a:xfrm>
        </p:spPr>
        <p:txBody>
          <a:bodyPr/>
          <a:lstStyle>
            <a:lvl1pPr algn="l">
              <a:buNone/>
              <a:defRPr sz="1800" b="0">
                <a:solidFill>
                  <a:schemeClr val="bg2"/>
                </a:solidFill>
                <a:latin typeface="Arial" panose="020B0604020202020204" pitchFamily="34" charset="0"/>
                <a:cs typeface="Arial" pitchFamily="34" charset="0"/>
              </a:defRPr>
            </a:lvl1pPr>
            <a:lvl2pPr>
              <a:buNone/>
              <a:defRPr/>
            </a:lvl2pPr>
            <a:lvl3pPr>
              <a:buNone/>
              <a:defRPr/>
            </a:lvl3pPr>
            <a:lvl4pPr>
              <a:buNone/>
              <a:defRPr/>
            </a:lvl4pPr>
            <a:lvl5pPr>
              <a:buNone/>
              <a:defRPr/>
            </a:lvl5pPr>
          </a:lstStyle>
          <a:p>
            <a:pPr lvl="0"/>
            <a:r>
              <a:rPr lang="en-US" dirty="0"/>
              <a:t>Edit Master text styles</a:t>
            </a:r>
          </a:p>
        </p:txBody>
      </p:sp>
      <p:sp>
        <p:nvSpPr>
          <p:cNvPr id="8" name="Text Placeholder 13"/>
          <p:cNvSpPr>
            <a:spLocks noGrp="1"/>
          </p:cNvSpPr>
          <p:nvPr>
            <p:ph type="body" sz="quarter" idx="13"/>
          </p:nvPr>
        </p:nvSpPr>
        <p:spPr>
          <a:xfrm>
            <a:off x="784225" y="83274"/>
            <a:ext cx="9855200" cy="381000"/>
          </a:xfrm>
        </p:spPr>
        <p:txBody>
          <a:bodyPr/>
          <a:lstStyle>
            <a:lvl1pPr algn="l">
              <a:buNone/>
              <a:defRPr sz="2000" b="1">
                <a:solidFill>
                  <a:schemeClr val="bg1"/>
                </a:solidFill>
                <a:latin typeface="Arial" panose="020B0604020202020204" pitchFamily="34" charset="0"/>
                <a:cs typeface="Arial" pitchFamily="34" charset="0"/>
              </a:defRPr>
            </a:lvl1pPr>
            <a:lvl2pPr>
              <a:buNone/>
              <a:defRPr/>
            </a:lvl2pPr>
            <a:lvl3pPr>
              <a:buNone/>
              <a:defRPr/>
            </a:lvl3pPr>
            <a:lvl4pPr>
              <a:buNone/>
              <a:defRPr/>
            </a:lvl4pPr>
            <a:lvl5pPr>
              <a:buNone/>
              <a:defRPr/>
            </a:lvl5pPr>
          </a:lstStyle>
          <a:p>
            <a:pPr lvl="0"/>
            <a:r>
              <a:rPr lang="en-US" dirty="0"/>
              <a:t>Click to edit Master text styles</a:t>
            </a:r>
          </a:p>
        </p:txBody>
      </p:sp>
    </p:spTree>
    <p:extLst>
      <p:ext uri="{BB962C8B-B14F-4D97-AF65-F5344CB8AC3E}">
        <p14:creationId xmlns:p14="http://schemas.microsoft.com/office/powerpoint/2010/main" val="2860347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D9260D-F95B-4472-A50E-74A7CFF9E7C0}" type="datetimeFigureOut">
              <a:rPr lang="en-US" smtClean="0"/>
              <a:t>05/10/2018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F33B85-E173-44C0-A4D3-A2E0A2CA2531}" type="slidenum">
              <a:rPr lang="en-US" smtClean="0"/>
              <a:t>‹#›</a:t>
            </a:fld>
            <a:endParaRPr lang="en-US"/>
          </a:p>
        </p:txBody>
      </p:sp>
    </p:spTree>
    <p:extLst>
      <p:ext uri="{BB962C8B-B14F-4D97-AF65-F5344CB8AC3E}">
        <p14:creationId xmlns:p14="http://schemas.microsoft.com/office/powerpoint/2010/main" val="739861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4D9260D-F95B-4472-A50E-74A7CFF9E7C0}" type="datetimeFigureOut">
              <a:rPr lang="en-US" smtClean="0"/>
              <a:t>05/10/2018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F33B85-E173-44C0-A4D3-A2E0A2CA2531}" type="slidenum">
              <a:rPr lang="en-US" smtClean="0"/>
              <a:t>‹#›</a:t>
            </a:fld>
            <a:endParaRPr lang="en-US"/>
          </a:p>
        </p:txBody>
      </p:sp>
    </p:spTree>
    <p:extLst>
      <p:ext uri="{BB962C8B-B14F-4D97-AF65-F5344CB8AC3E}">
        <p14:creationId xmlns:p14="http://schemas.microsoft.com/office/powerpoint/2010/main" val="983864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4D9260D-F95B-4472-A50E-74A7CFF9E7C0}" type="datetimeFigureOut">
              <a:rPr lang="en-US" smtClean="0"/>
              <a:t>05/10/2018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F33B85-E173-44C0-A4D3-A2E0A2CA2531}" type="slidenum">
              <a:rPr lang="en-US" smtClean="0"/>
              <a:t>‹#›</a:t>
            </a:fld>
            <a:endParaRPr lang="en-US"/>
          </a:p>
        </p:txBody>
      </p:sp>
    </p:spTree>
    <p:extLst>
      <p:ext uri="{BB962C8B-B14F-4D97-AF65-F5344CB8AC3E}">
        <p14:creationId xmlns:p14="http://schemas.microsoft.com/office/powerpoint/2010/main" val="3088341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4D9260D-F95B-4472-A50E-74A7CFF9E7C0}" type="datetimeFigureOut">
              <a:rPr lang="en-US" smtClean="0"/>
              <a:t>05/10/2018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F33B85-E173-44C0-A4D3-A2E0A2CA2531}" type="slidenum">
              <a:rPr lang="en-US" smtClean="0"/>
              <a:t>‹#›</a:t>
            </a:fld>
            <a:endParaRPr lang="en-US"/>
          </a:p>
        </p:txBody>
      </p:sp>
    </p:spTree>
    <p:extLst>
      <p:ext uri="{BB962C8B-B14F-4D97-AF65-F5344CB8AC3E}">
        <p14:creationId xmlns:p14="http://schemas.microsoft.com/office/powerpoint/2010/main" val="2429693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4D9260D-F95B-4472-A50E-74A7CFF9E7C0}" type="datetimeFigureOut">
              <a:rPr lang="en-US" smtClean="0"/>
              <a:t>05/10/2018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F33B85-E173-44C0-A4D3-A2E0A2CA2531}" type="slidenum">
              <a:rPr lang="en-US" smtClean="0"/>
              <a:t>‹#›</a:t>
            </a:fld>
            <a:endParaRPr lang="en-US"/>
          </a:p>
        </p:txBody>
      </p:sp>
    </p:spTree>
    <p:extLst>
      <p:ext uri="{BB962C8B-B14F-4D97-AF65-F5344CB8AC3E}">
        <p14:creationId xmlns:p14="http://schemas.microsoft.com/office/powerpoint/2010/main" val="3757808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D9260D-F95B-4472-A50E-74A7CFF9E7C0}" type="datetimeFigureOut">
              <a:rPr lang="en-US" smtClean="0"/>
              <a:t>05/10/2018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F33B85-E173-44C0-A4D3-A2E0A2CA2531}" type="slidenum">
              <a:rPr lang="en-US" smtClean="0"/>
              <a:t>‹#›</a:t>
            </a:fld>
            <a:endParaRPr lang="en-US"/>
          </a:p>
        </p:txBody>
      </p:sp>
    </p:spTree>
    <p:extLst>
      <p:ext uri="{BB962C8B-B14F-4D97-AF65-F5344CB8AC3E}">
        <p14:creationId xmlns:p14="http://schemas.microsoft.com/office/powerpoint/2010/main" val="3842751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4D9260D-F95B-4472-A50E-74A7CFF9E7C0}" type="datetimeFigureOut">
              <a:rPr lang="en-US" smtClean="0"/>
              <a:t>05/10/2018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F33B85-E173-44C0-A4D3-A2E0A2CA2531}" type="slidenum">
              <a:rPr lang="en-US" smtClean="0"/>
              <a:t>‹#›</a:t>
            </a:fld>
            <a:endParaRPr lang="en-US"/>
          </a:p>
        </p:txBody>
      </p:sp>
    </p:spTree>
    <p:extLst>
      <p:ext uri="{BB962C8B-B14F-4D97-AF65-F5344CB8AC3E}">
        <p14:creationId xmlns:p14="http://schemas.microsoft.com/office/powerpoint/2010/main" val="2422939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4D9260D-F95B-4472-A50E-74A7CFF9E7C0}" type="datetimeFigureOut">
              <a:rPr lang="en-US" smtClean="0"/>
              <a:t>05/10/2018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F33B85-E173-44C0-A4D3-A2E0A2CA2531}" type="slidenum">
              <a:rPr lang="en-US" smtClean="0"/>
              <a:t>‹#›</a:t>
            </a:fld>
            <a:endParaRPr lang="en-US"/>
          </a:p>
        </p:txBody>
      </p:sp>
    </p:spTree>
    <p:extLst>
      <p:ext uri="{BB962C8B-B14F-4D97-AF65-F5344CB8AC3E}">
        <p14:creationId xmlns:p14="http://schemas.microsoft.com/office/powerpoint/2010/main" val="1986285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D9260D-F95B-4472-A50E-74A7CFF9E7C0}" type="datetimeFigureOut">
              <a:rPr lang="en-US" smtClean="0"/>
              <a:t>05/10/2018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F33B85-E173-44C0-A4D3-A2E0A2CA2531}" type="slidenum">
              <a:rPr lang="en-US" smtClean="0"/>
              <a:t>‹#›</a:t>
            </a:fld>
            <a:endParaRPr lang="en-US"/>
          </a:p>
        </p:txBody>
      </p:sp>
    </p:spTree>
    <p:extLst>
      <p:ext uri="{BB962C8B-B14F-4D97-AF65-F5344CB8AC3E}">
        <p14:creationId xmlns:p14="http://schemas.microsoft.com/office/powerpoint/2010/main" val="38703600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1.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1.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1.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1.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1.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1.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0260" y="2009183"/>
            <a:ext cx="3993776" cy="1362542"/>
          </a:xfrm>
        </p:spPr>
        <p:txBody>
          <a:bodyPr/>
          <a:lstStyle/>
          <a:p>
            <a:r>
              <a:rPr lang="en-US" sz="3200" b="1" dirty="0">
                <a:latin typeface="Georgia" panose="02040502050405020303" pitchFamily="18" charset="0"/>
              </a:rPr>
              <a:t>Goods &amp; Services Tax (GST)</a:t>
            </a:r>
          </a:p>
        </p:txBody>
      </p:sp>
      <p:pic>
        <p:nvPicPr>
          <p:cNvPr id="3" name="Picture 2"/>
          <p:cNvPicPr>
            <a:picLocks noChangeAspect="1"/>
          </p:cNvPicPr>
          <p:nvPr/>
        </p:nvPicPr>
        <p:blipFill>
          <a:blip r:embed="rId3"/>
          <a:stretch>
            <a:fillRect/>
          </a:stretch>
        </p:blipFill>
        <p:spPr>
          <a:xfrm>
            <a:off x="2134861" y="2066892"/>
            <a:ext cx="2850775" cy="2638624"/>
          </a:xfrm>
          <a:prstGeom prst="rect">
            <a:avLst/>
          </a:prstGeom>
        </p:spPr>
      </p:pic>
      <p:cxnSp>
        <p:nvCxnSpPr>
          <p:cNvPr id="7" name="Straight Connector 6"/>
          <p:cNvCxnSpPr/>
          <p:nvPr/>
        </p:nvCxnSpPr>
        <p:spPr>
          <a:xfrm>
            <a:off x="5638800" y="2086378"/>
            <a:ext cx="0" cy="2931459"/>
          </a:xfrm>
          <a:prstGeom prst="line">
            <a:avLst/>
          </a:prstGeom>
        </p:spPr>
        <p:style>
          <a:lnRef idx="3">
            <a:schemeClr val="accent6"/>
          </a:lnRef>
          <a:fillRef idx="0">
            <a:schemeClr val="accent6"/>
          </a:fillRef>
          <a:effectRef idx="2">
            <a:schemeClr val="accent6"/>
          </a:effectRef>
          <a:fontRef idx="minor">
            <a:schemeClr val="tx1"/>
          </a:fontRef>
        </p:style>
      </p:cxnSp>
      <p:sp>
        <p:nvSpPr>
          <p:cNvPr id="10" name="TextBox 9"/>
          <p:cNvSpPr txBox="1"/>
          <p:nvPr/>
        </p:nvSpPr>
        <p:spPr>
          <a:xfrm>
            <a:off x="0" y="-1"/>
            <a:ext cx="12192000" cy="1017379"/>
          </a:xfrm>
          <a:prstGeom prst="rect">
            <a:avLst/>
          </a:prstGeom>
          <a:solidFill>
            <a:schemeClr val="accent6">
              <a:lumMod val="50000"/>
            </a:schemeClr>
          </a:solidFill>
          <a:scene3d>
            <a:camera prst="orthographicFront"/>
            <a:lightRig rig="threePt" dir="t"/>
          </a:scene3d>
          <a:sp3d>
            <a:bevelT/>
          </a:sp3d>
        </p:spPr>
        <p:txBody>
          <a:bodyPr wrap="square" rtlCol="0">
            <a:spAutoFit/>
          </a:bodyPr>
          <a:lstStyle/>
          <a:p>
            <a:endParaRPr lang="en-US" dirty="0"/>
          </a:p>
        </p:txBody>
      </p:sp>
      <p:sp>
        <p:nvSpPr>
          <p:cNvPr id="11" name="TextBox 10"/>
          <p:cNvSpPr txBox="1"/>
          <p:nvPr/>
        </p:nvSpPr>
        <p:spPr>
          <a:xfrm>
            <a:off x="0" y="5878555"/>
            <a:ext cx="12192000" cy="978214"/>
          </a:xfrm>
          <a:prstGeom prst="rect">
            <a:avLst/>
          </a:prstGeom>
          <a:solidFill>
            <a:schemeClr val="accent6">
              <a:lumMod val="50000"/>
            </a:schemeClr>
          </a:solidFill>
          <a:scene3d>
            <a:camera prst="orthographicFront"/>
            <a:lightRig rig="threePt" dir="t"/>
          </a:scene3d>
          <a:sp3d>
            <a:bevelT/>
          </a:sp3d>
        </p:spPr>
        <p:txBody>
          <a:bodyPr wrap="square" rtlCol="0">
            <a:spAutoFit/>
          </a:bodyPr>
          <a:lstStyle/>
          <a:p>
            <a:endParaRPr lang="en-US" dirty="0"/>
          </a:p>
        </p:txBody>
      </p:sp>
      <p:pic>
        <p:nvPicPr>
          <p:cNvPr id="13" name="Picture 12"/>
          <p:cNvPicPr>
            <a:picLocks noChangeAspect="1"/>
          </p:cNvPicPr>
          <p:nvPr/>
        </p:nvPicPr>
        <p:blipFill>
          <a:blip r:embed="rId4"/>
          <a:stretch>
            <a:fillRect/>
          </a:stretch>
        </p:blipFill>
        <p:spPr>
          <a:xfrm>
            <a:off x="2728702" y="4562641"/>
            <a:ext cx="1543050" cy="285750"/>
          </a:xfrm>
          <a:prstGeom prst="rect">
            <a:avLst/>
          </a:prstGeom>
        </p:spPr>
      </p:pic>
      <p:sp>
        <p:nvSpPr>
          <p:cNvPr id="14" name="TextBox 13"/>
          <p:cNvSpPr txBox="1"/>
          <p:nvPr/>
        </p:nvSpPr>
        <p:spPr>
          <a:xfrm>
            <a:off x="6622608" y="4363530"/>
            <a:ext cx="3461429" cy="523220"/>
          </a:xfrm>
          <a:prstGeom prst="rect">
            <a:avLst/>
          </a:prstGeom>
          <a:noFill/>
        </p:spPr>
        <p:txBody>
          <a:bodyPr wrap="square" rtlCol="0">
            <a:spAutoFit/>
          </a:bodyPr>
          <a:lstStyle/>
          <a:p>
            <a:r>
              <a:rPr lang="en-US" sz="1400" b="1" dirty="0">
                <a:latin typeface="Georgia" panose="02040502050405020303" pitchFamily="18" charset="0"/>
              </a:rPr>
              <a:t>Department of Commercial Tax, Government of Jharkhand</a:t>
            </a:r>
          </a:p>
        </p:txBody>
      </p:sp>
      <p:sp>
        <p:nvSpPr>
          <p:cNvPr id="4" name="Slide Number Placeholder 3"/>
          <p:cNvSpPr>
            <a:spLocks noGrp="1"/>
          </p:cNvSpPr>
          <p:nvPr>
            <p:ph type="sldNum" sz="quarter" idx="12"/>
          </p:nvPr>
        </p:nvSpPr>
        <p:spPr/>
        <p:txBody>
          <a:bodyPr/>
          <a:lstStyle/>
          <a:p>
            <a:fld id="{69F0A6B0-30D4-48C0-B14A-D265C88365E9}" type="slidenum">
              <a:rPr lang="en-US" smtClean="0"/>
              <a:t>1</a:t>
            </a:fld>
            <a:endParaRPr lang="en-US"/>
          </a:p>
        </p:txBody>
      </p:sp>
      <p:sp>
        <p:nvSpPr>
          <p:cNvPr id="5" name="TextBox 4"/>
          <p:cNvSpPr txBox="1"/>
          <p:nvPr/>
        </p:nvSpPr>
        <p:spPr>
          <a:xfrm>
            <a:off x="6352683" y="3537185"/>
            <a:ext cx="3477048" cy="369332"/>
          </a:xfrm>
          <a:prstGeom prst="rect">
            <a:avLst/>
          </a:prstGeom>
          <a:noFill/>
        </p:spPr>
        <p:txBody>
          <a:bodyPr wrap="square" rtlCol="0">
            <a:spAutoFit/>
          </a:bodyPr>
          <a:lstStyle/>
          <a:p>
            <a:pPr algn="ctr"/>
            <a:r>
              <a:rPr lang="en-US" b="1" u="sng" dirty="0">
                <a:latin typeface="Georgia" panose="02040502050405020303" pitchFamily="18" charset="0"/>
              </a:rPr>
              <a:t>Presentation on “ </a:t>
            </a:r>
            <a:r>
              <a:rPr lang="en-US" b="1" u="sng" dirty="0" smtClean="0">
                <a:latin typeface="Georgia" panose="02040502050405020303" pitchFamily="18" charset="0"/>
              </a:rPr>
              <a:t>TDS”</a:t>
            </a:r>
            <a:endParaRPr lang="en-US" b="1" u="sng" dirty="0">
              <a:latin typeface="Georgia" panose="02040502050405020303" pitchFamily="18" charset="0"/>
            </a:endParaRPr>
          </a:p>
        </p:txBody>
      </p:sp>
    </p:spTree>
    <p:extLst>
      <p:ext uri="{BB962C8B-B14F-4D97-AF65-F5344CB8AC3E}">
        <p14:creationId xmlns:p14="http://schemas.microsoft.com/office/powerpoint/2010/main" val="743827881"/>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13129" y="1149571"/>
            <a:ext cx="7615487" cy="923330"/>
          </a:xfrm>
          <a:prstGeom prst="rect">
            <a:avLst/>
          </a:prstGeom>
          <a:noFill/>
        </p:spPr>
        <p:txBody>
          <a:bodyPr wrap="square" rtlCol="0">
            <a:spAutoFit/>
          </a:bodyPr>
          <a:lstStyle/>
          <a:p>
            <a:pPr algn="just"/>
            <a:r>
              <a:rPr lang="en-US" b="1" dirty="0">
                <a:latin typeface="Georgia" panose="02040502050405020303" pitchFamily="18" charset="0"/>
              </a:rPr>
              <a:t>“TDS Provision is not applicable in case of Location of supplier </a:t>
            </a:r>
            <a:r>
              <a:rPr lang="en-US" b="1" dirty="0" smtClean="0">
                <a:latin typeface="Georgia" panose="02040502050405020303" pitchFamily="18" charset="0"/>
              </a:rPr>
              <a:t>and place </a:t>
            </a:r>
            <a:r>
              <a:rPr lang="en-US" b="1" dirty="0">
                <a:latin typeface="Georgia" panose="02040502050405020303" pitchFamily="18" charset="0"/>
              </a:rPr>
              <a:t>of supply both are different from the Location of recipient.”</a:t>
            </a:r>
            <a:endParaRPr lang="en-GB" b="1" dirty="0">
              <a:latin typeface="Georgia" panose="02040502050405020303"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271610143"/>
              </p:ext>
            </p:extLst>
          </p:nvPr>
        </p:nvGraphicFramePr>
        <p:xfrm>
          <a:off x="2113129" y="2505688"/>
          <a:ext cx="8754740" cy="2042083"/>
        </p:xfrm>
        <a:graphic>
          <a:graphicData uri="http://schemas.openxmlformats.org/drawingml/2006/table">
            <a:tbl>
              <a:tblPr firstRow="1" bandRow="1">
                <a:effectLst>
                  <a:outerShdw blurRad="76200" dir="13500000" sy="23000" kx="1200000" algn="br" rotWithShape="0">
                    <a:prstClr val="black">
                      <a:alpha val="20000"/>
                    </a:prstClr>
                  </a:outerShdw>
                </a:effectLst>
                <a:tableStyleId>{5C22544A-7EE6-4342-B048-85BDC9FD1C3A}</a:tableStyleId>
              </a:tblPr>
              <a:tblGrid>
                <a:gridCol w="896203">
                  <a:extLst>
                    <a:ext uri="{9D8B030D-6E8A-4147-A177-3AD203B41FA5}">
                      <a16:colId xmlns:a16="http://schemas.microsoft.com/office/drawing/2014/main" val="2361789694"/>
                    </a:ext>
                  </a:extLst>
                </a:gridCol>
                <a:gridCol w="2645093">
                  <a:extLst>
                    <a:ext uri="{9D8B030D-6E8A-4147-A177-3AD203B41FA5}">
                      <a16:colId xmlns:a16="http://schemas.microsoft.com/office/drawing/2014/main" val="3329282394"/>
                    </a:ext>
                  </a:extLst>
                </a:gridCol>
                <a:gridCol w="1678675">
                  <a:extLst>
                    <a:ext uri="{9D8B030D-6E8A-4147-A177-3AD203B41FA5}">
                      <a16:colId xmlns:a16="http://schemas.microsoft.com/office/drawing/2014/main" val="881111674"/>
                    </a:ext>
                  </a:extLst>
                </a:gridCol>
                <a:gridCol w="1988023">
                  <a:extLst>
                    <a:ext uri="{9D8B030D-6E8A-4147-A177-3AD203B41FA5}">
                      <a16:colId xmlns:a16="http://schemas.microsoft.com/office/drawing/2014/main" val="2167238641"/>
                    </a:ext>
                  </a:extLst>
                </a:gridCol>
                <a:gridCol w="1546746">
                  <a:extLst>
                    <a:ext uri="{9D8B030D-6E8A-4147-A177-3AD203B41FA5}">
                      <a16:colId xmlns:a16="http://schemas.microsoft.com/office/drawing/2014/main" val="2046578513"/>
                    </a:ext>
                  </a:extLst>
                </a:gridCol>
              </a:tblGrid>
              <a:tr h="1127531">
                <a:tc>
                  <a:txBody>
                    <a:bodyPr/>
                    <a:lstStyle/>
                    <a:p>
                      <a:r>
                        <a:rPr lang="en-GB" dirty="0" smtClean="0">
                          <a:latin typeface="Georgia" panose="02040502050405020303" pitchFamily="18" charset="0"/>
                        </a:rPr>
                        <a:t>S.No.</a:t>
                      </a:r>
                      <a:endParaRPr lang="en-GB" dirty="0">
                        <a:latin typeface="Georgia" panose="02040502050405020303" pitchFamily="18" charset="0"/>
                      </a:endParaRPr>
                    </a:p>
                  </a:txBody>
                  <a:tcPr/>
                </a:tc>
                <a:tc>
                  <a:txBody>
                    <a:bodyPr/>
                    <a:lstStyle/>
                    <a:p>
                      <a:r>
                        <a:rPr lang="en-GB" dirty="0" smtClean="0">
                          <a:latin typeface="Georgia" panose="02040502050405020303" pitchFamily="18" charset="0"/>
                        </a:rPr>
                        <a:t>Location of Supplier</a:t>
                      </a:r>
                      <a:endParaRPr lang="en-GB" dirty="0">
                        <a:latin typeface="Georgia" panose="02040502050405020303" pitchFamily="18" charset="0"/>
                      </a:endParaRPr>
                    </a:p>
                  </a:txBody>
                  <a:tcPr/>
                </a:tc>
                <a:tc>
                  <a:txBody>
                    <a:bodyPr/>
                    <a:lstStyle/>
                    <a:p>
                      <a:r>
                        <a:rPr lang="en-GB" dirty="0" smtClean="0">
                          <a:latin typeface="Georgia" panose="02040502050405020303" pitchFamily="18" charset="0"/>
                        </a:rPr>
                        <a:t>Place of Supply</a:t>
                      </a:r>
                      <a:endParaRPr lang="en-GB" dirty="0">
                        <a:latin typeface="Georgia" panose="02040502050405020303" pitchFamily="18" charset="0"/>
                      </a:endParaRPr>
                    </a:p>
                  </a:txBody>
                  <a:tcPr/>
                </a:tc>
                <a:tc>
                  <a:txBody>
                    <a:bodyPr/>
                    <a:lstStyle/>
                    <a:p>
                      <a:r>
                        <a:rPr lang="en-GB" dirty="0" smtClean="0">
                          <a:latin typeface="Georgia" panose="02040502050405020303" pitchFamily="18" charset="0"/>
                        </a:rPr>
                        <a:t>Location of Recipient</a:t>
                      </a:r>
                    </a:p>
                    <a:p>
                      <a:r>
                        <a:rPr lang="en-GB" dirty="0" smtClean="0">
                          <a:latin typeface="Georgia" panose="02040502050405020303" pitchFamily="18" charset="0"/>
                        </a:rPr>
                        <a:t>(</a:t>
                      </a:r>
                      <a:r>
                        <a:rPr lang="en-GB" dirty="0" err="1" smtClean="0">
                          <a:latin typeface="Georgia" panose="02040502050405020303" pitchFamily="18" charset="0"/>
                        </a:rPr>
                        <a:t>Deductor</a:t>
                      </a:r>
                      <a:r>
                        <a:rPr lang="en-GB" dirty="0" smtClean="0">
                          <a:latin typeface="Georgia" panose="02040502050405020303" pitchFamily="18" charset="0"/>
                        </a:rPr>
                        <a:t>)</a:t>
                      </a:r>
                      <a:endParaRPr lang="en-GB" dirty="0">
                        <a:latin typeface="Georgia" panose="02040502050405020303" pitchFamily="18" charset="0"/>
                      </a:endParaRPr>
                    </a:p>
                  </a:txBody>
                  <a:tcPr/>
                </a:tc>
                <a:tc>
                  <a:txBody>
                    <a:bodyPr/>
                    <a:lstStyle/>
                    <a:p>
                      <a:r>
                        <a:rPr lang="en-GB" dirty="0" smtClean="0">
                          <a:latin typeface="Georgia" panose="02040502050405020303" pitchFamily="18" charset="0"/>
                        </a:rPr>
                        <a:t>TDS Applicable</a:t>
                      </a:r>
                      <a:endParaRPr lang="en-GB" dirty="0">
                        <a:latin typeface="Georgia" panose="02040502050405020303" pitchFamily="18" charset="0"/>
                      </a:endParaRPr>
                    </a:p>
                  </a:txBody>
                  <a:tcPr/>
                </a:tc>
                <a:extLst>
                  <a:ext uri="{0D108BD9-81ED-4DB2-BD59-A6C34878D82A}">
                    <a16:rowId xmlns:a16="http://schemas.microsoft.com/office/drawing/2014/main" val="2536789846"/>
                  </a:ext>
                </a:extLst>
              </a:tr>
              <a:tr h="457276">
                <a:tc>
                  <a:txBody>
                    <a:bodyPr/>
                    <a:lstStyle/>
                    <a:p>
                      <a:r>
                        <a:rPr lang="en-GB" dirty="0" smtClean="0">
                          <a:latin typeface="Georgia" panose="02040502050405020303" pitchFamily="18" charset="0"/>
                        </a:rPr>
                        <a:t>1</a:t>
                      </a:r>
                      <a:endParaRPr lang="en-GB" dirty="0">
                        <a:latin typeface="Georgia" panose="02040502050405020303" pitchFamily="18" charset="0"/>
                      </a:endParaRPr>
                    </a:p>
                  </a:txBody>
                  <a:tcPr/>
                </a:tc>
                <a:tc>
                  <a:txBody>
                    <a:bodyPr/>
                    <a:lstStyle/>
                    <a:p>
                      <a:r>
                        <a:rPr lang="en-GB" dirty="0" smtClean="0">
                          <a:latin typeface="Georgia" panose="02040502050405020303" pitchFamily="18" charset="0"/>
                        </a:rPr>
                        <a:t>Delhi</a:t>
                      </a:r>
                      <a:endParaRPr lang="en-GB" dirty="0">
                        <a:latin typeface="Georgia" panose="02040502050405020303" pitchFamily="18" charset="0"/>
                      </a:endParaRPr>
                    </a:p>
                  </a:txBody>
                  <a:tcPr/>
                </a:tc>
                <a:tc>
                  <a:txBody>
                    <a:bodyPr/>
                    <a:lstStyle/>
                    <a:p>
                      <a:r>
                        <a:rPr lang="en-GB" dirty="0" smtClean="0">
                          <a:latin typeface="Georgia" panose="02040502050405020303" pitchFamily="18" charset="0"/>
                        </a:rPr>
                        <a:t>Delhi</a:t>
                      </a:r>
                      <a:endParaRPr lang="en-GB" dirty="0">
                        <a:latin typeface="Georgia" panose="02040502050405020303" pitchFamily="18" charset="0"/>
                      </a:endParaRPr>
                    </a:p>
                  </a:txBody>
                  <a:tcPr/>
                </a:tc>
                <a:tc>
                  <a:txBody>
                    <a:bodyPr/>
                    <a:lstStyle/>
                    <a:p>
                      <a:r>
                        <a:rPr lang="en-GB" dirty="0" smtClean="0">
                          <a:latin typeface="Georgia" panose="02040502050405020303" pitchFamily="18" charset="0"/>
                        </a:rPr>
                        <a:t>Jharkhand</a:t>
                      </a:r>
                      <a:endParaRPr lang="en-GB" dirty="0">
                        <a:latin typeface="Georgia" panose="02040502050405020303" pitchFamily="18" charset="0"/>
                      </a:endParaRPr>
                    </a:p>
                  </a:txBody>
                  <a:tcPr/>
                </a:tc>
                <a:tc>
                  <a:txBody>
                    <a:bodyPr/>
                    <a:lstStyle/>
                    <a:p>
                      <a:r>
                        <a:rPr lang="en-GB" dirty="0" smtClean="0">
                          <a:latin typeface="Georgia" panose="02040502050405020303" pitchFamily="18" charset="0"/>
                        </a:rPr>
                        <a:t>No</a:t>
                      </a:r>
                      <a:endParaRPr lang="en-GB" dirty="0">
                        <a:latin typeface="Georgia" panose="02040502050405020303" pitchFamily="18" charset="0"/>
                      </a:endParaRPr>
                    </a:p>
                  </a:txBody>
                  <a:tcPr/>
                </a:tc>
                <a:extLst>
                  <a:ext uri="{0D108BD9-81ED-4DB2-BD59-A6C34878D82A}">
                    <a16:rowId xmlns:a16="http://schemas.microsoft.com/office/drawing/2014/main" val="3617382923"/>
                  </a:ext>
                </a:extLst>
              </a:tr>
              <a:tr h="457276">
                <a:tc>
                  <a:txBody>
                    <a:bodyPr/>
                    <a:lstStyle/>
                    <a:p>
                      <a:r>
                        <a:rPr lang="en-GB" dirty="0" smtClean="0">
                          <a:latin typeface="Georgia" panose="02040502050405020303" pitchFamily="18" charset="0"/>
                        </a:rPr>
                        <a:t>2</a:t>
                      </a:r>
                      <a:endParaRPr lang="en-GB" dirty="0">
                        <a:latin typeface="Georgia" panose="02040502050405020303" pitchFamily="18" charset="0"/>
                      </a:endParaRPr>
                    </a:p>
                  </a:txBody>
                  <a:tcPr/>
                </a:tc>
                <a:tc>
                  <a:txBody>
                    <a:bodyPr/>
                    <a:lstStyle/>
                    <a:p>
                      <a:r>
                        <a:rPr lang="en-GB" dirty="0" smtClean="0">
                          <a:latin typeface="Georgia" panose="02040502050405020303" pitchFamily="18" charset="0"/>
                        </a:rPr>
                        <a:t>Jharkhand</a:t>
                      </a:r>
                      <a:endParaRPr lang="en-GB" dirty="0">
                        <a:latin typeface="Georgia" panose="02040502050405020303" pitchFamily="18" charset="0"/>
                      </a:endParaRPr>
                    </a:p>
                  </a:txBody>
                  <a:tcPr/>
                </a:tc>
                <a:tc>
                  <a:txBody>
                    <a:bodyPr/>
                    <a:lstStyle/>
                    <a:p>
                      <a:r>
                        <a:rPr lang="en-GB" dirty="0" smtClean="0">
                          <a:latin typeface="Georgia" panose="02040502050405020303" pitchFamily="18" charset="0"/>
                        </a:rPr>
                        <a:t>Delhi</a:t>
                      </a:r>
                      <a:endParaRPr lang="en-GB" dirty="0">
                        <a:latin typeface="Georgia" panose="02040502050405020303" pitchFamily="18" charset="0"/>
                      </a:endParaRPr>
                    </a:p>
                  </a:txBody>
                  <a:tcPr/>
                </a:tc>
                <a:tc>
                  <a:txBody>
                    <a:bodyPr/>
                    <a:lstStyle/>
                    <a:p>
                      <a:r>
                        <a:rPr lang="en-GB" dirty="0" smtClean="0">
                          <a:latin typeface="Georgia" panose="02040502050405020303" pitchFamily="18" charset="0"/>
                        </a:rPr>
                        <a:t>Jharkhand</a:t>
                      </a:r>
                      <a:endParaRPr lang="en-GB" dirty="0">
                        <a:latin typeface="Georgia" panose="02040502050405020303" pitchFamily="18" charset="0"/>
                      </a:endParaRPr>
                    </a:p>
                  </a:txBody>
                  <a:tcPr/>
                </a:tc>
                <a:tc>
                  <a:txBody>
                    <a:bodyPr/>
                    <a:lstStyle/>
                    <a:p>
                      <a:r>
                        <a:rPr lang="en-GB" dirty="0" smtClean="0">
                          <a:latin typeface="Georgia" panose="02040502050405020303" pitchFamily="18" charset="0"/>
                        </a:rPr>
                        <a:t>yes</a:t>
                      </a:r>
                      <a:endParaRPr lang="en-GB" dirty="0">
                        <a:latin typeface="Georgia" panose="02040502050405020303" pitchFamily="18" charset="0"/>
                      </a:endParaRPr>
                    </a:p>
                  </a:txBody>
                  <a:tcPr/>
                </a:tc>
                <a:extLst>
                  <a:ext uri="{0D108BD9-81ED-4DB2-BD59-A6C34878D82A}">
                    <a16:rowId xmlns:a16="http://schemas.microsoft.com/office/drawing/2014/main" val="3321963913"/>
                  </a:ext>
                </a:extLst>
              </a:tr>
            </a:tbl>
          </a:graphicData>
        </a:graphic>
      </p:graphicFrame>
      <p:sp>
        <p:nvSpPr>
          <p:cNvPr id="6" name="TextBox 5"/>
          <p:cNvSpPr txBox="1"/>
          <p:nvPr/>
        </p:nvSpPr>
        <p:spPr>
          <a:xfrm>
            <a:off x="0" y="-2"/>
            <a:ext cx="12191999" cy="472209"/>
          </a:xfrm>
          <a:prstGeom prst="rect">
            <a:avLst/>
          </a:prstGeom>
          <a:solidFill>
            <a:schemeClr val="accent6">
              <a:lumMod val="50000"/>
            </a:schemeClr>
          </a:solidFill>
        </p:spPr>
        <p:txBody>
          <a:bodyPr vert="horz" wrap="square" lIns="0" tIns="50941" rIns="0" bIns="50941" rtlCol="0" anchor="t" anchorCtr="0">
            <a:spAutoFit/>
          </a:bodyPr>
          <a:lstStyle/>
          <a:p>
            <a:pPr algn="ctr"/>
            <a:r>
              <a:rPr lang="en-US" sz="2400" b="1" dirty="0" smtClean="0">
                <a:solidFill>
                  <a:schemeClr val="bg1"/>
                </a:solidFill>
                <a:latin typeface="Georgia" panose="02040502050405020303" pitchFamily="18" charset="0"/>
                <a:ea typeface="MS Mincho" panose="02020609040205080304" pitchFamily="49" charset="-128"/>
              </a:rPr>
              <a:t>Applicability Of  </a:t>
            </a:r>
            <a:r>
              <a:rPr lang="en-US" sz="2400" b="1" dirty="0">
                <a:solidFill>
                  <a:schemeClr val="bg1"/>
                </a:solidFill>
                <a:latin typeface="Georgia" panose="02040502050405020303" pitchFamily="18" charset="0"/>
                <a:ea typeface="MS Mincho" panose="02020609040205080304" pitchFamily="49" charset="-128"/>
              </a:rPr>
              <a:t>TDS</a:t>
            </a:r>
          </a:p>
        </p:txBody>
      </p:sp>
    </p:spTree>
    <p:extLst>
      <p:ext uri="{BB962C8B-B14F-4D97-AF65-F5344CB8AC3E}">
        <p14:creationId xmlns:p14="http://schemas.microsoft.com/office/powerpoint/2010/main" val="2025359293"/>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12192000" cy="379876"/>
          </a:xfrm>
          <a:prstGeom prst="rect">
            <a:avLst/>
          </a:prstGeom>
          <a:solidFill>
            <a:schemeClr val="accent6">
              <a:lumMod val="50000"/>
            </a:schemeClr>
          </a:solidFill>
        </p:spPr>
        <p:txBody>
          <a:bodyPr vert="horz" wrap="square" lIns="0" tIns="50941" rIns="0" bIns="50941" rtlCol="0" anchor="t" anchorCtr="0">
            <a:spAutoFit/>
          </a:bodyPr>
          <a:lstStyle>
            <a:lvl1pPr algn="l" defTabSz="899010" rtl="0" eaLnBrk="1" latinLnBrk="0" hangingPunct="1">
              <a:spcBef>
                <a:spcPct val="0"/>
              </a:spcBef>
              <a:buNone/>
              <a:defRPr sz="1588" kern="1200">
                <a:solidFill>
                  <a:schemeClr val="tx2"/>
                </a:solidFill>
                <a:latin typeface="+mj-lt"/>
                <a:ea typeface="+mj-ea"/>
                <a:cs typeface="+mj-cs"/>
              </a:defRPr>
            </a:lvl1pPr>
          </a:lstStyle>
          <a:p>
            <a:pPr algn="ctr"/>
            <a:r>
              <a:rPr lang="en-US" altLang="en-US" sz="1800" b="1" dirty="0">
                <a:solidFill>
                  <a:schemeClr val="bg1"/>
                </a:solidFill>
                <a:latin typeface="Georgia" panose="02040502050405020303" pitchFamily="18" charset="0"/>
                <a:ea typeface="MS Mincho" panose="02020609040205080304" pitchFamily="49" charset="-128"/>
              </a:rPr>
              <a:t>Tax deduction at source-Return </a:t>
            </a:r>
            <a:r>
              <a:rPr lang="en-US" altLang="en-US" sz="1800" b="1" dirty="0" smtClean="0">
                <a:solidFill>
                  <a:schemeClr val="bg1"/>
                </a:solidFill>
                <a:latin typeface="Georgia" panose="02040502050405020303" pitchFamily="18" charset="0"/>
                <a:ea typeface="MS Mincho" panose="02020609040205080304" pitchFamily="49" charset="-128"/>
              </a:rPr>
              <a:t>GSTR-07</a:t>
            </a:r>
            <a:r>
              <a:rPr lang="en-US" sz="1800" b="1" dirty="0" smtClean="0">
                <a:solidFill>
                  <a:schemeClr val="bg1"/>
                </a:solidFill>
                <a:latin typeface="Georgia" panose="02040502050405020303" pitchFamily="18" charset="0"/>
              </a:rPr>
              <a:t>	</a:t>
            </a:r>
            <a:endParaRPr lang="en-US" sz="1800" dirty="0">
              <a:solidFill>
                <a:schemeClr val="bg1"/>
              </a:solidFill>
              <a:latin typeface="Georgia" panose="02040502050405020303" pitchFamily="18" charset="0"/>
            </a:endParaRPr>
          </a:p>
        </p:txBody>
      </p:sp>
      <p:sp>
        <p:nvSpPr>
          <p:cNvPr id="5" name="Rectangle 4"/>
          <p:cNvSpPr/>
          <p:nvPr/>
        </p:nvSpPr>
        <p:spPr>
          <a:xfrm>
            <a:off x="1905000" y="653534"/>
            <a:ext cx="10287000" cy="646331"/>
          </a:xfrm>
          <a:prstGeom prst="rect">
            <a:avLst/>
          </a:prstGeom>
        </p:spPr>
        <p:txBody>
          <a:bodyPr wrap="square">
            <a:spAutoFit/>
          </a:bodyPr>
          <a:lstStyle/>
          <a:p>
            <a:r>
              <a:rPr lang="en-US" b="1" dirty="0">
                <a:latin typeface="Georgia" panose="02040502050405020303" pitchFamily="18" charset="0"/>
              </a:rPr>
              <a:t>5. A Save As pop-up window appears. Select the location where you want to save the </a:t>
            </a:r>
            <a:r>
              <a:rPr lang="en-US" b="1" dirty="0" smtClean="0">
                <a:latin typeface="Georgia" panose="02040502050405020303" pitchFamily="18" charset="0"/>
              </a:rPr>
              <a:t>JSON file</a:t>
            </a:r>
            <a:r>
              <a:rPr lang="en-US" b="1" dirty="0">
                <a:latin typeface="Georgia" panose="02040502050405020303" pitchFamily="18" charset="0"/>
              </a:rPr>
              <a:t>, enter the file name and click the SAVE button.</a:t>
            </a:r>
          </a:p>
        </p:txBody>
      </p:sp>
      <p:pic>
        <p:nvPicPr>
          <p:cNvPr id="2" name="Picture 1"/>
          <p:cNvPicPr>
            <a:picLocks noChangeAspect="1"/>
          </p:cNvPicPr>
          <p:nvPr/>
        </p:nvPicPr>
        <p:blipFill>
          <a:blip r:embed="rId2"/>
          <a:stretch>
            <a:fillRect/>
          </a:stretch>
        </p:blipFill>
        <p:spPr>
          <a:xfrm>
            <a:off x="1905000" y="1492879"/>
            <a:ext cx="7177088" cy="5365121"/>
          </a:xfrm>
          <a:prstGeom prst="rect">
            <a:avLst/>
          </a:prstGeom>
        </p:spPr>
      </p:pic>
    </p:spTree>
    <p:extLst>
      <p:ext uri="{BB962C8B-B14F-4D97-AF65-F5344CB8AC3E}">
        <p14:creationId xmlns:p14="http://schemas.microsoft.com/office/powerpoint/2010/main" val="164596014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12192000" cy="379876"/>
          </a:xfrm>
          <a:prstGeom prst="rect">
            <a:avLst/>
          </a:prstGeom>
          <a:solidFill>
            <a:schemeClr val="accent6">
              <a:lumMod val="50000"/>
            </a:schemeClr>
          </a:solidFill>
        </p:spPr>
        <p:txBody>
          <a:bodyPr vert="horz" wrap="square" lIns="0" tIns="50941" rIns="0" bIns="50941" rtlCol="0" anchor="t" anchorCtr="0">
            <a:spAutoFit/>
          </a:bodyPr>
          <a:lstStyle>
            <a:lvl1pPr algn="l" defTabSz="899010" rtl="0" eaLnBrk="1" latinLnBrk="0" hangingPunct="1">
              <a:spcBef>
                <a:spcPct val="0"/>
              </a:spcBef>
              <a:buNone/>
              <a:defRPr sz="1588" kern="1200">
                <a:solidFill>
                  <a:schemeClr val="tx2"/>
                </a:solidFill>
                <a:latin typeface="+mj-lt"/>
                <a:ea typeface="+mj-ea"/>
                <a:cs typeface="+mj-cs"/>
              </a:defRPr>
            </a:lvl1pPr>
          </a:lstStyle>
          <a:p>
            <a:pPr algn="ctr"/>
            <a:r>
              <a:rPr lang="en-US" altLang="en-US" sz="1800" b="1" dirty="0">
                <a:solidFill>
                  <a:schemeClr val="bg1"/>
                </a:solidFill>
                <a:latin typeface="Georgia" panose="02040502050405020303" pitchFamily="18" charset="0"/>
                <a:ea typeface="MS Mincho" panose="02020609040205080304" pitchFamily="49" charset="-128"/>
              </a:rPr>
              <a:t>Tax deduction at source-Return </a:t>
            </a:r>
            <a:r>
              <a:rPr lang="en-US" altLang="en-US" sz="1800" b="1" dirty="0" smtClean="0">
                <a:solidFill>
                  <a:schemeClr val="bg1"/>
                </a:solidFill>
                <a:latin typeface="Georgia" panose="02040502050405020303" pitchFamily="18" charset="0"/>
                <a:ea typeface="MS Mincho" panose="02020609040205080304" pitchFamily="49" charset="-128"/>
              </a:rPr>
              <a:t>GSTR-07</a:t>
            </a:r>
            <a:r>
              <a:rPr lang="en-US" sz="1800" b="1" dirty="0" smtClean="0">
                <a:solidFill>
                  <a:schemeClr val="bg1"/>
                </a:solidFill>
                <a:latin typeface="Georgia" panose="02040502050405020303" pitchFamily="18" charset="0"/>
              </a:rPr>
              <a:t>	</a:t>
            </a:r>
            <a:endParaRPr lang="en-US" sz="1800" dirty="0">
              <a:solidFill>
                <a:schemeClr val="bg1"/>
              </a:solidFill>
              <a:latin typeface="Georgia" panose="02040502050405020303" pitchFamily="18" charset="0"/>
            </a:endParaRPr>
          </a:p>
        </p:txBody>
      </p:sp>
      <p:sp>
        <p:nvSpPr>
          <p:cNvPr id="5" name="Rectangle 4"/>
          <p:cNvSpPr/>
          <p:nvPr/>
        </p:nvSpPr>
        <p:spPr>
          <a:xfrm>
            <a:off x="1905000" y="653534"/>
            <a:ext cx="8972549" cy="400110"/>
          </a:xfrm>
          <a:prstGeom prst="rect">
            <a:avLst/>
          </a:prstGeom>
        </p:spPr>
        <p:txBody>
          <a:bodyPr wrap="square">
            <a:spAutoFit/>
          </a:bodyPr>
          <a:lstStyle/>
          <a:p>
            <a:r>
              <a:rPr lang="en-US" sz="2000" b="1" dirty="0">
                <a:latin typeface="Georgia" panose="02040502050405020303" pitchFamily="18" charset="0"/>
              </a:rPr>
              <a:t>4. Scroll up and click the Generate JSON File to upload button.</a:t>
            </a:r>
          </a:p>
        </p:txBody>
      </p:sp>
      <p:pic>
        <p:nvPicPr>
          <p:cNvPr id="6" name="Picture 5"/>
          <p:cNvPicPr>
            <a:picLocks noChangeAspect="1"/>
          </p:cNvPicPr>
          <p:nvPr/>
        </p:nvPicPr>
        <p:blipFill>
          <a:blip r:embed="rId2"/>
          <a:stretch>
            <a:fillRect/>
          </a:stretch>
        </p:blipFill>
        <p:spPr>
          <a:xfrm>
            <a:off x="1905000" y="1523999"/>
            <a:ext cx="8453437" cy="4429557"/>
          </a:xfrm>
          <a:prstGeom prst="rect">
            <a:avLst/>
          </a:prstGeom>
        </p:spPr>
      </p:pic>
    </p:spTree>
    <p:extLst>
      <p:ext uri="{BB962C8B-B14F-4D97-AF65-F5344CB8AC3E}">
        <p14:creationId xmlns:p14="http://schemas.microsoft.com/office/powerpoint/2010/main" val="2107172756"/>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12192000" cy="379876"/>
          </a:xfrm>
          <a:prstGeom prst="rect">
            <a:avLst/>
          </a:prstGeom>
          <a:solidFill>
            <a:schemeClr val="accent6">
              <a:lumMod val="50000"/>
            </a:schemeClr>
          </a:solidFill>
        </p:spPr>
        <p:txBody>
          <a:bodyPr vert="horz" wrap="square" lIns="0" tIns="50941" rIns="0" bIns="50941" rtlCol="0" anchor="t" anchorCtr="0">
            <a:spAutoFit/>
          </a:bodyPr>
          <a:lstStyle>
            <a:lvl1pPr algn="l" defTabSz="899010" rtl="0" eaLnBrk="1" latinLnBrk="0" hangingPunct="1">
              <a:spcBef>
                <a:spcPct val="0"/>
              </a:spcBef>
              <a:buNone/>
              <a:defRPr sz="1588" kern="1200">
                <a:solidFill>
                  <a:schemeClr val="tx2"/>
                </a:solidFill>
                <a:latin typeface="+mj-lt"/>
                <a:ea typeface="+mj-ea"/>
                <a:cs typeface="+mj-cs"/>
              </a:defRPr>
            </a:lvl1pPr>
          </a:lstStyle>
          <a:p>
            <a:pPr algn="ctr"/>
            <a:r>
              <a:rPr lang="en-US" altLang="en-US" sz="1800" b="1" dirty="0">
                <a:solidFill>
                  <a:schemeClr val="bg1"/>
                </a:solidFill>
                <a:latin typeface="Georgia" panose="02040502050405020303" pitchFamily="18" charset="0"/>
                <a:ea typeface="MS Mincho" panose="02020609040205080304" pitchFamily="49" charset="-128"/>
              </a:rPr>
              <a:t>Tax deduction at source-Return </a:t>
            </a:r>
            <a:r>
              <a:rPr lang="en-US" altLang="en-US" sz="1800" b="1" dirty="0" smtClean="0">
                <a:solidFill>
                  <a:schemeClr val="bg1"/>
                </a:solidFill>
                <a:latin typeface="Georgia" panose="02040502050405020303" pitchFamily="18" charset="0"/>
                <a:ea typeface="MS Mincho" panose="02020609040205080304" pitchFamily="49" charset="-128"/>
              </a:rPr>
              <a:t>GSTR-07</a:t>
            </a:r>
            <a:r>
              <a:rPr lang="en-US" sz="1800" b="1" dirty="0" smtClean="0">
                <a:solidFill>
                  <a:schemeClr val="bg1"/>
                </a:solidFill>
                <a:latin typeface="Georgia" panose="02040502050405020303" pitchFamily="18" charset="0"/>
              </a:rPr>
              <a:t>	</a:t>
            </a:r>
            <a:endParaRPr lang="en-US" sz="1800" dirty="0">
              <a:solidFill>
                <a:schemeClr val="bg1"/>
              </a:solidFill>
              <a:latin typeface="Georgia" panose="02040502050405020303" pitchFamily="18" charset="0"/>
            </a:endParaRPr>
          </a:p>
        </p:txBody>
      </p:sp>
      <p:sp>
        <p:nvSpPr>
          <p:cNvPr id="5" name="Rectangle 4"/>
          <p:cNvSpPr/>
          <p:nvPr/>
        </p:nvSpPr>
        <p:spPr>
          <a:xfrm>
            <a:off x="914400" y="653535"/>
            <a:ext cx="9963149" cy="646331"/>
          </a:xfrm>
          <a:prstGeom prst="rect">
            <a:avLst/>
          </a:prstGeom>
        </p:spPr>
        <p:txBody>
          <a:bodyPr wrap="square">
            <a:spAutoFit/>
          </a:bodyPr>
          <a:lstStyle/>
          <a:p>
            <a:r>
              <a:rPr lang="en-US" b="1" dirty="0" smtClean="0">
                <a:latin typeface="Georgia" panose="02040502050405020303" pitchFamily="18" charset="0"/>
              </a:rPr>
              <a:t>5. A </a:t>
            </a:r>
            <a:r>
              <a:rPr lang="en-US" b="1" dirty="0">
                <a:latin typeface="Georgia" panose="02040502050405020303" pitchFamily="18" charset="0"/>
              </a:rPr>
              <a:t>window pop-up appears with a message that the file has been generated and placed at </a:t>
            </a:r>
            <a:r>
              <a:rPr lang="en-US" b="1" dirty="0" smtClean="0">
                <a:latin typeface="Georgia" panose="02040502050405020303" pitchFamily="18" charset="0"/>
              </a:rPr>
              <a:t>the desired </a:t>
            </a:r>
            <a:r>
              <a:rPr lang="en-US" b="1" dirty="0">
                <a:latin typeface="Georgia" panose="02040502050405020303" pitchFamily="18" charset="0"/>
              </a:rPr>
              <a:t>location and now it can be uploaded on the portal. Click OK.</a:t>
            </a:r>
          </a:p>
        </p:txBody>
      </p:sp>
      <p:pic>
        <p:nvPicPr>
          <p:cNvPr id="2" name="Picture 1"/>
          <p:cNvPicPr>
            <a:picLocks noChangeAspect="1"/>
          </p:cNvPicPr>
          <p:nvPr/>
        </p:nvPicPr>
        <p:blipFill>
          <a:blip r:embed="rId2"/>
          <a:stretch>
            <a:fillRect/>
          </a:stretch>
        </p:blipFill>
        <p:spPr>
          <a:xfrm>
            <a:off x="1081087" y="2033587"/>
            <a:ext cx="7541446" cy="3471863"/>
          </a:xfrm>
          <a:prstGeom prst="rect">
            <a:avLst/>
          </a:prstGeom>
        </p:spPr>
      </p:pic>
    </p:spTree>
    <p:extLst>
      <p:ext uri="{BB962C8B-B14F-4D97-AF65-F5344CB8AC3E}">
        <p14:creationId xmlns:p14="http://schemas.microsoft.com/office/powerpoint/2010/main" val="3064718769"/>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12192000" cy="379876"/>
          </a:xfrm>
          <a:prstGeom prst="rect">
            <a:avLst/>
          </a:prstGeom>
          <a:solidFill>
            <a:schemeClr val="accent6">
              <a:lumMod val="50000"/>
            </a:schemeClr>
          </a:solidFill>
        </p:spPr>
        <p:txBody>
          <a:bodyPr vert="horz" wrap="square" lIns="0" tIns="50941" rIns="0" bIns="50941" rtlCol="0" anchor="t" anchorCtr="0">
            <a:spAutoFit/>
          </a:bodyPr>
          <a:lstStyle>
            <a:lvl1pPr algn="l" defTabSz="899010" rtl="0" eaLnBrk="1" latinLnBrk="0" hangingPunct="1">
              <a:spcBef>
                <a:spcPct val="0"/>
              </a:spcBef>
              <a:buNone/>
              <a:defRPr sz="1588" kern="1200">
                <a:solidFill>
                  <a:schemeClr val="tx2"/>
                </a:solidFill>
                <a:latin typeface="+mj-lt"/>
                <a:ea typeface="+mj-ea"/>
                <a:cs typeface="+mj-cs"/>
              </a:defRPr>
            </a:lvl1pPr>
          </a:lstStyle>
          <a:p>
            <a:pPr algn="ctr"/>
            <a:r>
              <a:rPr lang="en-US" altLang="en-US" sz="1800" b="1" dirty="0">
                <a:solidFill>
                  <a:schemeClr val="bg1"/>
                </a:solidFill>
                <a:latin typeface="Georgia" panose="02040502050405020303" pitchFamily="18" charset="0"/>
                <a:ea typeface="MS Mincho" panose="02020609040205080304" pitchFamily="49" charset="-128"/>
              </a:rPr>
              <a:t>Tax deduction at source-Return </a:t>
            </a:r>
            <a:r>
              <a:rPr lang="en-US" altLang="en-US" sz="1800" b="1" dirty="0" smtClean="0">
                <a:solidFill>
                  <a:schemeClr val="bg1"/>
                </a:solidFill>
                <a:latin typeface="Georgia" panose="02040502050405020303" pitchFamily="18" charset="0"/>
                <a:ea typeface="MS Mincho" panose="02020609040205080304" pitchFamily="49" charset="-128"/>
              </a:rPr>
              <a:t>GSTR-07</a:t>
            </a:r>
            <a:r>
              <a:rPr lang="en-US" sz="1800" b="1" dirty="0" smtClean="0">
                <a:solidFill>
                  <a:schemeClr val="bg1"/>
                </a:solidFill>
                <a:latin typeface="Georgia" panose="02040502050405020303" pitchFamily="18" charset="0"/>
              </a:rPr>
              <a:t>	</a:t>
            </a:r>
            <a:endParaRPr lang="en-US" sz="1800" dirty="0">
              <a:solidFill>
                <a:schemeClr val="bg1"/>
              </a:solidFill>
              <a:latin typeface="Georgia" panose="02040502050405020303" pitchFamily="18" charset="0"/>
            </a:endParaRPr>
          </a:p>
        </p:txBody>
      </p:sp>
      <p:sp>
        <p:nvSpPr>
          <p:cNvPr id="3" name="Rectangle 2"/>
          <p:cNvSpPr/>
          <p:nvPr/>
        </p:nvSpPr>
        <p:spPr>
          <a:xfrm>
            <a:off x="1504950" y="633833"/>
            <a:ext cx="8782050" cy="2308324"/>
          </a:xfrm>
          <a:prstGeom prst="rect">
            <a:avLst/>
          </a:prstGeom>
        </p:spPr>
        <p:txBody>
          <a:bodyPr wrap="square">
            <a:spAutoFit/>
          </a:bodyPr>
          <a:lstStyle/>
          <a:p>
            <a:r>
              <a:rPr lang="en-US" b="1" dirty="0">
                <a:latin typeface="Georgia" panose="02040502050405020303" pitchFamily="18" charset="0"/>
              </a:rPr>
              <a:t>E. Upload the generated JSON File on GST Portal</a:t>
            </a:r>
          </a:p>
          <a:p>
            <a:r>
              <a:rPr lang="en-US" dirty="0">
                <a:latin typeface="Georgia" panose="02040502050405020303" pitchFamily="18" charset="0"/>
              </a:rPr>
              <a:t>To upload the generated JSON File on the GST Portal, perform following steps:</a:t>
            </a:r>
          </a:p>
          <a:p>
            <a:r>
              <a:rPr lang="en-US" dirty="0">
                <a:latin typeface="Georgia" panose="02040502050405020303" pitchFamily="18" charset="0"/>
              </a:rPr>
              <a:t>1. Access the www.gst.gov.in URL. The GST Home page is displayed.</a:t>
            </a:r>
          </a:p>
          <a:p>
            <a:r>
              <a:rPr lang="en-US" dirty="0">
                <a:latin typeface="Georgia" panose="02040502050405020303" pitchFamily="18" charset="0"/>
              </a:rPr>
              <a:t>2. Login to the portal with valid credentials.</a:t>
            </a:r>
          </a:p>
          <a:p>
            <a:r>
              <a:rPr lang="en-US" dirty="0">
                <a:latin typeface="Georgia" panose="02040502050405020303" pitchFamily="18" charset="0"/>
              </a:rPr>
              <a:t>3. Dashboard page is displayed. Click Return Dashboard. Alternatively, you can also access</a:t>
            </a:r>
          </a:p>
          <a:p>
            <a:r>
              <a:rPr lang="en-US" dirty="0">
                <a:latin typeface="Georgia" panose="02040502050405020303" pitchFamily="18" charset="0"/>
              </a:rPr>
              <a:t>the Return Dashboard by the following navigation: Services &gt; Returns &gt; Returns</a:t>
            </a:r>
          </a:p>
          <a:p>
            <a:r>
              <a:rPr lang="en-US" dirty="0">
                <a:latin typeface="Georgia" panose="02040502050405020303" pitchFamily="18" charset="0"/>
              </a:rPr>
              <a:t>Dashboard</a:t>
            </a:r>
          </a:p>
        </p:txBody>
      </p:sp>
      <p:pic>
        <p:nvPicPr>
          <p:cNvPr id="6" name="Picture 5"/>
          <p:cNvPicPr>
            <a:picLocks noChangeAspect="1"/>
          </p:cNvPicPr>
          <p:nvPr/>
        </p:nvPicPr>
        <p:blipFill>
          <a:blip r:embed="rId2"/>
          <a:stretch>
            <a:fillRect/>
          </a:stretch>
        </p:blipFill>
        <p:spPr>
          <a:xfrm>
            <a:off x="1819274" y="2942157"/>
            <a:ext cx="7962841" cy="3598791"/>
          </a:xfrm>
          <a:prstGeom prst="rect">
            <a:avLst/>
          </a:prstGeom>
        </p:spPr>
      </p:pic>
    </p:spTree>
    <p:extLst>
      <p:ext uri="{BB962C8B-B14F-4D97-AF65-F5344CB8AC3E}">
        <p14:creationId xmlns:p14="http://schemas.microsoft.com/office/powerpoint/2010/main" val="109277912"/>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12192000" cy="379876"/>
          </a:xfrm>
          <a:prstGeom prst="rect">
            <a:avLst/>
          </a:prstGeom>
          <a:solidFill>
            <a:schemeClr val="accent6">
              <a:lumMod val="50000"/>
            </a:schemeClr>
          </a:solidFill>
        </p:spPr>
        <p:txBody>
          <a:bodyPr vert="horz" wrap="square" lIns="0" tIns="50941" rIns="0" bIns="50941" rtlCol="0" anchor="t" anchorCtr="0">
            <a:spAutoFit/>
          </a:bodyPr>
          <a:lstStyle>
            <a:lvl1pPr algn="l" defTabSz="899010" rtl="0" eaLnBrk="1" latinLnBrk="0" hangingPunct="1">
              <a:spcBef>
                <a:spcPct val="0"/>
              </a:spcBef>
              <a:buNone/>
              <a:defRPr sz="1588" kern="1200">
                <a:solidFill>
                  <a:schemeClr val="tx2"/>
                </a:solidFill>
                <a:latin typeface="+mj-lt"/>
                <a:ea typeface="+mj-ea"/>
                <a:cs typeface="+mj-cs"/>
              </a:defRPr>
            </a:lvl1pPr>
          </a:lstStyle>
          <a:p>
            <a:pPr algn="ctr"/>
            <a:r>
              <a:rPr lang="en-US" altLang="en-US" sz="1800" b="1" dirty="0">
                <a:solidFill>
                  <a:schemeClr val="bg1"/>
                </a:solidFill>
                <a:latin typeface="Georgia" panose="02040502050405020303" pitchFamily="18" charset="0"/>
                <a:ea typeface="MS Mincho" panose="02020609040205080304" pitchFamily="49" charset="-128"/>
              </a:rPr>
              <a:t>Tax deduction at source-Return </a:t>
            </a:r>
            <a:r>
              <a:rPr lang="en-US" altLang="en-US" sz="1800" b="1" dirty="0" smtClean="0">
                <a:solidFill>
                  <a:schemeClr val="bg1"/>
                </a:solidFill>
                <a:latin typeface="Georgia" panose="02040502050405020303" pitchFamily="18" charset="0"/>
                <a:ea typeface="MS Mincho" panose="02020609040205080304" pitchFamily="49" charset="-128"/>
              </a:rPr>
              <a:t>GSTR-07</a:t>
            </a:r>
            <a:r>
              <a:rPr lang="en-US" sz="1800" b="1" dirty="0" smtClean="0">
                <a:solidFill>
                  <a:schemeClr val="bg1"/>
                </a:solidFill>
                <a:latin typeface="Georgia" panose="02040502050405020303" pitchFamily="18" charset="0"/>
              </a:rPr>
              <a:t>	</a:t>
            </a:r>
            <a:endParaRPr lang="en-US" sz="1800" dirty="0">
              <a:solidFill>
                <a:schemeClr val="bg1"/>
              </a:solidFill>
              <a:latin typeface="Georgia" panose="02040502050405020303" pitchFamily="18" charset="0"/>
            </a:endParaRPr>
          </a:p>
        </p:txBody>
      </p:sp>
      <p:sp>
        <p:nvSpPr>
          <p:cNvPr id="3" name="Rectangle 2"/>
          <p:cNvSpPr/>
          <p:nvPr/>
        </p:nvSpPr>
        <p:spPr>
          <a:xfrm>
            <a:off x="1504950" y="633833"/>
            <a:ext cx="8782050" cy="923330"/>
          </a:xfrm>
          <a:prstGeom prst="rect">
            <a:avLst/>
          </a:prstGeom>
        </p:spPr>
        <p:txBody>
          <a:bodyPr wrap="square">
            <a:spAutoFit/>
          </a:bodyPr>
          <a:lstStyle/>
          <a:p>
            <a:r>
              <a:rPr lang="en-US" b="1" dirty="0">
                <a:latin typeface="Georgia" panose="02040502050405020303" pitchFamily="18" charset="0"/>
              </a:rPr>
              <a:t>4. The File Returns page is displayed. Select the Financial Year &amp; Return Filing </a:t>
            </a:r>
            <a:r>
              <a:rPr lang="en-US" b="1" dirty="0" smtClean="0">
                <a:latin typeface="Georgia" panose="02040502050405020303" pitchFamily="18" charset="0"/>
              </a:rPr>
              <a:t>Period (Month</a:t>
            </a:r>
            <a:r>
              <a:rPr lang="en-US" b="1" dirty="0">
                <a:latin typeface="Georgia" panose="02040502050405020303" pitchFamily="18" charset="0"/>
              </a:rPr>
              <a:t>) for which you want to file the return from the drop-down list and click the </a:t>
            </a:r>
            <a:r>
              <a:rPr lang="en-US" b="1" dirty="0" smtClean="0">
                <a:latin typeface="Georgia" panose="02040502050405020303" pitchFamily="18" charset="0"/>
              </a:rPr>
              <a:t>SEARCH button</a:t>
            </a:r>
            <a:r>
              <a:rPr lang="en-US" b="1" dirty="0">
                <a:latin typeface="Georgia" panose="02040502050405020303" pitchFamily="18" charset="0"/>
              </a:rPr>
              <a:t>.</a:t>
            </a:r>
            <a:endParaRPr lang="en-US" dirty="0">
              <a:latin typeface="Georgia" panose="02040502050405020303" pitchFamily="18" charset="0"/>
            </a:endParaRPr>
          </a:p>
        </p:txBody>
      </p:sp>
      <p:pic>
        <p:nvPicPr>
          <p:cNvPr id="2" name="Picture 1"/>
          <p:cNvPicPr>
            <a:picLocks noChangeAspect="1"/>
          </p:cNvPicPr>
          <p:nvPr/>
        </p:nvPicPr>
        <p:blipFill>
          <a:blip r:embed="rId2"/>
          <a:stretch>
            <a:fillRect/>
          </a:stretch>
        </p:blipFill>
        <p:spPr>
          <a:xfrm>
            <a:off x="1470886" y="2128837"/>
            <a:ext cx="9561776" cy="2546402"/>
          </a:xfrm>
          <a:prstGeom prst="rect">
            <a:avLst/>
          </a:prstGeom>
        </p:spPr>
      </p:pic>
    </p:spTree>
    <p:extLst>
      <p:ext uri="{BB962C8B-B14F-4D97-AF65-F5344CB8AC3E}">
        <p14:creationId xmlns:p14="http://schemas.microsoft.com/office/powerpoint/2010/main" val="3003689535"/>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12192000" cy="379876"/>
          </a:xfrm>
          <a:prstGeom prst="rect">
            <a:avLst/>
          </a:prstGeom>
          <a:solidFill>
            <a:schemeClr val="accent6">
              <a:lumMod val="50000"/>
            </a:schemeClr>
          </a:solidFill>
        </p:spPr>
        <p:txBody>
          <a:bodyPr vert="horz" wrap="square" lIns="0" tIns="50941" rIns="0" bIns="50941" rtlCol="0" anchor="t" anchorCtr="0">
            <a:spAutoFit/>
          </a:bodyPr>
          <a:lstStyle>
            <a:lvl1pPr algn="l" defTabSz="899010" rtl="0" eaLnBrk="1" latinLnBrk="0" hangingPunct="1">
              <a:spcBef>
                <a:spcPct val="0"/>
              </a:spcBef>
              <a:buNone/>
              <a:defRPr sz="1588" kern="1200">
                <a:solidFill>
                  <a:schemeClr val="tx2"/>
                </a:solidFill>
                <a:latin typeface="+mj-lt"/>
                <a:ea typeface="+mj-ea"/>
                <a:cs typeface="+mj-cs"/>
              </a:defRPr>
            </a:lvl1pPr>
          </a:lstStyle>
          <a:p>
            <a:pPr algn="ctr"/>
            <a:r>
              <a:rPr lang="en-US" altLang="en-US" sz="1800" b="1" dirty="0">
                <a:solidFill>
                  <a:schemeClr val="bg1"/>
                </a:solidFill>
                <a:latin typeface="Georgia" panose="02040502050405020303" pitchFamily="18" charset="0"/>
                <a:ea typeface="MS Mincho" panose="02020609040205080304" pitchFamily="49" charset="-128"/>
              </a:rPr>
              <a:t>Tax deduction at source-Return </a:t>
            </a:r>
            <a:r>
              <a:rPr lang="en-US" altLang="en-US" sz="1800" b="1" dirty="0" smtClean="0">
                <a:solidFill>
                  <a:schemeClr val="bg1"/>
                </a:solidFill>
                <a:latin typeface="Georgia" panose="02040502050405020303" pitchFamily="18" charset="0"/>
                <a:ea typeface="MS Mincho" panose="02020609040205080304" pitchFamily="49" charset="-128"/>
              </a:rPr>
              <a:t>GSTR-07</a:t>
            </a:r>
            <a:r>
              <a:rPr lang="en-US" sz="1800" b="1" dirty="0" smtClean="0">
                <a:solidFill>
                  <a:schemeClr val="bg1"/>
                </a:solidFill>
                <a:latin typeface="Georgia" panose="02040502050405020303" pitchFamily="18" charset="0"/>
              </a:rPr>
              <a:t>	</a:t>
            </a:r>
            <a:endParaRPr lang="en-US" sz="1800" dirty="0">
              <a:solidFill>
                <a:schemeClr val="bg1"/>
              </a:solidFill>
              <a:latin typeface="Georgia" panose="02040502050405020303" pitchFamily="18" charset="0"/>
            </a:endParaRPr>
          </a:p>
        </p:txBody>
      </p:sp>
      <p:sp>
        <p:nvSpPr>
          <p:cNvPr id="3" name="Rectangle 2"/>
          <p:cNvSpPr/>
          <p:nvPr/>
        </p:nvSpPr>
        <p:spPr>
          <a:xfrm>
            <a:off x="1504950" y="633833"/>
            <a:ext cx="8782050" cy="923330"/>
          </a:xfrm>
          <a:prstGeom prst="rect">
            <a:avLst/>
          </a:prstGeom>
        </p:spPr>
        <p:txBody>
          <a:bodyPr wrap="square">
            <a:spAutoFit/>
          </a:bodyPr>
          <a:lstStyle/>
          <a:p>
            <a:r>
              <a:rPr lang="en-US" b="1" dirty="0">
                <a:latin typeface="Georgia" panose="02040502050405020303" pitchFamily="18" charset="0"/>
              </a:rPr>
              <a:t>5. The GSTR-7 tile is displayed, with an Important Message box on the right. In the GSTR-7</a:t>
            </a:r>
          </a:p>
          <a:p>
            <a:r>
              <a:rPr lang="en-US" b="1" dirty="0">
                <a:latin typeface="Georgia" panose="02040502050405020303" pitchFamily="18" charset="0"/>
              </a:rPr>
              <a:t>tile, click the PREPARE OFFLINE button.</a:t>
            </a:r>
            <a:endParaRPr lang="en-US" dirty="0">
              <a:latin typeface="Georgia" panose="02040502050405020303" pitchFamily="18" charset="0"/>
            </a:endParaRPr>
          </a:p>
        </p:txBody>
      </p:sp>
      <p:pic>
        <p:nvPicPr>
          <p:cNvPr id="5" name="Picture 4"/>
          <p:cNvPicPr>
            <a:picLocks noChangeAspect="1"/>
          </p:cNvPicPr>
          <p:nvPr/>
        </p:nvPicPr>
        <p:blipFill>
          <a:blip r:embed="rId2"/>
          <a:stretch>
            <a:fillRect/>
          </a:stretch>
        </p:blipFill>
        <p:spPr>
          <a:xfrm>
            <a:off x="1504950" y="1811120"/>
            <a:ext cx="7886700" cy="4666612"/>
          </a:xfrm>
          <a:prstGeom prst="rect">
            <a:avLst/>
          </a:prstGeom>
        </p:spPr>
      </p:pic>
    </p:spTree>
    <p:extLst>
      <p:ext uri="{BB962C8B-B14F-4D97-AF65-F5344CB8AC3E}">
        <p14:creationId xmlns:p14="http://schemas.microsoft.com/office/powerpoint/2010/main" val="3449575467"/>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12192000" cy="379876"/>
          </a:xfrm>
          <a:prstGeom prst="rect">
            <a:avLst/>
          </a:prstGeom>
          <a:solidFill>
            <a:schemeClr val="accent6">
              <a:lumMod val="50000"/>
            </a:schemeClr>
          </a:solidFill>
        </p:spPr>
        <p:txBody>
          <a:bodyPr vert="horz" wrap="square" lIns="0" tIns="50941" rIns="0" bIns="50941" rtlCol="0" anchor="t" anchorCtr="0">
            <a:spAutoFit/>
          </a:bodyPr>
          <a:lstStyle>
            <a:lvl1pPr algn="l" defTabSz="899010" rtl="0" eaLnBrk="1" latinLnBrk="0" hangingPunct="1">
              <a:spcBef>
                <a:spcPct val="0"/>
              </a:spcBef>
              <a:buNone/>
              <a:defRPr sz="1588" kern="1200">
                <a:solidFill>
                  <a:schemeClr val="tx2"/>
                </a:solidFill>
                <a:latin typeface="+mj-lt"/>
                <a:ea typeface="+mj-ea"/>
                <a:cs typeface="+mj-cs"/>
              </a:defRPr>
            </a:lvl1pPr>
          </a:lstStyle>
          <a:p>
            <a:pPr algn="ctr"/>
            <a:r>
              <a:rPr lang="en-US" altLang="en-US" sz="1800" b="1" dirty="0">
                <a:solidFill>
                  <a:schemeClr val="bg1"/>
                </a:solidFill>
                <a:latin typeface="Georgia" panose="02040502050405020303" pitchFamily="18" charset="0"/>
                <a:ea typeface="MS Mincho" panose="02020609040205080304" pitchFamily="49" charset="-128"/>
              </a:rPr>
              <a:t>Tax deduction at source-Return </a:t>
            </a:r>
            <a:r>
              <a:rPr lang="en-US" altLang="en-US" sz="1800" b="1" dirty="0" smtClean="0">
                <a:solidFill>
                  <a:schemeClr val="bg1"/>
                </a:solidFill>
                <a:latin typeface="Georgia" panose="02040502050405020303" pitchFamily="18" charset="0"/>
                <a:ea typeface="MS Mincho" panose="02020609040205080304" pitchFamily="49" charset="-128"/>
              </a:rPr>
              <a:t>GSTR-07</a:t>
            </a:r>
            <a:r>
              <a:rPr lang="en-US" sz="1800" b="1" dirty="0" smtClean="0">
                <a:solidFill>
                  <a:schemeClr val="bg1"/>
                </a:solidFill>
                <a:latin typeface="Georgia" panose="02040502050405020303" pitchFamily="18" charset="0"/>
              </a:rPr>
              <a:t>	</a:t>
            </a:r>
            <a:endParaRPr lang="en-US" sz="1800" dirty="0">
              <a:solidFill>
                <a:schemeClr val="bg1"/>
              </a:solidFill>
              <a:latin typeface="Georgia" panose="02040502050405020303" pitchFamily="18" charset="0"/>
            </a:endParaRPr>
          </a:p>
        </p:txBody>
      </p:sp>
      <p:sp>
        <p:nvSpPr>
          <p:cNvPr id="3" name="Rectangle 2"/>
          <p:cNvSpPr/>
          <p:nvPr/>
        </p:nvSpPr>
        <p:spPr>
          <a:xfrm>
            <a:off x="1504950" y="633833"/>
            <a:ext cx="8782050" cy="646331"/>
          </a:xfrm>
          <a:prstGeom prst="rect">
            <a:avLst/>
          </a:prstGeom>
        </p:spPr>
        <p:txBody>
          <a:bodyPr wrap="square">
            <a:spAutoFit/>
          </a:bodyPr>
          <a:lstStyle/>
          <a:p>
            <a:r>
              <a:rPr lang="en-US" b="1" dirty="0">
                <a:latin typeface="Georgia" panose="02040502050405020303" pitchFamily="18" charset="0"/>
              </a:rPr>
              <a:t>6. The Upload section of the Offline Upload and Download for GSTR-7 page is displayed. Click the Choose File button</a:t>
            </a:r>
          </a:p>
        </p:txBody>
      </p:sp>
      <p:pic>
        <p:nvPicPr>
          <p:cNvPr id="2" name="Picture 1"/>
          <p:cNvPicPr>
            <a:picLocks noChangeAspect="1"/>
          </p:cNvPicPr>
          <p:nvPr/>
        </p:nvPicPr>
        <p:blipFill>
          <a:blip r:embed="rId2"/>
          <a:stretch>
            <a:fillRect/>
          </a:stretch>
        </p:blipFill>
        <p:spPr>
          <a:xfrm>
            <a:off x="1262062" y="2271712"/>
            <a:ext cx="10321990" cy="2090738"/>
          </a:xfrm>
          <a:prstGeom prst="rect">
            <a:avLst/>
          </a:prstGeom>
        </p:spPr>
      </p:pic>
    </p:spTree>
    <p:extLst>
      <p:ext uri="{BB962C8B-B14F-4D97-AF65-F5344CB8AC3E}">
        <p14:creationId xmlns:p14="http://schemas.microsoft.com/office/powerpoint/2010/main" val="2568700208"/>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12192000" cy="379876"/>
          </a:xfrm>
          <a:prstGeom prst="rect">
            <a:avLst/>
          </a:prstGeom>
          <a:solidFill>
            <a:schemeClr val="accent6">
              <a:lumMod val="50000"/>
            </a:schemeClr>
          </a:solidFill>
        </p:spPr>
        <p:txBody>
          <a:bodyPr vert="horz" wrap="square" lIns="0" tIns="50941" rIns="0" bIns="50941" rtlCol="0" anchor="t" anchorCtr="0">
            <a:spAutoFit/>
          </a:bodyPr>
          <a:lstStyle>
            <a:lvl1pPr algn="l" defTabSz="899010" rtl="0" eaLnBrk="1" latinLnBrk="0" hangingPunct="1">
              <a:spcBef>
                <a:spcPct val="0"/>
              </a:spcBef>
              <a:buNone/>
              <a:defRPr sz="1588" kern="1200">
                <a:solidFill>
                  <a:schemeClr val="tx2"/>
                </a:solidFill>
                <a:latin typeface="+mj-lt"/>
                <a:ea typeface="+mj-ea"/>
                <a:cs typeface="+mj-cs"/>
              </a:defRPr>
            </a:lvl1pPr>
          </a:lstStyle>
          <a:p>
            <a:pPr algn="ctr"/>
            <a:r>
              <a:rPr lang="en-US" altLang="en-US" sz="1800" b="1" dirty="0">
                <a:solidFill>
                  <a:schemeClr val="bg1"/>
                </a:solidFill>
                <a:latin typeface="Georgia" panose="02040502050405020303" pitchFamily="18" charset="0"/>
                <a:ea typeface="MS Mincho" panose="02020609040205080304" pitchFamily="49" charset="-128"/>
              </a:rPr>
              <a:t>Tax deduction at source-Return </a:t>
            </a:r>
            <a:r>
              <a:rPr lang="en-US" altLang="en-US" sz="1800" b="1" dirty="0" smtClean="0">
                <a:solidFill>
                  <a:schemeClr val="bg1"/>
                </a:solidFill>
                <a:latin typeface="Georgia" panose="02040502050405020303" pitchFamily="18" charset="0"/>
                <a:ea typeface="MS Mincho" panose="02020609040205080304" pitchFamily="49" charset="-128"/>
              </a:rPr>
              <a:t>GSTR-07</a:t>
            </a:r>
            <a:r>
              <a:rPr lang="en-US" sz="1800" b="1" dirty="0" smtClean="0">
                <a:solidFill>
                  <a:schemeClr val="bg1"/>
                </a:solidFill>
                <a:latin typeface="Georgia" panose="02040502050405020303" pitchFamily="18" charset="0"/>
              </a:rPr>
              <a:t>	</a:t>
            </a:r>
            <a:endParaRPr lang="en-US" sz="1800" dirty="0">
              <a:solidFill>
                <a:schemeClr val="bg1"/>
              </a:solidFill>
              <a:latin typeface="Georgia" panose="02040502050405020303" pitchFamily="18" charset="0"/>
            </a:endParaRPr>
          </a:p>
        </p:txBody>
      </p:sp>
      <p:sp>
        <p:nvSpPr>
          <p:cNvPr id="3" name="Rectangle 2"/>
          <p:cNvSpPr/>
          <p:nvPr/>
        </p:nvSpPr>
        <p:spPr>
          <a:xfrm>
            <a:off x="1504950" y="633833"/>
            <a:ext cx="8782050" cy="646331"/>
          </a:xfrm>
          <a:prstGeom prst="rect">
            <a:avLst/>
          </a:prstGeom>
        </p:spPr>
        <p:txBody>
          <a:bodyPr wrap="square">
            <a:spAutoFit/>
          </a:bodyPr>
          <a:lstStyle/>
          <a:p>
            <a:pPr lvl="1"/>
            <a:r>
              <a:rPr lang="en-US" b="1" dirty="0">
                <a:latin typeface="Georgia" panose="02040502050405020303" pitchFamily="18" charset="0"/>
              </a:rPr>
              <a:t>7. Browse and navigate the JSON file to be uploaded from your computer. Click the Open button.</a:t>
            </a:r>
          </a:p>
        </p:txBody>
      </p:sp>
      <p:pic>
        <p:nvPicPr>
          <p:cNvPr id="5" name="Picture 4"/>
          <p:cNvPicPr>
            <a:picLocks noChangeAspect="1"/>
          </p:cNvPicPr>
          <p:nvPr/>
        </p:nvPicPr>
        <p:blipFill>
          <a:blip r:embed="rId2"/>
          <a:stretch>
            <a:fillRect/>
          </a:stretch>
        </p:blipFill>
        <p:spPr>
          <a:xfrm>
            <a:off x="2085974" y="1534121"/>
            <a:ext cx="6353175" cy="4478009"/>
          </a:xfrm>
          <a:prstGeom prst="rect">
            <a:avLst/>
          </a:prstGeom>
        </p:spPr>
      </p:pic>
    </p:spTree>
    <p:extLst>
      <p:ext uri="{BB962C8B-B14F-4D97-AF65-F5344CB8AC3E}">
        <p14:creationId xmlns:p14="http://schemas.microsoft.com/office/powerpoint/2010/main" val="2979693962"/>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12192000" cy="379876"/>
          </a:xfrm>
          <a:prstGeom prst="rect">
            <a:avLst/>
          </a:prstGeom>
          <a:solidFill>
            <a:schemeClr val="accent6">
              <a:lumMod val="50000"/>
            </a:schemeClr>
          </a:solidFill>
        </p:spPr>
        <p:txBody>
          <a:bodyPr vert="horz" wrap="square" lIns="0" tIns="50941" rIns="0" bIns="50941" rtlCol="0" anchor="t" anchorCtr="0">
            <a:spAutoFit/>
          </a:bodyPr>
          <a:lstStyle>
            <a:lvl1pPr algn="l" defTabSz="899010" rtl="0" eaLnBrk="1" latinLnBrk="0" hangingPunct="1">
              <a:spcBef>
                <a:spcPct val="0"/>
              </a:spcBef>
              <a:buNone/>
              <a:defRPr sz="1588" kern="1200">
                <a:solidFill>
                  <a:schemeClr val="tx2"/>
                </a:solidFill>
                <a:latin typeface="+mj-lt"/>
                <a:ea typeface="+mj-ea"/>
                <a:cs typeface="+mj-cs"/>
              </a:defRPr>
            </a:lvl1pPr>
          </a:lstStyle>
          <a:p>
            <a:pPr algn="ctr"/>
            <a:r>
              <a:rPr lang="en-US" altLang="en-US" sz="1800" b="1" dirty="0">
                <a:solidFill>
                  <a:schemeClr val="bg1"/>
                </a:solidFill>
                <a:latin typeface="Georgia" panose="02040502050405020303" pitchFamily="18" charset="0"/>
                <a:ea typeface="MS Mincho" panose="02020609040205080304" pitchFamily="49" charset="-128"/>
              </a:rPr>
              <a:t>Tax deduction at source-Return </a:t>
            </a:r>
            <a:r>
              <a:rPr lang="en-US" altLang="en-US" sz="1800" b="1" dirty="0" smtClean="0">
                <a:solidFill>
                  <a:schemeClr val="bg1"/>
                </a:solidFill>
                <a:latin typeface="Georgia" panose="02040502050405020303" pitchFamily="18" charset="0"/>
                <a:ea typeface="MS Mincho" panose="02020609040205080304" pitchFamily="49" charset="-128"/>
              </a:rPr>
              <a:t>GSTR-07</a:t>
            </a:r>
            <a:r>
              <a:rPr lang="en-US" sz="1800" b="1" dirty="0" smtClean="0">
                <a:solidFill>
                  <a:schemeClr val="bg1"/>
                </a:solidFill>
                <a:latin typeface="Georgia" panose="02040502050405020303" pitchFamily="18" charset="0"/>
              </a:rPr>
              <a:t>	</a:t>
            </a:r>
            <a:endParaRPr lang="en-US" sz="1800" dirty="0">
              <a:solidFill>
                <a:schemeClr val="bg1"/>
              </a:solidFill>
              <a:latin typeface="Georgia" panose="02040502050405020303" pitchFamily="18" charset="0"/>
            </a:endParaRPr>
          </a:p>
        </p:txBody>
      </p:sp>
      <p:sp>
        <p:nvSpPr>
          <p:cNvPr id="3" name="Rectangle 2"/>
          <p:cNvSpPr/>
          <p:nvPr/>
        </p:nvSpPr>
        <p:spPr>
          <a:xfrm>
            <a:off x="1181099" y="633833"/>
            <a:ext cx="9650631" cy="1200329"/>
          </a:xfrm>
          <a:prstGeom prst="rect">
            <a:avLst/>
          </a:prstGeom>
        </p:spPr>
        <p:txBody>
          <a:bodyPr wrap="square">
            <a:spAutoFit/>
          </a:bodyPr>
          <a:lstStyle/>
          <a:p>
            <a:pPr lvl="1" algn="just"/>
            <a:r>
              <a:rPr lang="en-US" b="1" dirty="0">
                <a:latin typeface="Georgia" panose="02040502050405020303" pitchFamily="18" charset="0"/>
              </a:rPr>
              <a:t>8. The Upload section page is displayed. A green message appears confirming successful upload and asking you to wait while the GST system validates the uploaded data. And, below the message, is the Upload History table showing Status as “In-progress”.</a:t>
            </a:r>
          </a:p>
        </p:txBody>
      </p:sp>
      <p:pic>
        <p:nvPicPr>
          <p:cNvPr id="2" name="Picture 1"/>
          <p:cNvPicPr>
            <a:picLocks noChangeAspect="1"/>
          </p:cNvPicPr>
          <p:nvPr/>
        </p:nvPicPr>
        <p:blipFill>
          <a:blip r:embed="rId2"/>
          <a:stretch>
            <a:fillRect/>
          </a:stretch>
        </p:blipFill>
        <p:spPr>
          <a:xfrm>
            <a:off x="1743075" y="2366962"/>
            <a:ext cx="9088656" cy="3233738"/>
          </a:xfrm>
          <a:prstGeom prst="rect">
            <a:avLst/>
          </a:prstGeom>
        </p:spPr>
      </p:pic>
    </p:spTree>
    <p:extLst>
      <p:ext uri="{BB962C8B-B14F-4D97-AF65-F5344CB8AC3E}">
        <p14:creationId xmlns:p14="http://schemas.microsoft.com/office/powerpoint/2010/main" val="4182635096"/>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12192000" cy="379876"/>
          </a:xfrm>
          <a:prstGeom prst="rect">
            <a:avLst/>
          </a:prstGeom>
          <a:solidFill>
            <a:schemeClr val="accent6">
              <a:lumMod val="50000"/>
            </a:schemeClr>
          </a:solidFill>
        </p:spPr>
        <p:txBody>
          <a:bodyPr vert="horz" wrap="square" lIns="0" tIns="50941" rIns="0" bIns="50941" rtlCol="0" anchor="t" anchorCtr="0">
            <a:spAutoFit/>
          </a:bodyPr>
          <a:lstStyle>
            <a:lvl1pPr algn="l" defTabSz="899010" rtl="0" eaLnBrk="1" latinLnBrk="0" hangingPunct="1">
              <a:spcBef>
                <a:spcPct val="0"/>
              </a:spcBef>
              <a:buNone/>
              <a:defRPr sz="1588" kern="1200">
                <a:solidFill>
                  <a:schemeClr val="tx2"/>
                </a:solidFill>
                <a:latin typeface="+mj-lt"/>
                <a:ea typeface="+mj-ea"/>
                <a:cs typeface="+mj-cs"/>
              </a:defRPr>
            </a:lvl1pPr>
          </a:lstStyle>
          <a:p>
            <a:pPr algn="ctr"/>
            <a:r>
              <a:rPr lang="en-US" altLang="en-US" sz="1800" b="1" dirty="0">
                <a:solidFill>
                  <a:schemeClr val="bg1"/>
                </a:solidFill>
                <a:latin typeface="Georgia" panose="02040502050405020303" pitchFamily="18" charset="0"/>
                <a:ea typeface="MS Mincho" panose="02020609040205080304" pitchFamily="49" charset="-128"/>
              </a:rPr>
              <a:t>Tax deduction at source-Return </a:t>
            </a:r>
            <a:r>
              <a:rPr lang="en-US" altLang="en-US" sz="1800" b="1" dirty="0" smtClean="0">
                <a:solidFill>
                  <a:schemeClr val="bg1"/>
                </a:solidFill>
                <a:latin typeface="Georgia" panose="02040502050405020303" pitchFamily="18" charset="0"/>
                <a:ea typeface="MS Mincho" panose="02020609040205080304" pitchFamily="49" charset="-128"/>
              </a:rPr>
              <a:t>GSTR-07</a:t>
            </a:r>
            <a:r>
              <a:rPr lang="en-US" sz="1800" b="1" dirty="0" smtClean="0">
                <a:solidFill>
                  <a:schemeClr val="bg1"/>
                </a:solidFill>
                <a:latin typeface="Georgia" panose="02040502050405020303" pitchFamily="18" charset="0"/>
              </a:rPr>
              <a:t>	</a:t>
            </a:r>
            <a:endParaRPr lang="en-US" sz="1800" dirty="0">
              <a:solidFill>
                <a:schemeClr val="bg1"/>
              </a:solidFill>
              <a:latin typeface="Georgia" panose="02040502050405020303" pitchFamily="18" charset="0"/>
            </a:endParaRPr>
          </a:p>
        </p:txBody>
      </p:sp>
      <p:sp>
        <p:nvSpPr>
          <p:cNvPr id="3" name="Rectangle 2"/>
          <p:cNvSpPr/>
          <p:nvPr/>
        </p:nvSpPr>
        <p:spPr>
          <a:xfrm>
            <a:off x="1000124" y="738220"/>
            <a:ext cx="10191751" cy="923330"/>
          </a:xfrm>
          <a:prstGeom prst="rect">
            <a:avLst/>
          </a:prstGeom>
        </p:spPr>
        <p:txBody>
          <a:bodyPr wrap="square">
            <a:spAutoFit/>
          </a:bodyPr>
          <a:lstStyle/>
          <a:p>
            <a:pPr lvl="1" algn="just"/>
            <a:r>
              <a:rPr lang="en-US" b="1" dirty="0">
                <a:latin typeface="Georgia" panose="02040502050405020303" pitchFamily="18" charset="0"/>
              </a:rPr>
              <a:t>9. Once the validation is complete, one of the following two instances can occur</a:t>
            </a:r>
            <a:r>
              <a:rPr lang="en-US" b="1" dirty="0" smtClean="0">
                <a:latin typeface="Georgia" panose="02040502050405020303" pitchFamily="18" charset="0"/>
              </a:rPr>
              <a:t>:</a:t>
            </a:r>
          </a:p>
          <a:p>
            <a:pPr lvl="1" algn="just"/>
            <a:r>
              <a:rPr lang="en-US" b="1" dirty="0" smtClean="0">
                <a:latin typeface="Georgia" panose="02040502050405020303" pitchFamily="18" charset="0"/>
              </a:rPr>
              <a:t>9a </a:t>
            </a:r>
            <a:r>
              <a:rPr lang="en-US" b="1" dirty="0">
                <a:latin typeface="Georgia" panose="02040502050405020303" pitchFamily="18" charset="0"/>
              </a:rPr>
              <a:t>No error was found. Then, the Upload History table will show the Status as “Processed” and Error Report as “NA”. </a:t>
            </a:r>
          </a:p>
        </p:txBody>
      </p:sp>
      <p:pic>
        <p:nvPicPr>
          <p:cNvPr id="5" name="Picture 4"/>
          <p:cNvPicPr>
            <a:picLocks noChangeAspect="1"/>
          </p:cNvPicPr>
          <p:nvPr/>
        </p:nvPicPr>
        <p:blipFill>
          <a:blip r:embed="rId2"/>
          <a:stretch>
            <a:fillRect/>
          </a:stretch>
        </p:blipFill>
        <p:spPr>
          <a:xfrm>
            <a:off x="1671637" y="2486024"/>
            <a:ext cx="9211044" cy="2752726"/>
          </a:xfrm>
          <a:prstGeom prst="rect">
            <a:avLst/>
          </a:prstGeom>
        </p:spPr>
      </p:pic>
    </p:spTree>
    <p:extLst>
      <p:ext uri="{BB962C8B-B14F-4D97-AF65-F5344CB8AC3E}">
        <p14:creationId xmlns:p14="http://schemas.microsoft.com/office/powerpoint/2010/main" val="34361742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28648" y="1816321"/>
            <a:ext cx="10934700" cy="4000500"/>
          </a:xfrm>
          <a:prstGeom prst="roundRect">
            <a:avLst/>
          </a:prstGeom>
          <a:solidFill>
            <a:schemeClr val="accent1">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85847" y="2464021"/>
            <a:ext cx="10020301" cy="2400657"/>
          </a:xfrm>
          <a:prstGeom prst="rect">
            <a:avLst/>
          </a:prstGeom>
          <a:noFill/>
        </p:spPr>
        <p:txBody>
          <a:bodyPr wrap="square" rtlCol="0">
            <a:spAutoFit/>
          </a:bodyPr>
          <a:lstStyle/>
          <a:p>
            <a:pPr algn="just"/>
            <a:r>
              <a:rPr lang="en-US" sz="3000" b="1" dirty="0" smtClean="0">
                <a:latin typeface="Georgia" panose="02040502050405020303" pitchFamily="18" charset="0"/>
              </a:rPr>
              <a:t>“</a:t>
            </a:r>
            <a:r>
              <a:rPr lang="en-US" sz="3000" b="1" dirty="0">
                <a:latin typeface="Georgia" panose="02040502050405020303" pitchFamily="18" charset="0"/>
              </a:rPr>
              <a:t>If the contract is made for both taxable supply and exempted supply, deduction will be made if the total value of taxable supply in the contract </a:t>
            </a:r>
            <a:endParaRPr lang="en-US" sz="3000" b="1" dirty="0" smtClean="0">
              <a:latin typeface="Georgia" panose="02040502050405020303" pitchFamily="18" charset="0"/>
            </a:endParaRPr>
          </a:p>
          <a:p>
            <a:pPr algn="just"/>
            <a:r>
              <a:rPr lang="en-US" sz="3000" b="1" dirty="0" smtClean="0">
                <a:latin typeface="Georgia" panose="02040502050405020303" pitchFamily="18" charset="0"/>
              </a:rPr>
              <a:t>&gt; </a:t>
            </a:r>
            <a:r>
              <a:rPr lang="en-US" sz="3000" b="1" dirty="0">
                <a:latin typeface="Georgia" panose="02040502050405020303" pitchFamily="18" charset="0"/>
              </a:rPr>
              <a:t>Rs.2.5 Lakh. This value shall </a:t>
            </a:r>
            <a:r>
              <a:rPr lang="en-US" sz="3000" b="1" dirty="0" smtClean="0">
                <a:latin typeface="Georgia" panose="02040502050405020303" pitchFamily="18" charset="0"/>
              </a:rPr>
              <a:t>exclude taxes </a:t>
            </a:r>
            <a:r>
              <a:rPr lang="en-US" sz="3000" b="1" dirty="0">
                <a:latin typeface="Georgia" panose="02040502050405020303" pitchFamily="18" charset="0"/>
              </a:rPr>
              <a:t>&amp; </a:t>
            </a:r>
            <a:r>
              <a:rPr lang="en-US" sz="3000" b="1" dirty="0" err="1">
                <a:latin typeface="Georgia" panose="02040502050405020303" pitchFamily="18" charset="0"/>
              </a:rPr>
              <a:t>cess</a:t>
            </a:r>
            <a:r>
              <a:rPr lang="en-US" sz="3000" b="1" dirty="0">
                <a:latin typeface="Georgia" panose="02040502050405020303" pitchFamily="18" charset="0"/>
              </a:rPr>
              <a:t> </a:t>
            </a:r>
            <a:r>
              <a:rPr lang="en-US" sz="3000" b="1" dirty="0" err="1">
                <a:latin typeface="Georgia" panose="02040502050405020303" pitchFamily="18" charset="0"/>
              </a:rPr>
              <a:t>leviable</a:t>
            </a:r>
            <a:r>
              <a:rPr lang="en-US" sz="3000" b="1" dirty="0">
                <a:latin typeface="Georgia" panose="02040502050405020303" pitchFamily="18" charset="0"/>
              </a:rPr>
              <a:t> under GST</a:t>
            </a:r>
            <a:r>
              <a:rPr lang="en-US" sz="3000" b="1" dirty="0" smtClean="0">
                <a:latin typeface="Georgia" panose="02040502050405020303" pitchFamily="18" charset="0"/>
              </a:rPr>
              <a:t>.”</a:t>
            </a:r>
            <a:endParaRPr lang="en-GB" sz="3000" b="1" dirty="0">
              <a:latin typeface="Georgia" panose="02040502050405020303" pitchFamily="18" charset="0"/>
            </a:endParaRPr>
          </a:p>
        </p:txBody>
      </p:sp>
      <p:sp>
        <p:nvSpPr>
          <p:cNvPr id="6" name="TextBox 5"/>
          <p:cNvSpPr txBox="1"/>
          <p:nvPr/>
        </p:nvSpPr>
        <p:spPr>
          <a:xfrm>
            <a:off x="0" y="-2"/>
            <a:ext cx="12191999" cy="472209"/>
          </a:xfrm>
          <a:prstGeom prst="rect">
            <a:avLst/>
          </a:prstGeom>
          <a:solidFill>
            <a:schemeClr val="accent6">
              <a:lumMod val="50000"/>
            </a:schemeClr>
          </a:solidFill>
        </p:spPr>
        <p:txBody>
          <a:bodyPr vert="horz" wrap="square" lIns="0" tIns="50941" rIns="0" bIns="50941" rtlCol="0" anchor="t" anchorCtr="0">
            <a:spAutoFit/>
          </a:bodyPr>
          <a:lstStyle/>
          <a:p>
            <a:pPr algn="ctr"/>
            <a:r>
              <a:rPr lang="en-US" sz="2400" b="1" dirty="0" smtClean="0">
                <a:solidFill>
                  <a:schemeClr val="bg1"/>
                </a:solidFill>
                <a:latin typeface="Georgia" panose="02040502050405020303" pitchFamily="18" charset="0"/>
                <a:ea typeface="MS Mincho" panose="02020609040205080304" pitchFamily="49" charset="-128"/>
              </a:rPr>
              <a:t>Applicability Of  </a:t>
            </a:r>
            <a:r>
              <a:rPr lang="en-US" sz="2400" b="1" dirty="0">
                <a:solidFill>
                  <a:schemeClr val="bg1"/>
                </a:solidFill>
                <a:latin typeface="Georgia" panose="02040502050405020303" pitchFamily="18" charset="0"/>
                <a:ea typeface="MS Mincho" panose="02020609040205080304" pitchFamily="49" charset="-128"/>
              </a:rPr>
              <a:t>TDS</a:t>
            </a:r>
          </a:p>
        </p:txBody>
      </p:sp>
    </p:spTree>
    <p:extLst>
      <p:ext uri="{BB962C8B-B14F-4D97-AF65-F5344CB8AC3E}">
        <p14:creationId xmlns:p14="http://schemas.microsoft.com/office/powerpoint/2010/main" val="217091233"/>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12192000" cy="379876"/>
          </a:xfrm>
          <a:prstGeom prst="rect">
            <a:avLst/>
          </a:prstGeom>
          <a:solidFill>
            <a:schemeClr val="accent6">
              <a:lumMod val="50000"/>
            </a:schemeClr>
          </a:solidFill>
        </p:spPr>
        <p:txBody>
          <a:bodyPr vert="horz" wrap="square" lIns="0" tIns="50941" rIns="0" bIns="50941" rtlCol="0" anchor="t" anchorCtr="0">
            <a:spAutoFit/>
          </a:bodyPr>
          <a:lstStyle>
            <a:lvl1pPr algn="l" defTabSz="899010" rtl="0" eaLnBrk="1" latinLnBrk="0" hangingPunct="1">
              <a:spcBef>
                <a:spcPct val="0"/>
              </a:spcBef>
              <a:buNone/>
              <a:defRPr sz="1588" kern="1200">
                <a:solidFill>
                  <a:schemeClr val="tx2"/>
                </a:solidFill>
                <a:latin typeface="+mj-lt"/>
                <a:ea typeface="+mj-ea"/>
                <a:cs typeface="+mj-cs"/>
              </a:defRPr>
            </a:lvl1pPr>
          </a:lstStyle>
          <a:p>
            <a:pPr algn="ctr"/>
            <a:r>
              <a:rPr lang="en-US" altLang="en-US" sz="1800" b="1" dirty="0">
                <a:solidFill>
                  <a:schemeClr val="bg1"/>
                </a:solidFill>
                <a:latin typeface="Georgia" panose="02040502050405020303" pitchFamily="18" charset="0"/>
                <a:ea typeface="MS Mincho" panose="02020609040205080304" pitchFamily="49" charset="-128"/>
              </a:rPr>
              <a:t>Tax deduction at source-Return </a:t>
            </a:r>
            <a:r>
              <a:rPr lang="en-US" altLang="en-US" sz="1800" b="1" dirty="0" smtClean="0">
                <a:solidFill>
                  <a:schemeClr val="bg1"/>
                </a:solidFill>
                <a:latin typeface="Georgia" panose="02040502050405020303" pitchFamily="18" charset="0"/>
                <a:ea typeface="MS Mincho" panose="02020609040205080304" pitchFamily="49" charset="-128"/>
              </a:rPr>
              <a:t>GSTR-07</a:t>
            </a:r>
            <a:r>
              <a:rPr lang="en-US" sz="1800" b="1" dirty="0" smtClean="0">
                <a:solidFill>
                  <a:schemeClr val="bg1"/>
                </a:solidFill>
                <a:latin typeface="Georgia" panose="02040502050405020303" pitchFamily="18" charset="0"/>
              </a:rPr>
              <a:t>	</a:t>
            </a:r>
            <a:endParaRPr lang="en-US" sz="1800" dirty="0">
              <a:solidFill>
                <a:schemeClr val="bg1"/>
              </a:solidFill>
              <a:latin typeface="Georgia" panose="02040502050405020303" pitchFamily="18" charset="0"/>
            </a:endParaRPr>
          </a:p>
        </p:txBody>
      </p:sp>
      <p:sp>
        <p:nvSpPr>
          <p:cNvPr id="3" name="Rectangle 2"/>
          <p:cNvSpPr/>
          <p:nvPr/>
        </p:nvSpPr>
        <p:spPr>
          <a:xfrm>
            <a:off x="1000124" y="738220"/>
            <a:ext cx="10191751" cy="923330"/>
          </a:xfrm>
          <a:prstGeom prst="rect">
            <a:avLst/>
          </a:prstGeom>
        </p:spPr>
        <p:txBody>
          <a:bodyPr wrap="square">
            <a:spAutoFit/>
          </a:bodyPr>
          <a:lstStyle/>
          <a:p>
            <a:pPr lvl="1" algn="just"/>
            <a:r>
              <a:rPr lang="en-US" b="1" dirty="0" smtClean="0">
                <a:latin typeface="Georgia" panose="02040502050405020303" pitchFamily="18" charset="0"/>
              </a:rPr>
              <a:t>I</a:t>
            </a:r>
            <a:r>
              <a:rPr lang="en-US" b="1" dirty="0">
                <a:latin typeface="Georgia" panose="02040502050405020303" pitchFamily="18" charset="0"/>
              </a:rPr>
              <a:t>. You can download the successfully uploaded details under ‘Download’ section. Go to Download section and click the Generate File button. A green message is displayed confirming your request and asking you to wait for 20 </a:t>
            </a:r>
            <a:r>
              <a:rPr lang="en-US" b="1" dirty="0" smtClean="0">
                <a:latin typeface="Georgia" panose="02040502050405020303" pitchFamily="18" charset="0"/>
              </a:rPr>
              <a:t>minutes</a:t>
            </a:r>
            <a:endParaRPr lang="en-US" b="1" dirty="0">
              <a:latin typeface="Georgia" panose="02040502050405020303" pitchFamily="18" charset="0"/>
            </a:endParaRPr>
          </a:p>
        </p:txBody>
      </p:sp>
      <p:pic>
        <p:nvPicPr>
          <p:cNvPr id="6" name="Picture 5"/>
          <p:cNvPicPr>
            <a:picLocks noChangeAspect="1"/>
          </p:cNvPicPr>
          <p:nvPr/>
        </p:nvPicPr>
        <p:blipFill>
          <a:blip r:embed="rId2"/>
          <a:stretch>
            <a:fillRect/>
          </a:stretch>
        </p:blipFill>
        <p:spPr>
          <a:xfrm>
            <a:off x="2400300" y="2019894"/>
            <a:ext cx="6629400" cy="2201735"/>
          </a:xfrm>
          <a:prstGeom prst="rect">
            <a:avLst/>
          </a:prstGeom>
        </p:spPr>
      </p:pic>
      <p:sp>
        <p:nvSpPr>
          <p:cNvPr id="7" name="Rectangle 6"/>
          <p:cNvSpPr/>
          <p:nvPr/>
        </p:nvSpPr>
        <p:spPr>
          <a:xfrm>
            <a:off x="1466849" y="4789523"/>
            <a:ext cx="9982201" cy="923330"/>
          </a:xfrm>
          <a:prstGeom prst="rect">
            <a:avLst/>
          </a:prstGeom>
        </p:spPr>
        <p:txBody>
          <a:bodyPr wrap="square">
            <a:spAutoFit/>
          </a:bodyPr>
          <a:lstStyle/>
          <a:p>
            <a:r>
              <a:rPr lang="en-US" dirty="0">
                <a:latin typeface="Georgia" panose="02040502050405020303" pitchFamily="18" charset="0"/>
              </a:rPr>
              <a:t>While you wait for the file to be generated, you can preview the successfully uploaded details in the Form GSTR-7 on the GST portal. To do this, follow the steps mentioned in the following hyperlink: Preview Form GSTR-7 on the GST Portal</a:t>
            </a:r>
          </a:p>
        </p:txBody>
      </p:sp>
    </p:spTree>
    <p:extLst>
      <p:ext uri="{BB962C8B-B14F-4D97-AF65-F5344CB8AC3E}">
        <p14:creationId xmlns:p14="http://schemas.microsoft.com/office/powerpoint/2010/main" val="2182443865"/>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12192000" cy="379876"/>
          </a:xfrm>
          <a:prstGeom prst="rect">
            <a:avLst/>
          </a:prstGeom>
          <a:solidFill>
            <a:schemeClr val="accent6">
              <a:lumMod val="50000"/>
            </a:schemeClr>
          </a:solidFill>
        </p:spPr>
        <p:txBody>
          <a:bodyPr vert="horz" wrap="square" lIns="0" tIns="50941" rIns="0" bIns="50941" rtlCol="0" anchor="t" anchorCtr="0">
            <a:spAutoFit/>
          </a:bodyPr>
          <a:lstStyle>
            <a:lvl1pPr algn="l" defTabSz="899010" rtl="0" eaLnBrk="1" latinLnBrk="0" hangingPunct="1">
              <a:spcBef>
                <a:spcPct val="0"/>
              </a:spcBef>
              <a:buNone/>
              <a:defRPr sz="1588" kern="1200">
                <a:solidFill>
                  <a:schemeClr val="tx2"/>
                </a:solidFill>
                <a:latin typeface="+mj-lt"/>
                <a:ea typeface="+mj-ea"/>
                <a:cs typeface="+mj-cs"/>
              </a:defRPr>
            </a:lvl1pPr>
          </a:lstStyle>
          <a:p>
            <a:pPr algn="ctr"/>
            <a:r>
              <a:rPr lang="en-US" altLang="en-US" sz="1800" b="1" dirty="0">
                <a:solidFill>
                  <a:schemeClr val="bg1"/>
                </a:solidFill>
                <a:latin typeface="Georgia" panose="02040502050405020303" pitchFamily="18" charset="0"/>
                <a:ea typeface="MS Mincho" panose="02020609040205080304" pitchFamily="49" charset="-128"/>
              </a:rPr>
              <a:t>Tax deduction at source-Return </a:t>
            </a:r>
            <a:r>
              <a:rPr lang="en-US" altLang="en-US" sz="1800" b="1" dirty="0" smtClean="0">
                <a:solidFill>
                  <a:schemeClr val="bg1"/>
                </a:solidFill>
                <a:latin typeface="Georgia" panose="02040502050405020303" pitchFamily="18" charset="0"/>
                <a:ea typeface="MS Mincho" panose="02020609040205080304" pitchFamily="49" charset="-128"/>
              </a:rPr>
              <a:t>GSTR-07</a:t>
            </a:r>
            <a:r>
              <a:rPr lang="en-US" sz="1800" b="1" dirty="0" smtClean="0">
                <a:solidFill>
                  <a:schemeClr val="bg1"/>
                </a:solidFill>
                <a:latin typeface="Georgia" panose="02040502050405020303" pitchFamily="18" charset="0"/>
              </a:rPr>
              <a:t>	</a:t>
            </a:r>
            <a:endParaRPr lang="en-US" sz="1800" dirty="0">
              <a:solidFill>
                <a:schemeClr val="bg1"/>
              </a:solidFill>
              <a:latin typeface="Georgia" panose="02040502050405020303" pitchFamily="18" charset="0"/>
            </a:endParaRPr>
          </a:p>
        </p:txBody>
      </p:sp>
      <p:sp>
        <p:nvSpPr>
          <p:cNvPr id="3" name="Rectangle 2"/>
          <p:cNvSpPr/>
          <p:nvPr/>
        </p:nvSpPr>
        <p:spPr>
          <a:xfrm>
            <a:off x="1000124" y="738220"/>
            <a:ext cx="10191751" cy="646331"/>
          </a:xfrm>
          <a:prstGeom prst="rect">
            <a:avLst/>
          </a:prstGeom>
        </p:spPr>
        <p:txBody>
          <a:bodyPr wrap="square">
            <a:spAutoFit/>
          </a:bodyPr>
          <a:lstStyle/>
          <a:p>
            <a:pPr lvl="1" algn="just"/>
            <a:r>
              <a:rPr lang="en-US" dirty="0" smtClean="0">
                <a:latin typeface="Georgia" panose="02040502050405020303" pitchFamily="18" charset="0"/>
              </a:rPr>
              <a:t>II After </a:t>
            </a:r>
            <a:r>
              <a:rPr lang="en-US" dirty="0">
                <a:latin typeface="Georgia" panose="02040502050405020303" pitchFamily="18" charset="0"/>
              </a:rPr>
              <a:t>20 minutes, a link is displayed. </a:t>
            </a:r>
            <a:r>
              <a:rPr lang="en-US" b="1" dirty="0">
                <a:latin typeface="Georgia" panose="02040502050405020303" pitchFamily="18" charset="0"/>
              </a:rPr>
              <a:t>Click on the link to download your validated zipped file</a:t>
            </a:r>
          </a:p>
        </p:txBody>
      </p:sp>
      <p:sp>
        <p:nvSpPr>
          <p:cNvPr id="7" name="Rectangle 6"/>
          <p:cNvSpPr/>
          <p:nvPr/>
        </p:nvSpPr>
        <p:spPr>
          <a:xfrm>
            <a:off x="1447799" y="4398352"/>
            <a:ext cx="9982201" cy="646331"/>
          </a:xfrm>
          <a:prstGeom prst="rect">
            <a:avLst/>
          </a:prstGeom>
        </p:spPr>
        <p:txBody>
          <a:bodyPr wrap="square">
            <a:spAutoFit/>
          </a:bodyPr>
          <a:lstStyle/>
          <a:p>
            <a:r>
              <a:rPr lang="en-US" dirty="0" smtClean="0">
                <a:latin typeface="Georgia" panose="02040502050405020303" pitchFamily="18" charset="0"/>
              </a:rPr>
              <a:t>III. </a:t>
            </a:r>
            <a:r>
              <a:rPr lang="en-US" b="1" dirty="0" smtClean="0">
                <a:latin typeface="Georgia" panose="02040502050405020303" pitchFamily="18" charset="0"/>
              </a:rPr>
              <a:t>Unzip </a:t>
            </a:r>
            <a:r>
              <a:rPr lang="en-US" b="1" dirty="0">
                <a:latin typeface="Georgia" panose="02040502050405020303" pitchFamily="18" charset="0"/>
              </a:rPr>
              <a:t>and save the </a:t>
            </a:r>
            <a:r>
              <a:rPr lang="en-US" b="1" dirty="0" err="1">
                <a:latin typeface="Georgia" panose="02040502050405020303" pitchFamily="18" charset="0"/>
              </a:rPr>
              <a:t>Json</a:t>
            </a:r>
            <a:r>
              <a:rPr lang="en-US" b="1" dirty="0">
                <a:latin typeface="Georgia" panose="02040502050405020303" pitchFamily="18" charset="0"/>
              </a:rPr>
              <a:t> File in your machine</a:t>
            </a:r>
            <a:r>
              <a:rPr lang="en-US" b="1" dirty="0" smtClean="0">
                <a:latin typeface="Georgia" panose="02040502050405020303" pitchFamily="18" charset="0"/>
              </a:rPr>
              <a:t>.</a:t>
            </a:r>
          </a:p>
          <a:p>
            <a:endParaRPr lang="en-US" b="1" dirty="0">
              <a:latin typeface="Georgia" panose="02040502050405020303" pitchFamily="18" charset="0"/>
            </a:endParaRPr>
          </a:p>
        </p:txBody>
      </p:sp>
      <p:pic>
        <p:nvPicPr>
          <p:cNvPr id="2" name="Picture 1"/>
          <p:cNvPicPr>
            <a:picLocks noChangeAspect="1"/>
          </p:cNvPicPr>
          <p:nvPr/>
        </p:nvPicPr>
        <p:blipFill>
          <a:blip r:embed="rId2"/>
          <a:stretch>
            <a:fillRect/>
          </a:stretch>
        </p:blipFill>
        <p:spPr>
          <a:xfrm>
            <a:off x="1447799" y="1465896"/>
            <a:ext cx="5715000" cy="2574112"/>
          </a:xfrm>
          <a:prstGeom prst="rect">
            <a:avLst/>
          </a:prstGeom>
        </p:spPr>
      </p:pic>
      <p:pic>
        <p:nvPicPr>
          <p:cNvPr id="5" name="Picture 4"/>
          <p:cNvPicPr>
            <a:picLocks noChangeAspect="1"/>
          </p:cNvPicPr>
          <p:nvPr/>
        </p:nvPicPr>
        <p:blipFill>
          <a:blip r:embed="rId3"/>
          <a:stretch>
            <a:fillRect/>
          </a:stretch>
        </p:blipFill>
        <p:spPr>
          <a:xfrm>
            <a:off x="1447799" y="5044683"/>
            <a:ext cx="7794602" cy="1269236"/>
          </a:xfrm>
          <a:prstGeom prst="rect">
            <a:avLst/>
          </a:prstGeom>
        </p:spPr>
      </p:pic>
    </p:spTree>
    <p:extLst>
      <p:ext uri="{BB962C8B-B14F-4D97-AF65-F5344CB8AC3E}">
        <p14:creationId xmlns:p14="http://schemas.microsoft.com/office/powerpoint/2010/main" val="1286321046"/>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12192000" cy="379876"/>
          </a:xfrm>
          <a:prstGeom prst="rect">
            <a:avLst/>
          </a:prstGeom>
          <a:solidFill>
            <a:schemeClr val="accent6">
              <a:lumMod val="50000"/>
            </a:schemeClr>
          </a:solidFill>
        </p:spPr>
        <p:txBody>
          <a:bodyPr vert="horz" wrap="square" lIns="0" tIns="50941" rIns="0" bIns="50941" rtlCol="0" anchor="t" anchorCtr="0">
            <a:spAutoFit/>
          </a:bodyPr>
          <a:lstStyle>
            <a:lvl1pPr algn="l" defTabSz="899010" rtl="0" eaLnBrk="1" latinLnBrk="0" hangingPunct="1">
              <a:spcBef>
                <a:spcPct val="0"/>
              </a:spcBef>
              <a:buNone/>
              <a:defRPr sz="1588" kern="1200">
                <a:solidFill>
                  <a:schemeClr val="tx2"/>
                </a:solidFill>
                <a:latin typeface="+mj-lt"/>
                <a:ea typeface="+mj-ea"/>
                <a:cs typeface="+mj-cs"/>
              </a:defRPr>
            </a:lvl1pPr>
          </a:lstStyle>
          <a:p>
            <a:pPr algn="ctr"/>
            <a:r>
              <a:rPr lang="en-US" altLang="en-US" sz="1800" b="1" dirty="0">
                <a:solidFill>
                  <a:schemeClr val="bg1"/>
                </a:solidFill>
                <a:latin typeface="Georgia" panose="02040502050405020303" pitchFamily="18" charset="0"/>
                <a:ea typeface="MS Mincho" panose="02020609040205080304" pitchFamily="49" charset="-128"/>
              </a:rPr>
              <a:t>Tax deduction at source-Return </a:t>
            </a:r>
            <a:r>
              <a:rPr lang="en-US" altLang="en-US" sz="1800" b="1" dirty="0" smtClean="0">
                <a:solidFill>
                  <a:schemeClr val="bg1"/>
                </a:solidFill>
                <a:latin typeface="Georgia" panose="02040502050405020303" pitchFamily="18" charset="0"/>
                <a:ea typeface="MS Mincho" panose="02020609040205080304" pitchFamily="49" charset="-128"/>
              </a:rPr>
              <a:t>GSTR-07</a:t>
            </a:r>
            <a:r>
              <a:rPr lang="en-US" sz="1800" b="1" dirty="0" smtClean="0">
                <a:solidFill>
                  <a:schemeClr val="bg1"/>
                </a:solidFill>
                <a:latin typeface="Georgia" panose="02040502050405020303" pitchFamily="18" charset="0"/>
              </a:rPr>
              <a:t>	</a:t>
            </a:r>
            <a:endParaRPr lang="en-US" sz="1800" dirty="0">
              <a:solidFill>
                <a:schemeClr val="bg1"/>
              </a:solidFill>
              <a:latin typeface="Georgia" panose="02040502050405020303" pitchFamily="18" charset="0"/>
            </a:endParaRPr>
          </a:p>
        </p:txBody>
      </p:sp>
      <p:sp>
        <p:nvSpPr>
          <p:cNvPr id="3" name="Rectangle 2"/>
          <p:cNvSpPr/>
          <p:nvPr/>
        </p:nvSpPr>
        <p:spPr>
          <a:xfrm>
            <a:off x="1000124" y="738220"/>
            <a:ext cx="10191751" cy="646331"/>
          </a:xfrm>
          <a:prstGeom prst="rect">
            <a:avLst/>
          </a:prstGeom>
        </p:spPr>
        <p:txBody>
          <a:bodyPr wrap="square">
            <a:spAutoFit/>
          </a:bodyPr>
          <a:lstStyle/>
          <a:p>
            <a:pPr lvl="1" algn="just"/>
            <a:r>
              <a:rPr lang="en-US" dirty="0">
                <a:latin typeface="Georgia" panose="02040502050405020303" pitchFamily="18" charset="0"/>
              </a:rPr>
              <a:t>I. Click Generate error report hyperlink. </a:t>
            </a:r>
            <a:r>
              <a:rPr lang="en-US" b="1" dirty="0">
                <a:latin typeface="Georgia" panose="02040502050405020303" pitchFamily="18" charset="0"/>
              </a:rPr>
              <a:t>A confirmation-message is displayed and Columns Status and Error Report change as shown. </a:t>
            </a:r>
          </a:p>
        </p:txBody>
      </p:sp>
      <p:pic>
        <p:nvPicPr>
          <p:cNvPr id="8" name="Picture 7"/>
          <p:cNvPicPr>
            <a:picLocks noChangeAspect="1"/>
          </p:cNvPicPr>
          <p:nvPr/>
        </p:nvPicPr>
        <p:blipFill>
          <a:blip r:embed="rId2"/>
          <a:stretch>
            <a:fillRect/>
          </a:stretch>
        </p:blipFill>
        <p:spPr>
          <a:xfrm>
            <a:off x="1504948" y="1742894"/>
            <a:ext cx="8685724" cy="3267256"/>
          </a:xfrm>
          <a:prstGeom prst="rect">
            <a:avLst/>
          </a:prstGeom>
        </p:spPr>
      </p:pic>
    </p:spTree>
    <p:extLst>
      <p:ext uri="{BB962C8B-B14F-4D97-AF65-F5344CB8AC3E}">
        <p14:creationId xmlns:p14="http://schemas.microsoft.com/office/powerpoint/2010/main" val="2537244517"/>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12192000" cy="379876"/>
          </a:xfrm>
          <a:prstGeom prst="rect">
            <a:avLst/>
          </a:prstGeom>
          <a:solidFill>
            <a:schemeClr val="accent6">
              <a:lumMod val="50000"/>
            </a:schemeClr>
          </a:solidFill>
        </p:spPr>
        <p:txBody>
          <a:bodyPr vert="horz" wrap="square" lIns="0" tIns="50941" rIns="0" bIns="50941" rtlCol="0" anchor="t" anchorCtr="0">
            <a:spAutoFit/>
          </a:bodyPr>
          <a:lstStyle>
            <a:lvl1pPr algn="l" defTabSz="899010" rtl="0" eaLnBrk="1" latinLnBrk="0" hangingPunct="1">
              <a:spcBef>
                <a:spcPct val="0"/>
              </a:spcBef>
              <a:buNone/>
              <a:defRPr sz="1588" kern="1200">
                <a:solidFill>
                  <a:schemeClr val="tx2"/>
                </a:solidFill>
                <a:latin typeface="+mj-lt"/>
                <a:ea typeface="+mj-ea"/>
                <a:cs typeface="+mj-cs"/>
              </a:defRPr>
            </a:lvl1pPr>
          </a:lstStyle>
          <a:p>
            <a:pPr algn="ctr"/>
            <a:r>
              <a:rPr lang="en-US" altLang="en-US" sz="1800" b="1" dirty="0">
                <a:solidFill>
                  <a:schemeClr val="bg1"/>
                </a:solidFill>
                <a:latin typeface="Georgia" panose="02040502050405020303" pitchFamily="18" charset="0"/>
                <a:ea typeface="MS Mincho" panose="02020609040205080304" pitchFamily="49" charset="-128"/>
              </a:rPr>
              <a:t>Tax deduction at source-Return </a:t>
            </a:r>
            <a:r>
              <a:rPr lang="en-US" altLang="en-US" sz="1800" b="1" dirty="0" smtClean="0">
                <a:solidFill>
                  <a:schemeClr val="bg1"/>
                </a:solidFill>
                <a:latin typeface="Georgia" panose="02040502050405020303" pitchFamily="18" charset="0"/>
                <a:ea typeface="MS Mincho" panose="02020609040205080304" pitchFamily="49" charset="-128"/>
              </a:rPr>
              <a:t>GSTR-07</a:t>
            </a:r>
            <a:r>
              <a:rPr lang="en-US" sz="1800" b="1" dirty="0" smtClean="0">
                <a:solidFill>
                  <a:schemeClr val="bg1"/>
                </a:solidFill>
                <a:latin typeface="Georgia" panose="02040502050405020303" pitchFamily="18" charset="0"/>
              </a:rPr>
              <a:t>	</a:t>
            </a:r>
            <a:endParaRPr lang="en-US" sz="1800" dirty="0">
              <a:solidFill>
                <a:schemeClr val="bg1"/>
              </a:solidFill>
              <a:latin typeface="Georgia" panose="02040502050405020303" pitchFamily="18" charset="0"/>
            </a:endParaRPr>
          </a:p>
        </p:txBody>
      </p:sp>
      <p:sp>
        <p:nvSpPr>
          <p:cNvPr id="3" name="Rectangle 2"/>
          <p:cNvSpPr/>
          <p:nvPr/>
        </p:nvSpPr>
        <p:spPr>
          <a:xfrm>
            <a:off x="1000124" y="738220"/>
            <a:ext cx="10191751" cy="923330"/>
          </a:xfrm>
          <a:prstGeom prst="rect">
            <a:avLst/>
          </a:prstGeom>
        </p:spPr>
        <p:txBody>
          <a:bodyPr wrap="square">
            <a:spAutoFit/>
          </a:bodyPr>
          <a:lstStyle/>
          <a:p>
            <a:pPr lvl="1" algn="just"/>
            <a:r>
              <a:rPr lang="en-US" dirty="0">
                <a:latin typeface="Georgia" panose="02040502050405020303" pitchFamily="18" charset="0"/>
              </a:rPr>
              <a:t>II. Once the error report is generated, Download error report link is displayed in the Column Error Report. </a:t>
            </a:r>
            <a:r>
              <a:rPr lang="en-US" b="1" dirty="0">
                <a:latin typeface="Georgia" panose="02040502050405020303" pitchFamily="18" charset="0"/>
              </a:rPr>
              <a:t>Click the Download error report link to download the zipped error report</a:t>
            </a:r>
            <a:r>
              <a:rPr lang="en-US" dirty="0">
                <a:latin typeface="Georgia" panose="02040502050405020303" pitchFamily="18" charset="0"/>
              </a:rPr>
              <a:t>. </a:t>
            </a:r>
            <a:endParaRPr lang="en-US" b="1" dirty="0">
              <a:latin typeface="Georgia" panose="02040502050405020303" pitchFamily="18" charset="0"/>
            </a:endParaRPr>
          </a:p>
        </p:txBody>
      </p:sp>
      <p:pic>
        <p:nvPicPr>
          <p:cNvPr id="2" name="Picture 1"/>
          <p:cNvPicPr>
            <a:picLocks noChangeAspect="1"/>
          </p:cNvPicPr>
          <p:nvPr/>
        </p:nvPicPr>
        <p:blipFill>
          <a:blip r:embed="rId2"/>
          <a:stretch>
            <a:fillRect/>
          </a:stretch>
        </p:blipFill>
        <p:spPr>
          <a:xfrm>
            <a:off x="1571624" y="1742894"/>
            <a:ext cx="8372476" cy="4093553"/>
          </a:xfrm>
          <a:prstGeom prst="rect">
            <a:avLst/>
          </a:prstGeom>
        </p:spPr>
      </p:pic>
    </p:spTree>
    <p:extLst>
      <p:ext uri="{BB962C8B-B14F-4D97-AF65-F5344CB8AC3E}">
        <p14:creationId xmlns:p14="http://schemas.microsoft.com/office/powerpoint/2010/main" val="200373598"/>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12192000" cy="379876"/>
          </a:xfrm>
          <a:prstGeom prst="rect">
            <a:avLst/>
          </a:prstGeom>
          <a:solidFill>
            <a:schemeClr val="accent6">
              <a:lumMod val="50000"/>
            </a:schemeClr>
          </a:solidFill>
        </p:spPr>
        <p:txBody>
          <a:bodyPr vert="horz" wrap="square" lIns="0" tIns="50941" rIns="0" bIns="50941" rtlCol="0" anchor="t" anchorCtr="0">
            <a:spAutoFit/>
          </a:bodyPr>
          <a:lstStyle>
            <a:lvl1pPr algn="l" defTabSz="899010" rtl="0" eaLnBrk="1" latinLnBrk="0" hangingPunct="1">
              <a:spcBef>
                <a:spcPct val="0"/>
              </a:spcBef>
              <a:buNone/>
              <a:defRPr sz="1588" kern="1200">
                <a:solidFill>
                  <a:schemeClr val="tx2"/>
                </a:solidFill>
                <a:latin typeface="+mj-lt"/>
                <a:ea typeface="+mj-ea"/>
                <a:cs typeface="+mj-cs"/>
              </a:defRPr>
            </a:lvl1pPr>
          </a:lstStyle>
          <a:p>
            <a:pPr algn="ctr"/>
            <a:r>
              <a:rPr lang="en-US" altLang="en-US" sz="1800" b="1" dirty="0">
                <a:solidFill>
                  <a:schemeClr val="bg1"/>
                </a:solidFill>
                <a:latin typeface="Georgia" panose="02040502050405020303" pitchFamily="18" charset="0"/>
                <a:ea typeface="MS Mincho" panose="02020609040205080304" pitchFamily="49" charset="-128"/>
              </a:rPr>
              <a:t>Tax deduction at source-Return </a:t>
            </a:r>
            <a:r>
              <a:rPr lang="en-US" altLang="en-US" sz="1800" b="1" dirty="0" smtClean="0">
                <a:solidFill>
                  <a:schemeClr val="bg1"/>
                </a:solidFill>
                <a:latin typeface="Georgia" panose="02040502050405020303" pitchFamily="18" charset="0"/>
                <a:ea typeface="MS Mincho" panose="02020609040205080304" pitchFamily="49" charset="-128"/>
              </a:rPr>
              <a:t>GSTR-07</a:t>
            </a:r>
            <a:r>
              <a:rPr lang="en-US" sz="1800" b="1" dirty="0" smtClean="0">
                <a:solidFill>
                  <a:schemeClr val="bg1"/>
                </a:solidFill>
                <a:latin typeface="Georgia" panose="02040502050405020303" pitchFamily="18" charset="0"/>
              </a:rPr>
              <a:t>	</a:t>
            </a:r>
            <a:endParaRPr lang="en-US" sz="1800" dirty="0">
              <a:solidFill>
                <a:schemeClr val="bg1"/>
              </a:solidFill>
              <a:latin typeface="Georgia" panose="02040502050405020303" pitchFamily="18" charset="0"/>
            </a:endParaRPr>
          </a:p>
        </p:txBody>
      </p:sp>
      <p:sp>
        <p:nvSpPr>
          <p:cNvPr id="3" name="Rectangle 2"/>
          <p:cNvSpPr/>
          <p:nvPr/>
        </p:nvSpPr>
        <p:spPr>
          <a:xfrm>
            <a:off x="1000124" y="692053"/>
            <a:ext cx="10191751" cy="369332"/>
          </a:xfrm>
          <a:prstGeom prst="rect">
            <a:avLst/>
          </a:prstGeom>
        </p:spPr>
        <p:txBody>
          <a:bodyPr wrap="square">
            <a:spAutoFit/>
          </a:bodyPr>
          <a:lstStyle/>
          <a:p>
            <a:pPr lvl="1" algn="just"/>
            <a:r>
              <a:rPr lang="en-US" dirty="0">
                <a:latin typeface="Georgia" panose="02040502050405020303" pitchFamily="18" charset="0"/>
              </a:rPr>
              <a:t>III. Unzip and save the </a:t>
            </a:r>
            <a:r>
              <a:rPr lang="en-US" dirty="0" err="1">
                <a:latin typeface="Georgia" panose="02040502050405020303" pitchFamily="18" charset="0"/>
              </a:rPr>
              <a:t>Json</a:t>
            </a:r>
            <a:r>
              <a:rPr lang="en-US" dirty="0">
                <a:latin typeface="Georgia" panose="02040502050405020303" pitchFamily="18" charset="0"/>
              </a:rPr>
              <a:t> File in your machine.</a:t>
            </a:r>
            <a:endParaRPr lang="en-US" b="1" dirty="0">
              <a:latin typeface="Georgia" panose="02040502050405020303" pitchFamily="18" charset="0"/>
            </a:endParaRPr>
          </a:p>
        </p:txBody>
      </p:sp>
      <p:pic>
        <p:nvPicPr>
          <p:cNvPr id="5" name="Picture 4"/>
          <p:cNvPicPr>
            <a:picLocks noChangeAspect="1"/>
          </p:cNvPicPr>
          <p:nvPr/>
        </p:nvPicPr>
        <p:blipFill>
          <a:blip r:embed="rId2"/>
          <a:stretch>
            <a:fillRect/>
          </a:stretch>
        </p:blipFill>
        <p:spPr>
          <a:xfrm>
            <a:off x="676274" y="1373562"/>
            <a:ext cx="10307089" cy="1300163"/>
          </a:xfrm>
          <a:prstGeom prst="rect">
            <a:avLst/>
          </a:prstGeom>
        </p:spPr>
      </p:pic>
    </p:spTree>
    <p:extLst>
      <p:ext uri="{BB962C8B-B14F-4D97-AF65-F5344CB8AC3E}">
        <p14:creationId xmlns:p14="http://schemas.microsoft.com/office/powerpoint/2010/main" val="3505526686"/>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12192000" cy="379876"/>
          </a:xfrm>
          <a:prstGeom prst="rect">
            <a:avLst/>
          </a:prstGeom>
          <a:solidFill>
            <a:schemeClr val="accent6">
              <a:lumMod val="50000"/>
            </a:schemeClr>
          </a:solidFill>
        </p:spPr>
        <p:txBody>
          <a:bodyPr vert="horz" wrap="square" lIns="0" tIns="50941" rIns="0" bIns="50941" rtlCol="0" anchor="t" anchorCtr="0">
            <a:spAutoFit/>
          </a:bodyPr>
          <a:lstStyle>
            <a:lvl1pPr algn="l" defTabSz="899010" rtl="0" eaLnBrk="1" latinLnBrk="0" hangingPunct="1">
              <a:spcBef>
                <a:spcPct val="0"/>
              </a:spcBef>
              <a:buNone/>
              <a:defRPr sz="1588" kern="1200">
                <a:solidFill>
                  <a:schemeClr val="tx2"/>
                </a:solidFill>
                <a:latin typeface="+mj-lt"/>
                <a:ea typeface="+mj-ea"/>
                <a:cs typeface="+mj-cs"/>
              </a:defRPr>
            </a:lvl1pPr>
          </a:lstStyle>
          <a:p>
            <a:pPr algn="ctr"/>
            <a:r>
              <a:rPr lang="en-US" altLang="en-US" sz="1800" b="1" dirty="0">
                <a:solidFill>
                  <a:schemeClr val="bg1"/>
                </a:solidFill>
                <a:latin typeface="Georgia" panose="02040502050405020303" pitchFamily="18" charset="0"/>
                <a:ea typeface="MS Mincho" panose="02020609040205080304" pitchFamily="49" charset="-128"/>
              </a:rPr>
              <a:t>Tax deduction at source-Return </a:t>
            </a:r>
            <a:r>
              <a:rPr lang="en-US" altLang="en-US" sz="1800" b="1" dirty="0" smtClean="0">
                <a:solidFill>
                  <a:schemeClr val="bg1"/>
                </a:solidFill>
                <a:latin typeface="Georgia" panose="02040502050405020303" pitchFamily="18" charset="0"/>
                <a:ea typeface="MS Mincho" panose="02020609040205080304" pitchFamily="49" charset="-128"/>
              </a:rPr>
              <a:t>GSTR-07</a:t>
            </a:r>
            <a:r>
              <a:rPr lang="en-US" sz="1800" b="1" dirty="0" smtClean="0">
                <a:solidFill>
                  <a:schemeClr val="bg1"/>
                </a:solidFill>
                <a:latin typeface="Georgia" panose="02040502050405020303" pitchFamily="18" charset="0"/>
              </a:rPr>
              <a:t>	</a:t>
            </a:r>
            <a:endParaRPr lang="en-US" sz="1800" dirty="0">
              <a:solidFill>
                <a:schemeClr val="bg1"/>
              </a:solidFill>
              <a:latin typeface="Georgia" panose="02040502050405020303" pitchFamily="18" charset="0"/>
            </a:endParaRPr>
          </a:p>
        </p:txBody>
      </p:sp>
      <p:sp>
        <p:nvSpPr>
          <p:cNvPr id="2" name="Rectangle 1"/>
          <p:cNvSpPr/>
          <p:nvPr/>
        </p:nvSpPr>
        <p:spPr>
          <a:xfrm>
            <a:off x="952500" y="698839"/>
            <a:ext cx="10744200" cy="1754326"/>
          </a:xfrm>
          <a:prstGeom prst="rect">
            <a:avLst/>
          </a:prstGeom>
        </p:spPr>
        <p:txBody>
          <a:bodyPr wrap="square">
            <a:spAutoFit/>
          </a:bodyPr>
          <a:lstStyle/>
          <a:p>
            <a:pPr algn="just"/>
            <a:r>
              <a:rPr lang="en-US" dirty="0">
                <a:latin typeface="Georgia" panose="02040502050405020303" pitchFamily="18" charset="0"/>
              </a:rPr>
              <a:t>F. Preview Form GSTR-7 on the GST Portal To preview Form GSTR-7 on the GST Portal, perform following steps: </a:t>
            </a:r>
            <a:endParaRPr lang="en-US" dirty="0" smtClean="0">
              <a:latin typeface="Georgia" panose="02040502050405020303" pitchFamily="18" charset="0"/>
            </a:endParaRPr>
          </a:p>
          <a:p>
            <a:pPr algn="just"/>
            <a:r>
              <a:rPr lang="en-US" dirty="0" smtClean="0">
                <a:latin typeface="Georgia" panose="02040502050405020303" pitchFamily="18" charset="0"/>
              </a:rPr>
              <a:t>1</a:t>
            </a:r>
            <a:r>
              <a:rPr lang="en-US" dirty="0">
                <a:latin typeface="Georgia" panose="02040502050405020303" pitchFamily="18" charset="0"/>
              </a:rPr>
              <a:t>. Access the </a:t>
            </a:r>
            <a:r>
              <a:rPr lang="en-US" b="1" dirty="0">
                <a:latin typeface="Georgia" panose="02040502050405020303" pitchFamily="18" charset="0"/>
              </a:rPr>
              <a:t>http://www.gst.gov.in</a:t>
            </a:r>
            <a:r>
              <a:rPr lang="en-US" dirty="0">
                <a:latin typeface="Georgia" panose="02040502050405020303" pitchFamily="18" charset="0"/>
              </a:rPr>
              <a:t> URL. The GST Home page is displayed. 2. </a:t>
            </a:r>
            <a:r>
              <a:rPr lang="en-US" b="1" dirty="0">
                <a:latin typeface="Georgia" panose="02040502050405020303" pitchFamily="18" charset="0"/>
              </a:rPr>
              <a:t>Login</a:t>
            </a:r>
            <a:r>
              <a:rPr lang="en-US" dirty="0">
                <a:latin typeface="Georgia" panose="02040502050405020303" pitchFamily="18" charset="0"/>
              </a:rPr>
              <a:t> to the portal with valid credentials. 3. Dashboard page is displayed. Click </a:t>
            </a:r>
            <a:r>
              <a:rPr lang="en-US" b="1" dirty="0">
                <a:latin typeface="Georgia" panose="02040502050405020303" pitchFamily="18" charset="0"/>
              </a:rPr>
              <a:t>Return Dashboard</a:t>
            </a:r>
            <a:r>
              <a:rPr lang="en-US" dirty="0">
                <a:latin typeface="Georgia" panose="02040502050405020303" pitchFamily="18" charset="0"/>
              </a:rPr>
              <a:t>. Alternatively, you can also access the Return Dashboard by the following navigation: </a:t>
            </a:r>
            <a:r>
              <a:rPr lang="en-US" b="1" dirty="0">
                <a:latin typeface="Georgia" panose="02040502050405020303" pitchFamily="18" charset="0"/>
              </a:rPr>
              <a:t>Services &gt; Returns &gt; Returns Dashboard</a:t>
            </a:r>
            <a:r>
              <a:rPr lang="en-US" dirty="0">
                <a:latin typeface="Georgia" panose="02040502050405020303" pitchFamily="18" charset="0"/>
              </a:rPr>
              <a:t> </a:t>
            </a:r>
          </a:p>
        </p:txBody>
      </p:sp>
      <p:pic>
        <p:nvPicPr>
          <p:cNvPr id="6" name="Picture 5"/>
          <p:cNvPicPr>
            <a:picLocks noChangeAspect="1"/>
          </p:cNvPicPr>
          <p:nvPr/>
        </p:nvPicPr>
        <p:blipFill>
          <a:blip r:embed="rId2"/>
          <a:stretch>
            <a:fillRect/>
          </a:stretch>
        </p:blipFill>
        <p:spPr>
          <a:xfrm>
            <a:off x="952500" y="2495130"/>
            <a:ext cx="8160748" cy="3638550"/>
          </a:xfrm>
          <a:prstGeom prst="rect">
            <a:avLst/>
          </a:prstGeom>
        </p:spPr>
      </p:pic>
    </p:spTree>
    <p:extLst>
      <p:ext uri="{BB962C8B-B14F-4D97-AF65-F5344CB8AC3E}">
        <p14:creationId xmlns:p14="http://schemas.microsoft.com/office/powerpoint/2010/main" val="1441289483"/>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12192000" cy="379876"/>
          </a:xfrm>
          <a:prstGeom prst="rect">
            <a:avLst/>
          </a:prstGeom>
          <a:solidFill>
            <a:schemeClr val="accent6">
              <a:lumMod val="50000"/>
            </a:schemeClr>
          </a:solidFill>
        </p:spPr>
        <p:txBody>
          <a:bodyPr vert="horz" wrap="square" lIns="0" tIns="50941" rIns="0" bIns="50941" rtlCol="0" anchor="t" anchorCtr="0">
            <a:spAutoFit/>
          </a:bodyPr>
          <a:lstStyle>
            <a:lvl1pPr algn="l" defTabSz="899010" rtl="0" eaLnBrk="1" latinLnBrk="0" hangingPunct="1">
              <a:spcBef>
                <a:spcPct val="0"/>
              </a:spcBef>
              <a:buNone/>
              <a:defRPr sz="1588" kern="1200">
                <a:solidFill>
                  <a:schemeClr val="tx2"/>
                </a:solidFill>
                <a:latin typeface="+mj-lt"/>
                <a:ea typeface="+mj-ea"/>
                <a:cs typeface="+mj-cs"/>
              </a:defRPr>
            </a:lvl1pPr>
          </a:lstStyle>
          <a:p>
            <a:pPr algn="ctr"/>
            <a:r>
              <a:rPr lang="en-US" altLang="en-US" sz="1800" b="1" dirty="0">
                <a:solidFill>
                  <a:schemeClr val="bg1"/>
                </a:solidFill>
                <a:latin typeface="Georgia" panose="02040502050405020303" pitchFamily="18" charset="0"/>
                <a:ea typeface="MS Mincho" panose="02020609040205080304" pitchFamily="49" charset="-128"/>
              </a:rPr>
              <a:t>Tax deduction at source-Return </a:t>
            </a:r>
            <a:r>
              <a:rPr lang="en-US" altLang="en-US" sz="1800" b="1" dirty="0" smtClean="0">
                <a:solidFill>
                  <a:schemeClr val="bg1"/>
                </a:solidFill>
                <a:latin typeface="Georgia" panose="02040502050405020303" pitchFamily="18" charset="0"/>
                <a:ea typeface="MS Mincho" panose="02020609040205080304" pitchFamily="49" charset="-128"/>
              </a:rPr>
              <a:t>GSTR-07</a:t>
            </a:r>
            <a:r>
              <a:rPr lang="en-US" sz="1800" b="1" dirty="0" smtClean="0">
                <a:solidFill>
                  <a:schemeClr val="bg1"/>
                </a:solidFill>
                <a:latin typeface="Georgia" panose="02040502050405020303" pitchFamily="18" charset="0"/>
              </a:rPr>
              <a:t>	</a:t>
            </a:r>
            <a:endParaRPr lang="en-US" sz="1800" dirty="0">
              <a:solidFill>
                <a:schemeClr val="bg1"/>
              </a:solidFill>
              <a:latin typeface="Georgia" panose="02040502050405020303" pitchFamily="18" charset="0"/>
            </a:endParaRPr>
          </a:p>
        </p:txBody>
      </p:sp>
      <p:sp>
        <p:nvSpPr>
          <p:cNvPr id="2" name="Rectangle 1"/>
          <p:cNvSpPr/>
          <p:nvPr/>
        </p:nvSpPr>
        <p:spPr>
          <a:xfrm>
            <a:off x="952500" y="698839"/>
            <a:ext cx="10744200" cy="646331"/>
          </a:xfrm>
          <a:prstGeom prst="rect">
            <a:avLst/>
          </a:prstGeom>
        </p:spPr>
        <p:txBody>
          <a:bodyPr wrap="square">
            <a:spAutoFit/>
          </a:bodyPr>
          <a:lstStyle/>
          <a:p>
            <a:pPr algn="just"/>
            <a:r>
              <a:rPr lang="en-US" dirty="0">
                <a:latin typeface="Georgia" panose="02040502050405020303" pitchFamily="18" charset="0"/>
              </a:rPr>
              <a:t>5. The File Returns page is displayed. </a:t>
            </a:r>
            <a:r>
              <a:rPr lang="en-US" b="1" dirty="0">
                <a:latin typeface="Georgia" panose="02040502050405020303" pitchFamily="18" charset="0"/>
              </a:rPr>
              <a:t>Select the Financial Year &amp; Return Filing Period (Month) </a:t>
            </a:r>
            <a:r>
              <a:rPr lang="en-US" dirty="0">
                <a:latin typeface="Georgia" panose="02040502050405020303" pitchFamily="18" charset="0"/>
              </a:rPr>
              <a:t>for which you want to file the return from the drop-down list and click the SEARCH button.</a:t>
            </a:r>
          </a:p>
        </p:txBody>
      </p:sp>
      <p:pic>
        <p:nvPicPr>
          <p:cNvPr id="5" name="Picture 4"/>
          <p:cNvPicPr>
            <a:picLocks noChangeAspect="1"/>
          </p:cNvPicPr>
          <p:nvPr/>
        </p:nvPicPr>
        <p:blipFill>
          <a:blip r:embed="rId2"/>
          <a:stretch>
            <a:fillRect/>
          </a:stretch>
        </p:blipFill>
        <p:spPr>
          <a:xfrm>
            <a:off x="952500" y="2266950"/>
            <a:ext cx="10709172" cy="2114550"/>
          </a:xfrm>
          <a:prstGeom prst="rect">
            <a:avLst/>
          </a:prstGeom>
        </p:spPr>
      </p:pic>
    </p:spTree>
    <p:extLst>
      <p:ext uri="{BB962C8B-B14F-4D97-AF65-F5344CB8AC3E}">
        <p14:creationId xmlns:p14="http://schemas.microsoft.com/office/powerpoint/2010/main" val="3058097572"/>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12192000" cy="379876"/>
          </a:xfrm>
          <a:prstGeom prst="rect">
            <a:avLst/>
          </a:prstGeom>
          <a:solidFill>
            <a:schemeClr val="accent6">
              <a:lumMod val="50000"/>
            </a:schemeClr>
          </a:solidFill>
        </p:spPr>
        <p:txBody>
          <a:bodyPr vert="horz" wrap="square" lIns="0" tIns="50941" rIns="0" bIns="50941" rtlCol="0" anchor="t" anchorCtr="0">
            <a:spAutoFit/>
          </a:bodyPr>
          <a:lstStyle>
            <a:lvl1pPr algn="l" defTabSz="899010" rtl="0" eaLnBrk="1" latinLnBrk="0" hangingPunct="1">
              <a:spcBef>
                <a:spcPct val="0"/>
              </a:spcBef>
              <a:buNone/>
              <a:defRPr sz="1588" kern="1200">
                <a:solidFill>
                  <a:schemeClr val="tx2"/>
                </a:solidFill>
                <a:latin typeface="+mj-lt"/>
                <a:ea typeface="+mj-ea"/>
                <a:cs typeface="+mj-cs"/>
              </a:defRPr>
            </a:lvl1pPr>
          </a:lstStyle>
          <a:p>
            <a:pPr algn="ctr"/>
            <a:r>
              <a:rPr lang="en-US" altLang="en-US" sz="1800" b="1" dirty="0">
                <a:solidFill>
                  <a:schemeClr val="bg1"/>
                </a:solidFill>
                <a:latin typeface="Georgia" panose="02040502050405020303" pitchFamily="18" charset="0"/>
                <a:ea typeface="MS Mincho" panose="02020609040205080304" pitchFamily="49" charset="-128"/>
              </a:rPr>
              <a:t>Tax deduction at source-Return </a:t>
            </a:r>
            <a:r>
              <a:rPr lang="en-US" altLang="en-US" sz="1800" b="1" dirty="0" smtClean="0">
                <a:solidFill>
                  <a:schemeClr val="bg1"/>
                </a:solidFill>
                <a:latin typeface="Georgia" panose="02040502050405020303" pitchFamily="18" charset="0"/>
                <a:ea typeface="MS Mincho" panose="02020609040205080304" pitchFamily="49" charset="-128"/>
              </a:rPr>
              <a:t>GSTR-07</a:t>
            </a:r>
            <a:r>
              <a:rPr lang="en-US" sz="1800" b="1" dirty="0" smtClean="0">
                <a:solidFill>
                  <a:schemeClr val="bg1"/>
                </a:solidFill>
                <a:latin typeface="Georgia" panose="02040502050405020303" pitchFamily="18" charset="0"/>
              </a:rPr>
              <a:t>	</a:t>
            </a:r>
            <a:endParaRPr lang="en-US" sz="1800" dirty="0">
              <a:solidFill>
                <a:schemeClr val="bg1"/>
              </a:solidFill>
              <a:latin typeface="Georgia" panose="02040502050405020303" pitchFamily="18" charset="0"/>
            </a:endParaRPr>
          </a:p>
        </p:txBody>
      </p:sp>
      <p:sp>
        <p:nvSpPr>
          <p:cNvPr id="2" name="Rectangle 1"/>
          <p:cNvSpPr/>
          <p:nvPr/>
        </p:nvSpPr>
        <p:spPr>
          <a:xfrm>
            <a:off x="952500" y="698839"/>
            <a:ext cx="10744200" cy="646331"/>
          </a:xfrm>
          <a:prstGeom prst="rect">
            <a:avLst/>
          </a:prstGeom>
        </p:spPr>
        <p:txBody>
          <a:bodyPr wrap="square">
            <a:spAutoFit/>
          </a:bodyPr>
          <a:lstStyle/>
          <a:p>
            <a:pPr algn="just"/>
            <a:r>
              <a:rPr lang="en-US" dirty="0">
                <a:latin typeface="Georgia" panose="02040502050405020303" pitchFamily="18" charset="0"/>
              </a:rPr>
              <a:t>6. The GSTR-7 box is displayed, with an Important Message box on the right. In the GSTR-7 box, click the </a:t>
            </a:r>
            <a:r>
              <a:rPr lang="en-US" b="1" dirty="0">
                <a:latin typeface="Georgia" panose="02040502050405020303" pitchFamily="18" charset="0"/>
              </a:rPr>
              <a:t>PREPARE ONLINE button</a:t>
            </a:r>
            <a:r>
              <a:rPr lang="en-US" dirty="0">
                <a:latin typeface="Georgia" panose="02040502050405020303" pitchFamily="18" charset="0"/>
              </a:rPr>
              <a:t>.</a:t>
            </a:r>
          </a:p>
        </p:txBody>
      </p:sp>
      <p:pic>
        <p:nvPicPr>
          <p:cNvPr id="3" name="Picture 2"/>
          <p:cNvPicPr>
            <a:picLocks noChangeAspect="1"/>
          </p:cNvPicPr>
          <p:nvPr/>
        </p:nvPicPr>
        <p:blipFill>
          <a:blip r:embed="rId2"/>
          <a:stretch>
            <a:fillRect/>
          </a:stretch>
        </p:blipFill>
        <p:spPr>
          <a:xfrm>
            <a:off x="1181100" y="1664133"/>
            <a:ext cx="7639050" cy="4500714"/>
          </a:xfrm>
          <a:prstGeom prst="rect">
            <a:avLst/>
          </a:prstGeom>
        </p:spPr>
      </p:pic>
    </p:spTree>
    <p:extLst>
      <p:ext uri="{BB962C8B-B14F-4D97-AF65-F5344CB8AC3E}">
        <p14:creationId xmlns:p14="http://schemas.microsoft.com/office/powerpoint/2010/main" val="2693976682"/>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12192000" cy="379876"/>
          </a:xfrm>
          <a:prstGeom prst="rect">
            <a:avLst/>
          </a:prstGeom>
          <a:solidFill>
            <a:schemeClr val="accent6">
              <a:lumMod val="50000"/>
            </a:schemeClr>
          </a:solidFill>
        </p:spPr>
        <p:txBody>
          <a:bodyPr vert="horz" wrap="square" lIns="0" tIns="50941" rIns="0" bIns="50941" rtlCol="0" anchor="t" anchorCtr="0">
            <a:spAutoFit/>
          </a:bodyPr>
          <a:lstStyle>
            <a:lvl1pPr algn="l" defTabSz="899010" rtl="0" eaLnBrk="1" latinLnBrk="0" hangingPunct="1">
              <a:spcBef>
                <a:spcPct val="0"/>
              </a:spcBef>
              <a:buNone/>
              <a:defRPr sz="1588" kern="1200">
                <a:solidFill>
                  <a:schemeClr val="tx2"/>
                </a:solidFill>
                <a:latin typeface="+mj-lt"/>
                <a:ea typeface="+mj-ea"/>
                <a:cs typeface="+mj-cs"/>
              </a:defRPr>
            </a:lvl1pPr>
          </a:lstStyle>
          <a:p>
            <a:pPr algn="ctr"/>
            <a:r>
              <a:rPr lang="en-US" altLang="en-US" sz="1800" b="1" dirty="0">
                <a:solidFill>
                  <a:schemeClr val="bg1"/>
                </a:solidFill>
                <a:latin typeface="Georgia" panose="02040502050405020303" pitchFamily="18" charset="0"/>
                <a:ea typeface="MS Mincho" panose="02020609040205080304" pitchFamily="49" charset="-128"/>
              </a:rPr>
              <a:t>Tax deduction at source-Return </a:t>
            </a:r>
            <a:r>
              <a:rPr lang="en-US" altLang="en-US" sz="1800" b="1" dirty="0" smtClean="0">
                <a:solidFill>
                  <a:schemeClr val="bg1"/>
                </a:solidFill>
                <a:latin typeface="Georgia" panose="02040502050405020303" pitchFamily="18" charset="0"/>
                <a:ea typeface="MS Mincho" panose="02020609040205080304" pitchFamily="49" charset="-128"/>
              </a:rPr>
              <a:t>GSTR-07</a:t>
            </a:r>
            <a:r>
              <a:rPr lang="en-US" sz="1800" b="1" dirty="0" smtClean="0">
                <a:solidFill>
                  <a:schemeClr val="bg1"/>
                </a:solidFill>
                <a:latin typeface="Georgia" panose="02040502050405020303" pitchFamily="18" charset="0"/>
              </a:rPr>
              <a:t>	</a:t>
            </a:r>
            <a:endParaRPr lang="en-US" sz="1800" dirty="0">
              <a:solidFill>
                <a:schemeClr val="bg1"/>
              </a:solidFill>
              <a:latin typeface="Georgia" panose="02040502050405020303" pitchFamily="18" charset="0"/>
            </a:endParaRPr>
          </a:p>
        </p:txBody>
      </p:sp>
      <p:sp>
        <p:nvSpPr>
          <p:cNvPr id="2" name="Rectangle 1"/>
          <p:cNvSpPr/>
          <p:nvPr/>
        </p:nvSpPr>
        <p:spPr>
          <a:xfrm>
            <a:off x="952500" y="698839"/>
            <a:ext cx="10744200" cy="923330"/>
          </a:xfrm>
          <a:prstGeom prst="rect">
            <a:avLst/>
          </a:prstGeom>
        </p:spPr>
        <p:txBody>
          <a:bodyPr wrap="square">
            <a:spAutoFit/>
          </a:bodyPr>
          <a:lstStyle/>
          <a:p>
            <a:pPr algn="just"/>
            <a:r>
              <a:rPr lang="en-US" b="1" dirty="0">
                <a:latin typeface="Georgia" panose="02040502050405020303" pitchFamily="18" charset="0"/>
              </a:rPr>
              <a:t>7. The details you had successfully uploaded on the portal using the Offline Utility would be displayed in boxes 3 and 4. Click the PREVIEW button. The draft Summary page of your Form GSTR-7 gets downloaded. </a:t>
            </a:r>
          </a:p>
        </p:txBody>
      </p:sp>
      <p:pic>
        <p:nvPicPr>
          <p:cNvPr id="5" name="Picture 4"/>
          <p:cNvPicPr>
            <a:picLocks noChangeAspect="1"/>
          </p:cNvPicPr>
          <p:nvPr/>
        </p:nvPicPr>
        <p:blipFill>
          <a:blip r:embed="rId2"/>
          <a:stretch>
            <a:fillRect/>
          </a:stretch>
        </p:blipFill>
        <p:spPr>
          <a:xfrm>
            <a:off x="952500" y="1776412"/>
            <a:ext cx="7138988" cy="4755099"/>
          </a:xfrm>
          <a:prstGeom prst="rect">
            <a:avLst/>
          </a:prstGeom>
        </p:spPr>
      </p:pic>
    </p:spTree>
    <p:extLst>
      <p:ext uri="{BB962C8B-B14F-4D97-AF65-F5344CB8AC3E}">
        <p14:creationId xmlns:p14="http://schemas.microsoft.com/office/powerpoint/2010/main" val="47115693"/>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12192000" cy="379876"/>
          </a:xfrm>
          <a:prstGeom prst="rect">
            <a:avLst/>
          </a:prstGeom>
          <a:solidFill>
            <a:schemeClr val="accent6">
              <a:lumMod val="50000"/>
            </a:schemeClr>
          </a:solidFill>
        </p:spPr>
        <p:txBody>
          <a:bodyPr vert="horz" wrap="square" lIns="0" tIns="50941" rIns="0" bIns="50941" rtlCol="0" anchor="t" anchorCtr="0">
            <a:spAutoFit/>
          </a:bodyPr>
          <a:lstStyle>
            <a:lvl1pPr algn="l" defTabSz="899010" rtl="0" eaLnBrk="1" latinLnBrk="0" hangingPunct="1">
              <a:spcBef>
                <a:spcPct val="0"/>
              </a:spcBef>
              <a:buNone/>
              <a:defRPr sz="1588" kern="1200">
                <a:solidFill>
                  <a:schemeClr val="tx2"/>
                </a:solidFill>
                <a:latin typeface="+mj-lt"/>
                <a:ea typeface="+mj-ea"/>
                <a:cs typeface="+mj-cs"/>
              </a:defRPr>
            </a:lvl1pPr>
          </a:lstStyle>
          <a:p>
            <a:pPr algn="ctr"/>
            <a:r>
              <a:rPr lang="en-US" altLang="en-US" sz="1800" b="1" dirty="0">
                <a:solidFill>
                  <a:schemeClr val="bg1"/>
                </a:solidFill>
                <a:latin typeface="Georgia" panose="02040502050405020303" pitchFamily="18" charset="0"/>
                <a:ea typeface="MS Mincho" panose="02020609040205080304" pitchFamily="49" charset="-128"/>
              </a:rPr>
              <a:t>Tax deduction at source-Return </a:t>
            </a:r>
            <a:r>
              <a:rPr lang="en-US" altLang="en-US" sz="1800" b="1" dirty="0" smtClean="0">
                <a:solidFill>
                  <a:schemeClr val="bg1"/>
                </a:solidFill>
                <a:latin typeface="Georgia" panose="02040502050405020303" pitchFamily="18" charset="0"/>
                <a:ea typeface="MS Mincho" panose="02020609040205080304" pitchFamily="49" charset="-128"/>
              </a:rPr>
              <a:t>GSTR-07</a:t>
            </a:r>
            <a:r>
              <a:rPr lang="en-US" sz="1800" b="1" dirty="0" smtClean="0">
                <a:solidFill>
                  <a:schemeClr val="bg1"/>
                </a:solidFill>
                <a:latin typeface="Georgia" panose="02040502050405020303" pitchFamily="18" charset="0"/>
              </a:rPr>
              <a:t>	</a:t>
            </a:r>
            <a:endParaRPr lang="en-US" sz="1800" dirty="0">
              <a:solidFill>
                <a:schemeClr val="bg1"/>
              </a:solidFill>
              <a:latin typeface="Georgia" panose="02040502050405020303" pitchFamily="18" charset="0"/>
            </a:endParaRPr>
          </a:p>
        </p:txBody>
      </p:sp>
      <p:sp>
        <p:nvSpPr>
          <p:cNvPr id="2" name="Rectangle 1"/>
          <p:cNvSpPr/>
          <p:nvPr/>
        </p:nvSpPr>
        <p:spPr>
          <a:xfrm>
            <a:off x="952500" y="698838"/>
            <a:ext cx="2469126" cy="3416320"/>
          </a:xfrm>
          <a:prstGeom prst="rect">
            <a:avLst/>
          </a:prstGeom>
        </p:spPr>
        <p:txBody>
          <a:bodyPr wrap="square">
            <a:spAutoFit/>
          </a:bodyPr>
          <a:lstStyle/>
          <a:p>
            <a:pPr algn="just"/>
            <a:r>
              <a:rPr lang="en-US" dirty="0">
                <a:latin typeface="Georgia" panose="02040502050405020303" pitchFamily="18" charset="0"/>
              </a:rPr>
              <a:t>8. The </a:t>
            </a:r>
            <a:r>
              <a:rPr lang="en-US" b="1" dirty="0">
                <a:latin typeface="Georgia" panose="02040502050405020303" pitchFamily="18" charset="0"/>
              </a:rPr>
              <a:t>downloaded PDF is displayed</a:t>
            </a:r>
            <a:r>
              <a:rPr lang="en-US" dirty="0">
                <a:latin typeface="Georgia" panose="02040502050405020303" pitchFamily="18" charset="0"/>
              </a:rPr>
              <a:t>. It is recommended that you review the summary of entries made in different sections carefully. The PDF file generated </a:t>
            </a:r>
            <a:r>
              <a:rPr lang="en-US" dirty="0" smtClean="0">
                <a:latin typeface="Georgia" panose="02040502050405020303" pitchFamily="18" charset="0"/>
              </a:rPr>
              <a:t>would bear </a:t>
            </a:r>
            <a:r>
              <a:rPr lang="en-US" b="1" dirty="0">
                <a:latin typeface="Georgia" panose="02040502050405020303" pitchFamily="18" charset="0"/>
              </a:rPr>
              <a:t>watermark of draft </a:t>
            </a:r>
            <a:r>
              <a:rPr lang="en-US" dirty="0">
                <a:latin typeface="Georgia" panose="02040502050405020303" pitchFamily="18" charset="0"/>
              </a:rPr>
              <a:t>as the details are yet to be filed.</a:t>
            </a:r>
          </a:p>
        </p:txBody>
      </p:sp>
      <p:pic>
        <p:nvPicPr>
          <p:cNvPr id="3" name="Picture 2"/>
          <p:cNvPicPr>
            <a:picLocks noChangeAspect="1"/>
          </p:cNvPicPr>
          <p:nvPr/>
        </p:nvPicPr>
        <p:blipFill>
          <a:blip r:embed="rId2"/>
          <a:stretch>
            <a:fillRect/>
          </a:stretch>
        </p:blipFill>
        <p:spPr>
          <a:xfrm>
            <a:off x="4350774" y="580851"/>
            <a:ext cx="6440898" cy="5973405"/>
          </a:xfrm>
          <a:prstGeom prst="rect">
            <a:avLst/>
          </a:prstGeom>
        </p:spPr>
      </p:pic>
    </p:spTree>
    <p:extLst>
      <p:ext uri="{BB962C8B-B14F-4D97-AF65-F5344CB8AC3E}">
        <p14:creationId xmlns:p14="http://schemas.microsoft.com/office/powerpoint/2010/main" val="16466380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 y="-2"/>
            <a:ext cx="11969968" cy="472209"/>
          </a:xfrm>
          <a:prstGeom prst="rect">
            <a:avLst/>
          </a:prstGeom>
          <a:solidFill>
            <a:schemeClr val="accent6">
              <a:lumMod val="50000"/>
            </a:schemeClr>
          </a:solidFill>
        </p:spPr>
        <p:txBody>
          <a:bodyPr vert="horz" wrap="square" lIns="0" tIns="50941" rIns="0" bIns="50941" rtlCol="0" anchor="t" anchorCtr="0">
            <a:spAutoFit/>
          </a:bodyPr>
          <a:lstStyle/>
          <a:p>
            <a:pPr algn="ctr"/>
            <a:r>
              <a:rPr lang="en-US" sz="2400" b="1" dirty="0">
                <a:solidFill>
                  <a:schemeClr val="bg1"/>
                </a:solidFill>
                <a:latin typeface="Georgia" panose="02040502050405020303" pitchFamily="18" charset="0"/>
              </a:rPr>
              <a:t>When tax deduction is not required to be made under GST: </a:t>
            </a:r>
            <a:endParaRPr lang="en-US" sz="2400" b="1" dirty="0">
              <a:solidFill>
                <a:schemeClr val="bg1"/>
              </a:solidFill>
              <a:latin typeface="Georgia" panose="02040502050405020303" pitchFamily="18" charset="0"/>
              <a:ea typeface="MS Mincho" panose="02020609040205080304" pitchFamily="49" charset="-128"/>
            </a:endParaRPr>
          </a:p>
        </p:txBody>
      </p:sp>
      <p:sp>
        <p:nvSpPr>
          <p:cNvPr id="11" name="Freeform 10"/>
          <p:cNvSpPr/>
          <p:nvPr/>
        </p:nvSpPr>
        <p:spPr>
          <a:xfrm>
            <a:off x="1390302" y="1857398"/>
            <a:ext cx="9509760" cy="914400"/>
          </a:xfrm>
          <a:custGeom>
            <a:avLst/>
            <a:gdLst>
              <a:gd name="connsiteX0" fmla="*/ 0 w 2706687"/>
              <a:gd name="connsiteY0" fmla="*/ 0 h 1624012"/>
              <a:gd name="connsiteX1" fmla="*/ 2706687 w 2706687"/>
              <a:gd name="connsiteY1" fmla="*/ 0 h 1624012"/>
              <a:gd name="connsiteX2" fmla="*/ 2706687 w 2706687"/>
              <a:gd name="connsiteY2" fmla="*/ 1624012 h 1624012"/>
              <a:gd name="connsiteX3" fmla="*/ 0 w 2706687"/>
              <a:gd name="connsiteY3" fmla="*/ 1624012 h 1624012"/>
              <a:gd name="connsiteX4" fmla="*/ 0 w 2706687"/>
              <a:gd name="connsiteY4" fmla="*/ 0 h 1624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6687" h="1624012">
                <a:moveTo>
                  <a:pt x="0" y="0"/>
                </a:moveTo>
                <a:lnTo>
                  <a:pt x="2706687" y="0"/>
                </a:lnTo>
                <a:lnTo>
                  <a:pt x="2706687" y="1624012"/>
                </a:lnTo>
                <a:lnTo>
                  <a:pt x="0" y="1624012"/>
                </a:lnTo>
                <a:lnTo>
                  <a:pt x="0" y="0"/>
                </a:lnTo>
                <a:close/>
              </a:path>
            </a:pathLst>
          </a:custGeom>
          <a:solidFill>
            <a:schemeClr val="accent1">
              <a:lumMod val="60000"/>
              <a:lumOff val="4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US" sz="2200" dirty="0" smtClean="0">
                <a:solidFill>
                  <a:schemeClr val="tx1"/>
                </a:solidFill>
                <a:latin typeface="Georgia" panose="02040502050405020303" pitchFamily="18" charset="0"/>
              </a:rPr>
              <a:t>Total value of </a:t>
            </a:r>
            <a:r>
              <a:rPr lang="en-US" sz="2200" b="1" dirty="0" smtClean="0">
                <a:solidFill>
                  <a:schemeClr val="tx1"/>
                </a:solidFill>
                <a:latin typeface="Georgia" panose="02040502050405020303" pitchFamily="18" charset="0"/>
              </a:rPr>
              <a:t>taxable supply ≤ Rs. 2.5 Lakh </a:t>
            </a:r>
            <a:r>
              <a:rPr lang="en-US" sz="2200" dirty="0" smtClean="0">
                <a:solidFill>
                  <a:schemeClr val="tx1"/>
                </a:solidFill>
                <a:latin typeface="Georgia" panose="02040502050405020303" pitchFamily="18" charset="0"/>
              </a:rPr>
              <a:t>under a contract</a:t>
            </a:r>
            <a:endParaRPr lang="en-US" sz="2200" kern="1200" dirty="0">
              <a:solidFill>
                <a:schemeClr val="tx1"/>
              </a:solidFill>
              <a:latin typeface="Georgia" panose="02040502050405020303" pitchFamily="18" charset="0"/>
            </a:endParaRPr>
          </a:p>
        </p:txBody>
      </p:sp>
      <p:sp>
        <p:nvSpPr>
          <p:cNvPr id="12" name="Freeform 11"/>
          <p:cNvSpPr/>
          <p:nvPr/>
        </p:nvSpPr>
        <p:spPr>
          <a:xfrm>
            <a:off x="1390302" y="3011903"/>
            <a:ext cx="9519486" cy="914400"/>
          </a:xfrm>
          <a:custGeom>
            <a:avLst/>
            <a:gdLst>
              <a:gd name="connsiteX0" fmla="*/ 0 w 2706687"/>
              <a:gd name="connsiteY0" fmla="*/ 0 h 1624012"/>
              <a:gd name="connsiteX1" fmla="*/ 2706687 w 2706687"/>
              <a:gd name="connsiteY1" fmla="*/ 0 h 1624012"/>
              <a:gd name="connsiteX2" fmla="*/ 2706687 w 2706687"/>
              <a:gd name="connsiteY2" fmla="*/ 1624012 h 1624012"/>
              <a:gd name="connsiteX3" fmla="*/ 0 w 2706687"/>
              <a:gd name="connsiteY3" fmla="*/ 1624012 h 1624012"/>
              <a:gd name="connsiteX4" fmla="*/ 0 w 2706687"/>
              <a:gd name="connsiteY4" fmla="*/ 0 h 1624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6687" h="1624012">
                <a:moveTo>
                  <a:pt x="0" y="0"/>
                </a:moveTo>
                <a:lnTo>
                  <a:pt x="2706687" y="0"/>
                </a:lnTo>
                <a:lnTo>
                  <a:pt x="2706687" y="1624012"/>
                </a:lnTo>
                <a:lnTo>
                  <a:pt x="0" y="1624012"/>
                </a:lnTo>
                <a:lnTo>
                  <a:pt x="0" y="0"/>
                </a:lnTo>
                <a:close/>
              </a:path>
            </a:pathLst>
          </a:custGeom>
          <a:solidFill>
            <a:schemeClr val="accent1">
              <a:lumMod val="60000"/>
              <a:lumOff val="4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US" sz="2000" dirty="0">
                <a:solidFill>
                  <a:schemeClr val="tx1"/>
                </a:solidFill>
                <a:latin typeface="Georgia" panose="02040502050405020303" pitchFamily="18" charset="0"/>
              </a:rPr>
              <a:t>Contract value &gt; Rs. 2.5 Lakh for both taxable supply and exempted supply, but the value of </a:t>
            </a:r>
            <a:r>
              <a:rPr lang="en-US" sz="2000" b="1" dirty="0">
                <a:solidFill>
                  <a:schemeClr val="tx1"/>
                </a:solidFill>
                <a:latin typeface="Georgia" panose="02040502050405020303" pitchFamily="18" charset="0"/>
              </a:rPr>
              <a:t>taxable supply under the said contract ≤ Rs. 2.5 Lakh</a:t>
            </a:r>
            <a:r>
              <a:rPr lang="en-US" sz="2000" dirty="0">
                <a:solidFill>
                  <a:schemeClr val="tx1"/>
                </a:solidFill>
                <a:latin typeface="Georgia" panose="02040502050405020303" pitchFamily="18" charset="0"/>
              </a:rPr>
              <a:t>.</a:t>
            </a:r>
            <a:endParaRPr lang="en-US" sz="2000" kern="1200" dirty="0">
              <a:solidFill>
                <a:schemeClr val="tx1"/>
              </a:solidFill>
              <a:latin typeface="Georgia" panose="02040502050405020303" pitchFamily="18" charset="0"/>
            </a:endParaRPr>
          </a:p>
        </p:txBody>
      </p:sp>
      <p:sp>
        <p:nvSpPr>
          <p:cNvPr id="13" name="Freeform 12"/>
          <p:cNvSpPr/>
          <p:nvPr/>
        </p:nvSpPr>
        <p:spPr>
          <a:xfrm>
            <a:off x="1390302" y="4103491"/>
            <a:ext cx="9519486" cy="914400"/>
          </a:xfrm>
          <a:custGeom>
            <a:avLst/>
            <a:gdLst>
              <a:gd name="connsiteX0" fmla="*/ 0 w 2706687"/>
              <a:gd name="connsiteY0" fmla="*/ 0 h 1624012"/>
              <a:gd name="connsiteX1" fmla="*/ 2706687 w 2706687"/>
              <a:gd name="connsiteY1" fmla="*/ 0 h 1624012"/>
              <a:gd name="connsiteX2" fmla="*/ 2706687 w 2706687"/>
              <a:gd name="connsiteY2" fmla="*/ 1624012 h 1624012"/>
              <a:gd name="connsiteX3" fmla="*/ 0 w 2706687"/>
              <a:gd name="connsiteY3" fmla="*/ 1624012 h 1624012"/>
              <a:gd name="connsiteX4" fmla="*/ 0 w 2706687"/>
              <a:gd name="connsiteY4" fmla="*/ 0 h 1624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6687" h="1624012">
                <a:moveTo>
                  <a:pt x="0" y="0"/>
                </a:moveTo>
                <a:lnTo>
                  <a:pt x="2706687" y="0"/>
                </a:lnTo>
                <a:lnTo>
                  <a:pt x="2706687" y="1624012"/>
                </a:lnTo>
                <a:lnTo>
                  <a:pt x="0" y="1624012"/>
                </a:lnTo>
                <a:lnTo>
                  <a:pt x="0" y="0"/>
                </a:lnTo>
                <a:close/>
              </a:path>
            </a:pathLst>
          </a:custGeom>
          <a:solidFill>
            <a:schemeClr val="accent1">
              <a:lumMod val="60000"/>
              <a:lumOff val="4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US" sz="2000" dirty="0">
                <a:solidFill>
                  <a:schemeClr val="tx1"/>
                </a:solidFill>
                <a:latin typeface="Georgia" panose="02040502050405020303" pitchFamily="18" charset="0"/>
              </a:rPr>
              <a:t>Receipt of </a:t>
            </a:r>
            <a:r>
              <a:rPr lang="en-US" sz="2000" b="1" dirty="0">
                <a:solidFill>
                  <a:schemeClr val="tx1"/>
                </a:solidFill>
                <a:latin typeface="Georgia" panose="02040502050405020303" pitchFamily="18" charset="0"/>
              </a:rPr>
              <a:t>services which are exempted</a:t>
            </a:r>
            <a:r>
              <a:rPr lang="en-US" sz="2000" dirty="0">
                <a:solidFill>
                  <a:schemeClr val="tx1"/>
                </a:solidFill>
                <a:latin typeface="Georgia" panose="02040502050405020303" pitchFamily="18" charset="0"/>
              </a:rPr>
              <a:t>. For example services 10 exempted under notification No. 12/2017 – Central Tax (Rate) dated 28.06.2017 as amended from time to time</a:t>
            </a:r>
            <a:endParaRPr lang="en-US" sz="2000" kern="1200" dirty="0">
              <a:solidFill>
                <a:schemeClr val="tx1"/>
              </a:solidFill>
              <a:latin typeface="Georgia" panose="02040502050405020303" pitchFamily="18" charset="0"/>
            </a:endParaRPr>
          </a:p>
        </p:txBody>
      </p:sp>
      <p:sp>
        <p:nvSpPr>
          <p:cNvPr id="14" name="Freeform 13"/>
          <p:cNvSpPr/>
          <p:nvPr/>
        </p:nvSpPr>
        <p:spPr>
          <a:xfrm>
            <a:off x="1390302" y="5347140"/>
            <a:ext cx="9519486" cy="914400"/>
          </a:xfrm>
          <a:custGeom>
            <a:avLst/>
            <a:gdLst>
              <a:gd name="connsiteX0" fmla="*/ 0 w 2706687"/>
              <a:gd name="connsiteY0" fmla="*/ 0 h 1624012"/>
              <a:gd name="connsiteX1" fmla="*/ 2706687 w 2706687"/>
              <a:gd name="connsiteY1" fmla="*/ 0 h 1624012"/>
              <a:gd name="connsiteX2" fmla="*/ 2706687 w 2706687"/>
              <a:gd name="connsiteY2" fmla="*/ 1624012 h 1624012"/>
              <a:gd name="connsiteX3" fmla="*/ 0 w 2706687"/>
              <a:gd name="connsiteY3" fmla="*/ 1624012 h 1624012"/>
              <a:gd name="connsiteX4" fmla="*/ 0 w 2706687"/>
              <a:gd name="connsiteY4" fmla="*/ 0 h 1624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6687" h="1624012">
                <a:moveTo>
                  <a:pt x="0" y="0"/>
                </a:moveTo>
                <a:lnTo>
                  <a:pt x="2706687" y="0"/>
                </a:lnTo>
                <a:lnTo>
                  <a:pt x="2706687" y="1624012"/>
                </a:lnTo>
                <a:lnTo>
                  <a:pt x="0" y="1624012"/>
                </a:lnTo>
                <a:lnTo>
                  <a:pt x="0" y="0"/>
                </a:lnTo>
                <a:close/>
              </a:path>
            </a:pathLst>
          </a:custGeom>
          <a:solidFill>
            <a:schemeClr val="accent1">
              <a:lumMod val="60000"/>
              <a:lumOff val="4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US" sz="2000" dirty="0" smtClean="0">
                <a:solidFill>
                  <a:schemeClr val="tx1"/>
                </a:solidFill>
                <a:latin typeface="Georgia" panose="02040502050405020303" pitchFamily="18" charset="0"/>
              </a:rPr>
              <a:t>Receipt </a:t>
            </a:r>
            <a:r>
              <a:rPr lang="en-US" sz="2000" dirty="0">
                <a:solidFill>
                  <a:schemeClr val="tx1"/>
                </a:solidFill>
                <a:latin typeface="Georgia" panose="02040502050405020303" pitchFamily="18" charset="0"/>
              </a:rPr>
              <a:t>of </a:t>
            </a:r>
            <a:r>
              <a:rPr lang="en-US" sz="2000" b="1" dirty="0">
                <a:solidFill>
                  <a:schemeClr val="tx1"/>
                </a:solidFill>
                <a:latin typeface="Georgia" panose="02040502050405020303" pitchFamily="18" charset="0"/>
              </a:rPr>
              <a:t>goods which are exempted</a:t>
            </a:r>
            <a:r>
              <a:rPr lang="en-US" sz="2000" dirty="0">
                <a:solidFill>
                  <a:schemeClr val="tx1"/>
                </a:solidFill>
                <a:latin typeface="Georgia" panose="02040502050405020303" pitchFamily="18" charset="0"/>
              </a:rPr>
              <a:t>. For example goods exempted under notification No. 2/2017 – Central Tax (Rate) dated 28.06.2017 as amended from time to time.</a:t>
            </a:r>
            <a:endParaRPr lang="en-US" sz="2000" kern="1200" dirty="0">
              <a:solidFill>
                <a:schemeClr val="tx1"/>
              </a:solidFill>
              <a:latin typeface="Georgia" panose="02040502050405020303" pitchFamily="18" charset="0"/>
            </a:endParaRPr>
          </a:p>
        </p:txBody>
      </p:sp>
      <p:sp>
        <p:nvSpPr>
          <p:cNvPr id="2" name="TextBox 1"/>
          <p:cNvSpPr txBox="1"/>
          <p:nvPr/>
        </p:nvSpPr>
        <p:spPr>
          <a:xfrm>
            <a:off x="1390302" y="974864"/>
            <a:ext cx="9509760" cy="441431"/>
          </a:xfrm>
          <a:prstGeom prst="rect">
            <a:avLst/>
          </a:prstGeom>
          <a:solidFill>
            <a:schemeClr val="accent6">
              <a:lumMod val="50000"/>
            </a:schemeClr>
          </a:solidFill>
        </p:spPr>
        <p:txBody>
          <a:bodyPr vert="horz" wrap="square" lIns="0" tIns="50941" rIns="0" bIns="50941" rtlCol="0" anchor="t" anchorCtr="0">
            <a:spAutoFit/>
          </a:bodyPr>
          <a:lstStyle/>
          <a:p>
            <a:pPr algn="ctr"/>
            <a:r>
              <a:rPr lang="en-US" sz="2200" b="1" dirty="0" smtClean="0">
                <a:solidFill>
                  <a:schemeClr val="bg1"/>
                </a:solidFill>
                <a:latin typeface="Georgia" panose="02040502050405020303" pitchFamily="18" charset="0"/>
                <a:ea typeface="MS Mincho" panose="02020609040205080304" pitchFamily="49" charset="-128"/>
              </a:rPr>
              <a:t>Tax deduction is not required in the following situation:</a:t>
            </a:r>
            <a:endParaRPr lang="en-US" sz="2200" b="1" dirty="0">
              <a:solidFill>
                <a:schemeClr val="bg1"/>
              </a:solidFill>
              <a:latin typeface="Georgia" panose="02040502050405020303" pitchFamily="18" charset="0"/>
              <a:ea typeface="MS Mincho" panose="02020609040205080304" pitchFamily="49" charset="-128"/>
            </a:endParaRPr>
          </a:p>
        </p:txBody>
      </p:sp>
    </p:spTree>
    <p:extLst>
      <p:ext uri="{BB962C8B-B14F-4D97-AF65-F5344CB8AC3E}">
        <p14:creationId xmlns:p14="http://schemas.microsoft.com/office/powerpoint/2010/main" val="3456220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2" grpId="0" animBg="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12192000" cy="379876"/>
          </a:xfrm>
          <a:prstGeom prst="rect">
            <a:avLst/>
          </a:prstGeom>
          <a:solidFill>
            <a:schemeClr val="accent6">
              <a:lumMod val="50000"/>
            </a:schemeClr>
          </a:solidFill>
        </p:spPr>
        <p:txBody>
          <a:bodyPr vert="horz" wrap="square" lIns="0" tIns="50941" rIns="0" bIns="50941" rtlCol="0" anchor="t" anchorCtr="0">
            <a:spAutoFit/>
          </a:bodyPr>
          <a:lstStyle>
            <a:lvl1pPr algn="l" defTabSz="899010" rtl="0" eaLnBrk="1" latinLnBrk="0" hangingPunct="1">
              <a:spcBef>
                <a:spcPct val="0"/>
              </a:spcBef>
              <a:buNone/>
              <a:defRPr sz="1588" kern="1200">
                <a:solidFill>
                  <a:schemeClr val="tx2"/>
                </a:solidFill>
                <a:latin typeface="+mj-lt"/>
                <a:ea typeface="+mj-ea"/>
                <a:cs typeface="+mj-cs"/>
              </a:defRPr>
            </a:lvl1pPr>
          </a:lstStyle>
          <a:p>
            <a:pPr algn="ctr"/>
            <a:r>
              <a:rPr lang="en-US" altLang="en-US" sz="1800" b="1" dirty="0">
                <a:solidFill>
                  <a:schemeClr val="bg1"/>
                </a:solidFill>
                <a:latin typeface="Georgia" panose="02040502050405020303" pitchFamily="18" charset="0"/>
                <a:ea typeface="MS Mincho" panose="02020609040205080304" pitchFamily="49" charset="-128"/>
              </a:rPr>
              <a:t>Tax deduction at source-Return </a:t>
            </a:r>
            <a:r>
              <a:rPr lang="en-US" altLang="en-US" sz="1800" b="1" dirty="0" smtClean="0">
                <a:solidFill>
                  <a:schemeClr val="bg1"/>
                </a:solidFill>
                <a:latin typeface="Georgia" panose="02040502050405020303" pitchFamily="18" charset="0"/>
                <a:ea typeface="MS Mincho" panose="02020609040205080304" pitchFamily="49" charset="-128"/>
              </a:rPr>
              <a:t>GSTR-07</a:t>
            </a:r>
            <a:r>
              <a:rPr lang="en-US" sz="1800" b="1" dirty="0" smtClean="0">
                <a:solidFill>
                  <a:schemeClr val="bg1"/>
                </a:solidFill>
                <a:latin typeface="Georgia" panose="02040502050405020303" pitchFamily="18" charset="0"/>
              </a:rPr>
              <a:t>	</a:t>
            </a:r>
            <a:endParaRPr lang="en-US" sz="1800" dirty="0">
              <a:solidFill>
                <a:schemeClr val="bg1"/>
              </a:solidFill>
              <a:latin typeface="Georgia" panose="02040502050405020303" pitchFamily="18" charset="0"/>
            </a:endParaRPr>
          </a:p>
        </p:txBody>
      </p:sp>
      <p:sp>
        <p:nvSpPr>
          <p:cNvPr id="5" name="Rectangle 4"/>
          <p:cNvSpPr/>
          <p:nvPr/>
        </p:nvSpPr>
        <p:spPr>
          <a:xfrm>
            <a:off x="1504950" y="695236"/>
            <a:ext cx="10001250" cy="923330"/>
          </a:xfrm>
          <a:prstGeom prst="rect">
            <a:avLst/>
          </a:prstGeom>
        </p:spPr>
        <p:txBody>
          <a:bodyPr wrap="square">
            <a:spAutoFit/>
          </a:bodyPr>
          <a:lstStyle/>
          <a:p>
            <a:r>
              <a:rPr lang="en-US" b="1" dirty="0">
                <a:latin typeface="Georgia" panose="02040502050405020303" pitchFamily="18" charset="0"/>
              </a:rPr>
              <a:t>G. Open Downloaded GSTR-7 JSON File(s), if needed To open the downloaded GSTR-7 JSON File, perform following steps: 1. Open GSTR-7 Offline Utility and go to the Home tab. Click the Open Downloaded GSTR-7 JSON File button.</a:t>
            </a:r>
          </a:p>
        </p:txBody>
      </p:sp>
      <p:pic>
        <p:nvPicPr>
          <p:cNvPr id="6" name="Picture 5"/>
          <p:cNvPicPr>
            <a:picLocks noChangeAspect="1"/>
          </p:cNvPicPr>
          <p:nvPr/>
        </p:nvPicPr>
        <p:blipFill>
          <a:blip r:embed="rId2"/>
          <a:stretch>
            <a:fillRect/>
          </a:stretch>
        </p:blipFill>
        <p:spPr>
          <a:xfrm>
            <a:off x="1504950" y="1933926"/>
            <a:ext cx="9630082" cy="4624270"/>
          </a:xfrm>
          <a:prstGeom prst="rect">
            <a:avLst/>
          </a:prstGeom>
        </p:spPr>
      </p:pic>
    </p:spTree>
    <p:extLst>
      <p:ext uri="{BB962C8B-B14F-4D97-AF65-F5344CB8AC3E}">
        <p14:creationId xmlns:p14="http://schemas.microsoft.com/office/powerpoint/2010/main" val="1872477827"/>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12192000" cy="379876"/>
          </a:xfrm>
          <a:prstGeom prst="rect">
            <a:avLst/>
          </a:prstGeom>
          <a:solidFill>
            <a:schemeClr val="accent6">
              <a:lumMod val="50000"/>
            </a:schemeClr>
          </a:solidFill>
        </p:spPr>
        <p:txBody>
          <a:bodyPr vert="horz" wrap="square" lIns="0" tIns="50941" rIns="0" bIns="50941" rtlCol="0" anchor="t" anchorCtr="0">
            <a:spAutoFit/>
          </a:bodyPr>
          <a:lstStyle>
            <a:lvl1pPr algn="l" defTabSz="899010" rtl="0" eaLnBrk="1" latinLnBrk="0" hangingPunct="1">
              <a:spcBef>
                <a:spcPct val="0"/>
              </a:spcBef>
              <a:buNone/>
              <a:defRPr sz="1588" kern="1200">
                <a:solidFill>
                  <a:schemeClr val="tx2"/>
                </a:solidFill>
                <a:latin typeface="+mj-lt"/>
                <a:ea typeface="+mj-ea"/>
                <a:cs typeface="+mj-cs"/>
              </a:defRPr>
            </a:lvl1pPr>
          </a:lstStyle>
          <a:p>
            <a:pPr algn="ctr"/>
            <a:r>
              <a:rPr lang="en-US" altLang="en-US" sz="1800" b="1" dirty="0">
                <a:solidFill>
                  <a:schemeClr val="bg1"/>
                </a:solidFill>
                <a:latin typeface="Georgia" panose="02040502050405020303" pitchFamily="18" charset="0"/>
                <a:ea typeface="MS Mincho" panose="02020609040205080304" pitchFamily="49" charset="-128"/>
              </a:rPr>
              <a:t>Tax deduction at source-Return </a:t>
            </a:r>
            <a:r>
              <a:rPr lang="en-US" altLang="en-US" sz="1800" b="1" dirty="0" smtClean="0">
                <a:solidFill>
                  <a:schemeClr val="bg1"/>
                </a:solidFill>
                <a:latin typeface="Georgia" panose="02040502050405020303" pitchFamily="18" charset="0"/>
                <a:ea typeface="MS Mincho" panose="02020609040205080304" pitchFamily="49" charset="-128"/>
              </a:rPr>
              <a:t>GSTR-07</a:t>
            </a:r>
            <a:r>
              <a:rPr lang="en-US" sz="1800" b="1" dirty="0" smtClean="0">
                <a:solidFill>
                  <a:schemeClr val="bg1"/>
                </a:solidFill>
                <a:latin typeface="Georgia" panose="02040502050405020303" pitchFamily="18" charset="0"/>
              </a:rPr>
              <a:t>	</a:t>
            </a:r>
            <a:endParaRPr lang="en-US" sz="1800" dirty="0">
              <a:solidFill>
                <a:schemeClr val="bg1"/>
              </a:solidFill>
              <a:latin typeface="Georgia" panose="02040502050405020303" pitchFamily="18" charset="0"/>
            </a:endParaRPr>
          </a:p>
        </p:txBody>
      </p:sp>
      <p:sp>
        <p:nvSpPr>
          <p:cNvPr id="5" name="Rectangle 4"/>
          <p:cNvSpPr/>
          <p:nvPr/>
        </p:nvSpPr>
        <p:spPr>
          <a:xfrm>
            <a:off x="1504950" y="695236"/>
            <a:ext cx="10001250" cy="369332"/>
          </a:xfrm>
          <a:prstGeom prst="rect">
            <a:avLst/>
          </a:prstGeom>
        </p:spPr>
        <p:txBody>
          <a:bodyPr wrap="square">
            <a:spAutoFit/>
          </a:bodyPr>
          <a:lstStyle/>
          <a:p>
            <a:r>
              <a:rPr lang="en-US" b="1" dirty="0">
                <a:latin typeface="Georgia" panose="02040502050405020303" pitchFamily="18" charset="0"/>
              </a:rPr>
              <a:t>2. Browse the JSON(.</a:t>
            </a:r>
            <a:r>
              <a:rPr lang="en-US" b="1" dirty="0" err="1">
                <a:latin typeface="Georgia" panose="02040502050405020303" pitchFamily="18" charset="0"/>
              </a:rPr>
              <a:t>json</a:t>
            </a:r>
            <a:r>
              <a:rPr lang="en-US" b="1" dirty="0">
                <a:latin typeface="Georgia" panose="02040502050405020303" pitchFamily="18" charset="0"/>
              </a:rPr>
              <a:t>) file and click the Open button.</a:t>
            </a:r>
          </a:p>
        </p:txBody>
      </p:sp>
      <p:pic>
        <p:nvPicPr>
          <p:cNvPr id="2" name="Picture 1"/>
          <p:cNvPicPr>
            <a:picLocks noChangeAspect="1"/>
          </p:cNvPicPr>
          <p:nvPr/>
        </p:nvPicPr>
        <p:blipFill>
          <a:blip r:embed="rId2"/>
          <a:stretch>
            <a:fillRect/>
          </a:stretch>
        </p:blipFill>
        <p:spPr>
          <a:xfrm>
            <a:off x="1700211" y="1566862"/>
            <a:ext cx="6706369" cy="4901597"/>
          </a:xfrm>
          <a:prstGeom prst="rect">
            <a:avLst/>
          </a:prstGeom>
        </p:spPr>
      </p:pic>
    </p:spTree>
    <p:extLst>
      <p:ext uri="{BB962C8B-B14F-4D97-AF65-F5344CB8AC3E}">
        <p14:creationId xmlns:p14="http://schemas.microsoft.com/office/powerpoint/2010/main" val="4033884596"/>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12192000" cy="379876"/>
          </a:xfrm>
          <a:prstGeom prst="rect">
            <a:avLst/>
          </a:prstGeom>
          <a:solidFill>
            <a:schemeClr val="accent6">
              <a:lumMod val="50000"/>
            </a:schemeClr>
          </a:solidFill>
        </p:spPr>
        <p:txBody>
          <a:bodyPr vert="horz" wrap="square" lIns="0" tIns="50941" rIns="0" bIns="50941" rtlCol="0" anchor="t" anchorCtr="0">
            <a:spAutoFit/>
          </a:bodyPr>
          <a:lstStyle>
            <a:lvl1pPr algn="l" defTabSz="899010" rtl="0" eaLnBrk="1" latinLnBrk="0" hangingPunct="1">
              <a:spcBef>
                <a:spcPct val="0"/>
              </a:spcBef>
              <a:buNone/>
              <a:defRPr sz="1588" kern="1200">
                <a:solidFill>
                  <a:schemeClr val="tx2"/>
                </a:solidFill>
                <a:latin typeface="+mj-lt"/>
                <a:ea typeface="+mj-ea"/>
                <a:cs typeface="+mj-cs"/>
              </a:defRPr>
            </a:lvl1pPr>
          </a:lstStyle>
          <a:p>
            <a:pPr algn="ctr"/>
            <a:r>
              <a:rPr lang="en-US" altLang="en-US" sz="1800" b="1" dirty="0">
                <a:solidFill>
                  <a:schemeClr val="bg1"/>
                </a:solidFill>
                <a:latin typeface="Georgia" panose="02040502050405020303" pitchFamily="18" charset="0"/>
                <a:ea typeface="MS Mincho" panose="02020609040205080304" pitchFamily="49" charset="-128"/>
              </a:rPr>
              <a:t>Tax deduction at source-Return </a:t>
            </a:r>
            <a:r>
              <a:rPr lang="en-US" altLang="en-US" sz="1800" b="1" dirty="0" smtClean="0">
                <a:solidFill>
                  <a:schemeClr val="bg1"/>
                </a:solidFill>
                <a:latin typeface="Georgia" panose="02040502050405020303" pitchFamily="18" charset="0"/>
                <a:ea typeface="MS Mincho" panose="02020609040205080304" pitchFamily="49" charset="-128"/>
              </a:rPr>
              <a:t>GSTR-07</a:t>
            </a:r>
            <a:r>
              <a:rPr lang="en-US" sz="1800" b="1" dirty="0" smtClean="0">
                <a:solidFill>
                  <a:schemeClr val="bg1"/>
                </a:solidFill>
                <a:latin typeface="Georgia" panose="02040502050405020303" pitchFamily="18" charset="0"/>
              </a:rPr>
              <a:t>	</a:t>
            </a:r>
            <a:endParaRPr lang="en-US" sz="1800" dirty="0">
              <a:solidFill>
                <a:schemeClr val="bg1"/>
              </a:solidFill>
              <a:latin typeface="Georgia" panose="02040502050405020303" pitchFamily="18" charset="0"/>
            </a:endParaRPr>
          </a:p>
        </p:txBody>
      </p:sp>
      <p:sp>
        <p:nvSpPr>
          <p:cNvPr id="5" name="Rectangle 4"/>
          <p:cNvSpPr/>
          <p:nvPr/>
        </p:nvSpPr>
        <p:spPr>
          <a:xfrm>
            <a:off x="1504950" y="695236"/>
            <a:ext cx="10001250" cy="369332"/>
          </a:xfrm>
          <a:prstGeom prst="rect">
            <a:avLst/>
          </a:prstGeom>
        </p:spPr>
        <p:txBody>
          <a:bodyPr wrap="square">
            <a:spAutoFit/>
          </a:bodyPr>
          <a:lstStyle/>
          <a:p>
            <a:r>
              <a:rPr lang="en-US" b="1" dirty="0">
                <a:latin typeface="Georgia" panose="02040502050405020303" pitchFamily="18" charset="0"/>
              </a:rPr>
              <a:t>3. Select the downloaded JSON (.</a:t>
            </a:r>
            <a:r>
              <a:rPr lang="en-US" b="1" dirty="0" err="1">
                <a:latin typeface="Georgia" panose="02040502050405020303" pitchFamily="18" charset="0"/>
              </a:rPr>
              <a:t>json</a:t>
            </a:r>
            <a:r>
              <a:rPr lang="en-US" b="1" dirty="0">
                <a:latin typeface="Georgia" panose="02040502050405020303" pitchFamily="18" charset="0"/>
              </a:rPr>
              <a:t>) file and click on OK to proceed. </a:t>
            </a:r>
          </a:p>
        </p:txBody>
      </p:sp>
      <p:pic>
        <p:nvPicPr>
          <p:cNvPr id="3" name="Picture 2"/>
          <p:cNvPicPr>
            <a:picLocks noChangeAspect="1"/>
          </p:cNvPicPr>
          <p:nvPr/>
        </p:nvPicPr>
        <p:blipFill>
          <a:blip r:embed="rId2"/>
          <a:stretch>
            <a:fillRect/>
          </a:stretch>
        </p:blipFill>
        <p:spPr>
          <a:xfrm>
            <a:off x="1667796" y="1271894"/>
            <a:ext cx="7859662" cy="5353392"/>
          </a:xfrm>
          <a:prstGeom prst="rect">
            <a:avLst/>
          </a:prstGeom>
        </p:spPr>
      </p:pic>
    </p:spTree>
    <p:extLst>
      <p:ext uri="{BB962C8B-B14F-4D97-AF65-F5344CB8AC3E}">
        <p14:creationId xmlns:p14="http://schemas.microsoft.com/office/powerpoint/2010/main" val="1725790825"/>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12192000" cy="379876"/>
          </a:xfrm>
          <a:prstGeom prst="rect">
            <a:avLst/>
          </a:prstGeom>
          <a:solidFill>
            <a:schemeClr val="accent6">
              <a:lumMod val="50000"/>
            </a:schemeClr>
          </a:solidFill>
        </p:spPr>
        <p:txBody>
          <a:bodyPr vert="horz" wrap="square" lIns="0" tIns="50941" rIns="0" bIns="50941" rtlCol="0" anchor="t" anchorCtr="0">
            <a:spAutoFit/>
          </a:bodyPr>
          <a:lstStyle>
            <a:lvl1pPr algn="l" defTabSz="899010" rtl="0" eaLnBrk="1" latinLnBrk="0" hangingPunct="1">
              <a:spcBef>
                <a:spcPct val="0"/>
              </a:spcBef>
              <a:buNone/>
              <a:defRPr sz="1588" kern="1200">
                <a:solidFill>
                  <a:schemeClr val="tx2"/>
                </a:solidFill>
                <a:latin typeface="+mj-lt"/>
                <a:ea typeface="+mj-ea"/>
                <a:cs typeface="+mj-cs"/>
              </a:defRPr>
            </a:lvl1pPr>
          </a:lstStyle>
          <a:p>
            <a:pPr algn="ctr"/>
            <a:r>
              <a:rPr lang="en-US" altLang="en-US" sz="1800" b="1" dirty="0">
                <a:solidFill>
                  <a:schemeClr val="bg1"/>
                </a:solidFill>
                <a:latin typeface="Georgia" panose="02040502050405020303" pitchFamily="18" charset="0"/>
                <a:ea typeface="MS Mincho" panose="02020609040205080304" pitchFamily="49" charset="-128"/>
              </a:rPr>
              <a:t>Tax deduction at source-Return </a:t>
            </a:r>
            <a:r>
              <a:rPr lang="en-US" altLang="en-US" sz="1800" b="1" dirty="0" smtClean="0">
                <a:solidFill>
                  <a:schemeClr val="bg1"/>
                </a:solidFill>
                <a:latin typeface="Georgia" panose="02040502050405020303" pitchFamily="18" charset="0"/>
                <a:ea typeface="MS Mincho" panose="02020609040205080304" pitchFamily="49" charset="-128"/>
              </a:rPr>
              <a:t>GSTR-07</a:t>
            </a:r>
            <a:r>
              <a:rPr lang="en-US" sz="1800" b="1" dirty="0" smtClean="0">
                <a:solidFill>
                  <a:schemeClr val="bg1"/>
                </a:solidFill>
                <a:latin typeface="Georgia" panose="02040502050405020303" pitchFamily="18" charset="0"/>
              </a:rPr>
              <a:t>	</a:t>
            </a:r>
            <a:endParaRPr lang="en-US" sz="1800" b="1" dirty="0">
              <a:solidFill>
                <a:schemeClr val="bg1"/>
              </a:solidFill>
              <a:latin typeface="Georgia" panose="02040502050405020303" pitchFamily="18" charset="0"/>
            </a:endParaRPr>
          </a:p>
        </p:txBody>
      </p:sp>
      <p:sp>
        <p:nvSpPr>
          <p:cNvPr id="5" name="Rectangle 4"/>
          <p:cNvSpPr/>
          <p:nvPr/>
        </p:nvSpPr>
        <p:spPr>
          <a:xfrm>
            <a:off x="1504950" y="695236"/>
            <a:ext cx="10001250" cy="369332"/>
          </a:xfrm>
          <a:prstGeom prst="rect">
            <a:avLst/>
          </a:prstGeom>
        </p:spPr>
        <p:txBody>
          <a:bodyPr wrap="square">
            <a:spAutoFit/>
          </a:bodyPr>
          <a:lstStyle/>
          <a:p>
            <a:r>
              <a:rPr lang="en-US" b="1" dirty="0">
                <a:latin typeface="Georgia" panose="02040502050405020303" pitchFamily="18" charset="0"/>
              </a:rPr>
              <a:t>4. Success message will be displayed. Click the OK button to proceed.</a:t>
            </a:r>
          </a:p>
        </p:txBody>
      </p:sp>
      <p:pic>
        <p:nvPicPr>
          <p:cNvPr id="2" name="Picture 1"/>
          <p:cNvPicPr>
            <a:picLocks noChangeAspect="1"/>
          </p:cNvPicPr>
          <p:nvPr/>
        </p:nvPicPr>
        <p:blipFill>
          <a:blip r:embed="rId2"/>
          <a:stretch>
            <a:fillRect/>
          </a:stretch>
        </p:blipFill>
        <p:spPr>
          <a:xfrm>
            <a:off x="1924050" y="1085403"/>
            <a:ext cx="3798324" cy="2050691"/>
          </a:xfrm>
          <a:prstGeom prst="rect">
            <a:avLst/>
          </a:prstGeom>
        </p:spPr>
      </p:pic>
      <p:sp>
        <p:nvSpPr>
          <p:cNvPr id="6" name="Rectangle 5"/>
          <p:cNvSpPr/>
          <p:nvPr/>
        </p:nvSpPr>
        <p:spPr>
          <a:xfrm>
            <a:off x="1504950" y="3243573"/>
            <a:ext cx="10687050" cy="646331"/>
          </a:xfrm>
          <a:prstGeom prst="rect">
            <a:avLst/>
          </a:prstGeom>
        </p:spPr>
        <p:txBody>
          <a:bodyPr wrap="square">
            <a:spAutoFit/>
          </a:bodyPr>
          <a:lstStyle/>
          <a:p>
            <a:r>
              <a:rPr lang="en-US" b="1" dirty="0">
                <a:latin typeface="Georgia" panose="02040502050405020303" pitchFamily="18" charset="0"/>
              </a:rPr>
              <a:t>5. Now all the TDS entries that were successfully uploaded on the GST Portal would be </a:t>
            </a:r>
            <a:r>
              <a:rPr lang="en-US" b="1" dirty="0" smtClean="0">
                <a:latin typeface="Georgia" panose="02040502050405020303" pitchFamily="18" charset="0"/>
              </a:rPr>
              <a:t>auto-populated </a:t>
            </a:r>
            <a:r>
              <a:rPr lang="en-US" b="1" dirty="0">
                <a:latin typeface="Georgia" panose="02040502050405020303" pitchFamily="18" charset="0"/>
              </a:rPr>
              <a:t>in the respective sheets: 3 TDS and 4 Amend </a:t>
            </a:r>
          </a:p>
        </p:txBody>
      </p:sp>
      <p:pic>
        <p:nvPicPr>
          <p:cNvPr id="7" name="Picture 6"/>
          <p:cNvPicPr>
            <a:picLocks noChangeAspect="1"/>
          </p:cNvPicPr>
          <p:nvPr/>
        </p:nvPicPr>
        <p:blipFill>
          <a:blip r:embed="rId3"/>
          <a:stretch>
            <a:fillRect/>
          </a:stretch>
        </p:blipFill>
        <p:spPr>
          <a:xfrm>
            <a:off x="1924050" y="4033986"/>
            <a:ext cx="6515100" cy="2562225"/>
          </a:xfrm>
          <a:prstGeom prst="rect">
            <a:avLst/>
          </a:prstGeom>
        </p:spPr>
      </p:pic>
    </p:spTree>
    <p:extLst>
      <p:ext uri="{BB962C8B-B14F-4D97-AF65-F5344CB8AC3E}">
        <p14:creationId xmlns:p14="http://schemas.microsoft.com/office/powerpoint/2010/main" val="1263099886"/>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12192000" cy="379876"/>
          </a:xfrm>
          <a:prstGeom prst="rect">
            <a:avLst/>
          </a:prstGeom>
          <a:solidFill>
            <a:schemeClr val="accent6">
              <a:lumMod val="50000"/>
            </a:schemeClr>
          </a:solidFill>
        </p:spPr>
        <p:txBody>
          <a:bodyPr vert="horz" wrap="square" lIns="0" tIns="50941" rIns="0" bIns="50941" rtlCol="0" anchor="t" anchorCtr="0">
            <a:spAutoFit/>
          </a:bodyPr>
          <a:lstStyle>
            <a:lvl1pPr algn="l" defTabSz="899010" rtl="0" eaLnBrk="1" latinLnBrk="0" hangingPunct="1">
              <a:spcBef>
                <a:spcPct val="0"/>
              </a:spcBef>
              <a:buNone/>
              <a:defRPr sz="1588" kern="1200">
                <a:solidFill>
                  <a:schemeClr val="tx2"/>
                </a:solidFill>
                <a:latin typeface="+mj-lt"/>
                <a:ea typeface="+mj-ea"/>
                <a:cs typeface="+mj-cs"/>
              </a:defRPr>
            </a:lvl1pPr>
          </a:lstStyle>
          <a:p>
            <a:pPr algn="ctr"/>
            <a:r>
              <a:rPr lang="en-US" altLang="en-US" sz="1800" b="1" dirty="0">
                <a:solidFill>
                  <a:schemeClr val="bg1"/>
                </a:solidFill>
                <a:latin typeface="Georgia" panose="02040502050405020303" pitchFamily="18" charset="0"/>
                <a:ea typeface="MS Mincho" panose="02020609040205080304" pitchFamily="49" charset="-128"/>
              </a:rPr>
              <a:t>Tax deduction at source-Return </a:t>
            </a:r>
            <a:r>
              <a:rPr lang="en-US" altLang="en-US" sz="1800" b="1" dirty="0" smtClean="0">
                <a:solidFill>
                  <a:schemeClr val="bg1"/>
                </a:solidFill>
                <a:latin typeface="Georgia" panose="02040502050405020303" pitchFamily="18" charset="0"/>
                <a:ea typeface="MS Mincho" panose="02020609040205080304" pitchFamily="49" charset="-128"/>
              </a:rPr>
              <a:t>GSTR-07</a:t>
            </a:r>
            <a:r>
              <a:rPr lang="en-US" sz="1800" b="1" dirty="0" smtClean="0">
                <a:solidFill>
                  <a:schemeClr val="bg1"/>
                </a:solidFill>
                <a:latin typeface="Georgia" panose="02040502050405020303" pitchFamily="18" charset="0"/>
              </a:rPr>
              <a:t>	</a:t>
            </a:r>
            <a:endParaRPr lang="en-US" sz="1800" b="1" dirty="0">
              <a:solidFill>
                <a:schemeClr val="bg1"/>
              </a:solidFill>
              <a:latin typeface="Georgia" panose="02040502050405020303" pitchFamily="18" charset="0"/>
            </a:endParaRPr>
          </a:p>
        </p:txBody>
      </p:sp>
      <p:sp>
        <p:nvSpPr>
          <p:cNvPr id="5" name="Rectangle 4"/>
          <p:cNvSpPr/>
          <p:nvPr/>
        </p:nvSpPr>
        <p:spPr>
          <a:xfrm>
            <a:off x="1495425" y="601829"/>
            <a:ext cx="9201150" cy="6119047"/>
          </a:xfrm>
          <a:prstGeom prst="rect">
            <a:avLst/>
          </a:prstGeom>
        </p:spPr>
        <p:txBody>
          <a:bodyPr wrap="square">
            <a:spAutoFit/>
          </a:bodyPr>
          <a:lstStyle/>
          <a:p>
            <a:pPr algn="just">
              <a:lnSpc>
                <a:spcPct val="150000"/>
              </a:lnSpc>
            </a:pPr>
            <a:r>
              <a:rPr lang="en-US" sz="2400" dirty="0">
                <a:latin typeface="Georgia" panose="02040502050405020303" pitchFamily="18" charset="0"/>
              </a:rPr>
              <a:t>6. </a:t>
            </a:r>
            <a:r>
              <a:rPr lang="en-US" sz="2400" b="1" dirty="0">
                <a:latin typeface="Georgia" panose="02040502050405020303" pitchFamily="18" charset="0"/>
              </a:rPr>
              <a:t>Modify the TDS details </a:t>
            </a:r>
            <a:r>
              <a:rPr lang="en-US" sz="2400" dirty="0">
                <a:latin typeface="Georgia" panose="02040502050405020303" pitchFamily="18" charset="0"/>
              </a:rPr>
              <a:t>as per requirement. </a:t>
            </a:r>
            <a:endParaRPr lang="en-US" sz="2400" dirty="0" smtClean="0">
              <a:latin typeface="Georgia" panose="02040502050405020303" pitchFamily="18" charset="0"/>
            </a:endParaRPr>
          </a:p>
          <a:p>
            <a:pPr algn="just">
              <a:lnSpc>
                <a:spcPct val="150000"/>
              </a:lnSpc>
            </a:pPr>
            <a:r>
              <a:rPr lang="en-US" sz="2400" dirty="0">
                <a:latin typeface="Georgia" panose="02040502050405020303" pitchFamily="18" charset="0"/>
              </a:rPr>
              <a:t>7. After making the modifications, </a:t>
            </a:r>
            <a:r>
              <a:rPr lang="en-US" sz="2400" b="1" dirty="0">
                <a:latin typeface="Georgia" panose="02040502050405020303" pitchFamily="18" charset="0"/>
              </a:rPr>
              <a:t>click the Validate </a:t>
            </a:r>
            <a:r>
              <a:rPr lang="en-US" sz="2400" dirty="0">
                <a:latin typeface="Georgia" panose="02040502050405020303" pitchFamily="18" charset="0"/>
              </a:rPr>
              <a:t>Sheet button to validate the sheets. </a:t>
            </a:r>
            <a:endParaRPr lang="en-US" sz="2400" dirty="0" smtClean="0">
              <a:latin typeface="Georgia" panose="02040502050405020303" pitchFamily="18" charset="0"/>
            </a:endParaRPr>
          </a:p>
          <a:p>
            <a:pPr algn="just">
              <a:lnSpc>
                <a:spcPct val="150000"/>
              </a:lnSpc>
            </a:pPr>
            <a:r>
              <a:rPr lang="en-US" sz="2400" dirty="0" smtClean="0">
                <a:latin typeface="Georgia" panose="02040502050405020303" pitchFamily="18" charset="0"/>
              </a:rPr>
              <a:t>8</a:t>
            </a:r>
            <a:r>
              <a:rPr lang="en-US" sz="2400" dirty="0">
                <a:latin typeface="Georgia" panose="02040502050405020303" pitchFamily="18" charset="0"/>
              </a:rPr>
              <a:t>. After each section is successfully </a:t>
            </a:r>
            <a:r>
              <a:rPr lang="en-US" sz="2400" dirty="0" smtClean="0">
                <a:latin typeface="Georgia" panose="02040502050405020303" pitchFamily="18" charset="0"/>
              </a:rPr>
              <a:t>validated</a:t>
            </a:r>
            <a:r>
              <a:rPr lang="en-US" sz="2400" dirty="0">
                <a:latin typeface="Georgia" panose="02040502050405020303" pitchFamily="18" charset="0"/>
              </a:rPr>
              <a:t>, click the Get </a:t>
            </a:r>
            <a:r>
              <a:rPr lang="en-US" sz="2400" b="1" dirty="0">
                <a:latin typeface="Georgia" panose="02040502050405020303" pitchFamily="18" charset="0"/>
              </a:rPr>
              <a:t>Summary button </a:t>
            </a:r>
            <a:r>
              <a:rPr lang="en-US" sz="2400" dirty="0">
                <a:latin typeface="Georgia" panose="02040502050405020303" pitchFamily="18" charset="0"/>
              </a:rPr>
              <a:t>to update the summary on Home tab. </a:t>
            </a:r>
            <a:endParaRPr lang="en-US" sz="2400" dirty="0" smtClean="0">
              <a:latin typeface="Georgia" panose="02040502050405020303" pitchFamily="18" charset="0"/>
            </a:endParaRPr>
          </a:p>
          <a:p>
            <a:pPr algn="just">
              <a:lnSpc>
                <a:spcPct val="150000"/>
              </a:lnSpc>
            </a:pPr>
            <a:r>
              <a:rPr lang="en-US" sz="2400" dirty="0" smtClean="0">
                <a:latin typeface="Georgia" panose="02040502050405020303" pitchFamily="18" charset="0"/>
              </a:rPr>
              <a:t>9</a:t>
            </a:r>
            <a:r>
              <a:rPr lang="en-US" sz="2400" dirty="0">
                <a:latin typeface="Georgia" panose="02040502050405020303" pitchFamily="18" charset="0"/>
              </a:rPr>
              <a:t>. </a:t>
            </a:r>
            <a:r>
              <a:rPr lang="en-US" sz="2400" b="1" dirty="0">
                <a:latin typeface="Georgia" panose="02040502050405020303" pitchFamily="18" charset="0"/>
              </a:rPr>
              <a:t>Summary is displayed </a:t>
            </a:r>
            <a:r>
              <a:rPr lang="en-US" sz="2400" dirty="0">
                <a:latin typeface="Georgia" panose="02040502050405020303" pitchFamily="18" charset="0"/>
              </a:rPr>
              <a:t>for all the sections. </a:t>
            </a:r>
            <a:endParaRPr lang="en-US" sz="2400" dirty="0" smtClean="0">
              <a:latin typeface="Georgia" panose="02040502050405020303" pitchFamily="18" charset="0"/>
            </a:endParaRPr>
          </a:p>
          <a:p>
            <a:pPr algn="just">
              <a:lnSpc>
                <a:spcPct val="150000"/>
              </a:lnSpc>
            </a:pPr>
            <a:r>
              <a:rPr lang="en-US" sz="2400" dirty="0">
                <a:latin typeface="Georgia" panose="02040502050405020303" pitchFamily="18" charset="0"/>
              </a:rPr>
              <a:t>GST portal allows you to </a:t>
            </a:r>
            <a:r>
              <a:rPr lang="en-US" sz="2400" b="1" dirty="0">
                <a:latin typeface="Georgia" panose="02040502050405020303" pitchFamily="18" charset="0"/>
              </a:rPr>
              <a:t>modify and upload JSON multiple times </a:t>
            </a:r>
            <a:r>
              <a:rPr lang="en-US" sz="2400" dirty="0">
                <a:latin typeface="Georgia" panose="02040502050405020303" pitchFamily="18" charset="0"/>
              </a:rPr>
              <a:t>before it is filed. An important point to note here is that if some TDS details exist from previous upload, it will be updated with latest uploaded details. All new TDS entries will be added as new entries</a:t>
            </a:r>
          </a:p>
        </p:txBody>
      </p:sp>
    </p:spTree>
    <p:extLst>
      <p:ext uri="{BB962C8B-B14F-4D97-AF65-F5344CB8AC3E}">
        <p14:creationId xmlns:p14="http://schemas.microsoft.com/office/powerpoint/2010/main" val="2485004956"/>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12192000" cy="379876"/>
          </a:xfrm>
          <a:prstGeom prst="rect">
            <a:avLst/>
          </a:prstGeom>
          <a:solidFill>
            <a:schemeClr val="accent6">
              <a:lumMod val="50000"/>
            </a:schemeClr>
          </a:solidFill>
        </p:spPr>
        <p:txBody>
          <a:bodyPr vert="horz" wrap="square" lIns="0" tIns="50941" rIns="0" bIns="50941" rtlCol="0" anchor="t" anchorCtr="0">
            <a:spAutoFit/>
          </a:bodyPr>
          <a:lstStyle>
            <a:lvl1pPr algn="l" defTabSz="899010" rtl="0" eaLnBrk="1" latinLnBrk="0" hangingPunct="1">
              <a:spcBef>
                <a:spcPct val="0"/>
              </a:spcBef>
              <a:buNone/>
              <a:defRPr sz="1588" kern="1200">
                <a:solidFill>
                  <a:schemeClr val="tx2"/>
                </a:solidFill>
                <a:latin typeface="+mj-lt"/>
                <a:ea typeface="+mj-ea"/>
                <a:cs typeface="+mj-cs"/>
              </a:defRPr>
            </a:lvl1pPr>
          </a:lstStyle>
          <a:p>
            <a:pPr algn="ctr"/>
            <a:r>
              <a:rPr lang="en-US" altLang="en-US" sz="1800" b="1" dirty="0">
                <a:solidFill>
                  <a:schemeClr val="bg1"/>
                </a:solidFill>
                <a:latin typeface="Georgia" panose="02040502050405020303" pitchFamily="18" charset="0"/>
                <a:ea typeface="MS Mincho" panose="02020609040205080304" pitchFamily="49" charset="-128"/>
              </a:rPr>
              <a:t>Tax deduction at source-Return </a:t>
            </a:r>
            <a:r>
              <a:rPr lang="en-US" altLang="en-US" sz="1800" b="1" dirty="0" smtClean="0">
                <a:solidFill>
                  <a:schemeClr val="bg1"/>
                </a:solidFill>
                <a:latin typeface="Georgia" panose="02040502050405020303" pitchFamily="18" charset="0"/>
                <a:ea typeface="MS Mincho" panose="02020609040205080304" pitchFamily="49" charset="-128"/>
              </a:rPr>
              <a:t>GSTR-07</a:t>
            </a:r>
            <a:r>
              <a:rPr lang="en-US" sz="1800" b="1" dirty="0" smtClean="0">
                <a:solidFill>
                  <a:schemeClr val="bg1"/>
                </a:solidFill>
                <a:latin typeface="Georgia" panose="02040502050405020303" pitchFamily="18" charset="0"/>
              </a:rPr>
              <a:t>	</a:t>
            </a:r>
            <a:endParaRPr lang="en-US" sz="1800" b="1" dirty="0">
              <a:solidFill>
                <a:schemeClr val="bg1"/>
              </a:solidFill>
              <a:latin typeface="Georgia" panose="02040502050405020303" pitchFamily="18" charset="0"/>
            </a:endParaRPr>
          </a:p>
        </p:txBody>
      </p:sp>
      <p:sp>
        <p:nvSpPr>
          <p:cNvPr id="5" name="Rectangle 4"/>
          <p:cNvSpPr/>
          <p:nvPr/>
        </p:nvSpPr>
        <p:spPr>
          <a:xfrm>
            <a:off x="1352550" y="599986"/>
            <a:ext cx="10077450" cy="1200329"/>
          </a:xfrm>
          <a:prstGeom prst="rect">
            <a:avLst/>
          </a:prstGeom>
        </p:spPr>
        <p:txBody>
          <a:bodyPr wrap="square">
            <a:spAutoFit/>
          </a:bodyPr>
          <a:lstStyle/>
          <a:p>
            <a:r>
              <a:rPr lang="en-US" b="1" dirty="0">
                <a:latin typeface="Georgia" panose="02040502050405020303" pitchFamily="18" charset="0"/>
              </a:rPr>
              <a:t>H. Open Downloaded Error GSTR-7 JSON File(s), if any To open the downloaded Error GSTR-7 JSON File, perform following steps: </a:t>
            </a:r>
            <a:endParaRPr lang="en-US" b="1" dirty="0" smtClean="0">
              <a:latin typeface="Georgia" panose="02040502050405020303" pitchFamily="18" charset="0"/>
            </a:endParaRPr>
          </a:p>
          <a:p>
            <a:r>
              <a:rPr lang="en-US" dirty="0" smtClean="0">
                <a:latin typeface="Georgia" panose="02040502050405020303" pitchFamily="18" charset="0"/>
              </a:rPr>
              <a:t>1</a:t>
            </a:r>
            <a:r>
              <a:rPr lang="en-US" dirty="0">
                <a:latin typeface="Georgia" panose="02040502050405020303" pitchFamily="18" charset="0"/>
              </a:rPr>
              <a:t>. Open GSTR-7 Offline Utility and go to the Home tab. Under the section Error File Handling, click the Open Downloaded Error JSON Files button.</a:t>
            </a:r>
          </a:p>
        </p:txBody>
      </p:sp>
      <p:pic>
        <p:nvPicPr>
          <p:cNvPr id="2" name="Picture 1"/>
          <p:cNvPicPr>
            <a:picLocks noChangeAspect="1"/>
          </p:cNvPicPr>
          <p:nvPr/>
        </p:nvPicPr>
        <p:blipFill>
          <a:blip r:embed="rId2"/>
          <a:stretch>
            <a:fillRect/>
          </a:stretch>
        </p:blipFill>
        <p:spPr>
          <a:xfrm>
            <a:off x="1662112" y="2020425"/>
            <a:ext cx="9120188" cy="4415237"/>
          </a:xfrm>
          <a:prstGeom prst="rect">
            <a:avLst/>
          </a:prstGeom>
        </p:spPr>
      </p:pic>
    </p:spTree>
    <p:extLst>
      <p:ext uri="{BB962C8B-B14F-4D97-AF65-F5344CB8AC3E}">
        <p14:creationId xmlns:p14="http://schemas.microsoft.com/office/powerpoint/2010/main" val="2001406584"/>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12192000" cy="379876"/>
          </a:xfrm>
          <a:prstGeom prst="rect">
            <a:avLst/>
          </a:prstGeom>
          <a:solidFill>
            <a:schemeClr val="accent6">
              <a:lumMod val="50000"/>
            </a:schemeClr>
          </a:solidFill>
        </p:spPr>
        <p:txBody>
          <a:bodyPr vert="horz" wrap="square" lIns="0" tIns="50941" rIns="0" bIns="50941" rtlCol="0" anchor="t" anchorCtr="0">
            <a:spAutoFit/>
          </a:bodyPr>
          <a:lstStyle>
            <a:lvl1pPr algn="l" defTabSz="899010" rtl="0" eaLnBrk="1" latinLnBrk="0" hangingPunct="1">
              <a:spcBef>
                <a:spcPct val="0"/>
              </a:spcBef>
              <a:buNone/>
              <a:defRPr sz="1588" kern="1200">
                <a:solidFill>
                  <a:schemeClr val="tx2"/>
                </a:solidFill>
                <a:latin typeface="+mj-lt"/>
                <a:ea typeface="+mj-ea"/>
                <a:cs typeface="+mj-cs"/>
              </a:defRPr>
            </a:lvl1pPr>
          </a:lstStyle>
          <a:p>
            <a:pPr algn="ctr"/>
            <a:r>
              <a:rPr lang="en-US" altLang="en-US" sz="1800" b="1" dirty="0">
                <a:solidFill>
                  <a:schemeClr val="bg1"/>
                </a:solidFill>
                <a:latin typeface="Georgia" panose="02040502050405020303" pitchFamily="18" charset="0"/>
                <a:ea typeface="MS Mincho" panose="02020609040205080304" pitchFamily="49" charset="-128"/>
              </a:rPr>
              <a:t>Tax deduction at source-Return </a:t>
            </a:r>
            <a:r>
              <a:rPr lang="en-US" altLang="en-US" sz="1800" b="1" dirty="0" smtClean="0">
                <a:solidFill>
                  <a:schemeClr val="bg1"/>
                </a:solidFill>
                <a:latin typeface="Georgia" panose="02040502050405020303" pitchFamily="18" charset="0"/>
                <a:ea typeface="MS Mincho" panose="02020609040205080304" pitchFamily="49" charset="-128"/>
              </a:rPr>
              <a:t>GSTR-07</a:t>
            </a:r>
            <a:r>
              <a:rPr lang="en-US" sz="1800" b="1" dirty="0" smtClean="0">
                <a:solidFill>
                  <a:schemeClr val="bg1"/>
                </a:solidFill>
                <a:latin typeface="Georgia" panose="02040502050405020303" pitchFamily="18" charset="0"/>
              </a:rPr>
              <a:t>	</a:t>
            </a:r>
            <a:endParaRPr lang="en-US" sz="1800" b="1" dirty="0">
              <a:solidFill>
                <a:schemeClr val="bg1"/>
              </a:solidFill>
              <a:latin typeface="Georgia" panose="02040502050405020303" pitchFamily="18" charset="0"/>
            </a:endParaRPr>
          </a:p>
        </p:txBody>
      </p:sp>
      <p:sp>
        <p:nvSpPr>
          <p:cNvPr id="5" name="Rectangle 4"/>
          <p:cNvSpPr/>
          <p:nvPr/>
        </p:nvSpPr>
        <p:spPr>
          <a:xfrm>
            <a:off x="1352550" y="599986"/>
            <a:ext cx="10077450" cy="646331"/>
          </a:xfrm>
          <a:prstGeom prst="rect">
            <a:avLst/>
          </a:prstGeom>
        </p:spPr>
        <p:txBody>
          <a:bodyPr wrap="square">
            <a:spAutoFit/>
          </a:bodyPr>
          <a:lstStyle/>
          <a:p>
            <a:r>
              <a:rPr lang="en-US" b="1" dirty="0">
                <a:latin typeface="Georgia" panose="02040502050405020303" pitchFamily="18" charset="0"/>
              </a:rPr>
              <a:t>2. A file dialog box will open. Navigate to extracted error file. Select the file and click the OK button. </a:t>
            </a:r>
          </a:p>
        </p:txBody>
      </p:sp>
      <p:pic>
        <p:nvPicPr>
          <p:cNvPr id="3" name="Picture 2"/>
          <p:cNvPicPr>
            <a:picLocks noChangeAspect="1"/>
          </p:cNvPicPr>
          <p:nvPr/>
        </p:nvPicPr>
        <p:blipFill>
          <a:blip r:embed="rId2"/>
          <a:stretch>
            <a:fillRect/>
          </a:stretch>
        </p:blipFill>
        <p:spPr>
          <a:xfrm>
            <a:off x="1352550" y="1833561"/>
            <a:ext cx="6115050" cy="4377261"/>
          </a:xfrm>
          <a:prstGeom prst="rect">
            <a:avLst/>
          </a:prstGeom>
        </p:spPr>
      </p:pic>
    </p:spTree>
    <p:extLst>
      <p:ext uri="{BB962C8B-B14F-4D97-AF65-F5344CB8AC3E}">
        <p14:creationId xmlns:p14="http://schemas.microsoft.com/office/powerpoint/2010/main" val="3895342616"/>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12192000" cy="379876"/>
          </a:xfrm>
          <a:prstGeom prst="rect">
            <a:avLst/>
          </a:prstGeom>
          <a:solidFill>
            <a:schemeClr val="accent6">
              <a:lumMod val="50000"/>
            </a:schemeClr>
          </a:solidFill>
        </p:spPr>
        <p:txBody>
          <a:bodyPr vert="horz" wrap="square" lIns="0" tIns="50941" rIns="0" bIns="50941" rtlCol="0" anchor="t" anchorCtr="0">
            <a:spAutoFit/>
          </a:bodyPr>
          <a:lstStyle>
            <a:lvl1pPr algn="l" defTabSz="899010" rtl="0" eaLnBrk="1" latinLnBrk="0" hangingPunct="1">
              <a:spcBef>
                <a:spcPct val="0"/>
              </a:spcBef>
              <a:buNone/>
              <a:defRPr sz="1588" kern="1200">
                <a:solidFill>
                  <a:schemeClr val="tx2"/>
                </a:solidFill>
                <a:latin typeface="+mj-lt"/>
                <a:ea typeface="+mj-ea"/>
                <a:cs typeface="+mj-cs"/>
              </a:defRPr>
            </a:lvl1pPr>
          </a:lstStyle>
          <a:p>
            <a:pPr algn="ctr"/>
            <a:r>
              <a:rPr lang="en-US" altLang="en-US" sz="1800" b="1" dirty="0">
                <a:solidFill>
                  <a:schemeClr val="bg1"/>
                </a:solidFill>
                <a:latin typeface="Georgia" panose="02040502050405020303" pitchFamily="18" charset="0"/>
                <a:ea typeface="MS Mincho" panose="02020609040205080304" pitchFamily="49" charset="-128"/>
              </a:rPr>
              <a:t>Tax deduction at source-Return </a:t>
            </a:r>
            <a:r>
              <a:rPr lang="en-US" altLang="en-US" sz="1800" b="1" dirty="0" smtClean="0">
                <a:solidFill>
                  <a:schemeClr val="bg1"/>
                </a:solidFill>
                <a:latin typeface="Georgia" panose="02040502050405020303" pitchFamily="18" charset="0"/>
                <a:ea typeface="MS Mincho" panose="02020609040205080304" pitchFamily="49" charset="-128"/>
              </a:rPr>
              <a:t>GSTR-07</a:t>
            </a:r>
            <a:r>
              <a:rPr lang="en-US" sz="1800" b="1" dirty="0" smtClean="0">
                <a:solidFill>
                  <a:schemeClr val="bg1"/>
                </a:solidFill>
                <a:latin typeface="Georgia" panose="02040502050405020303" pitchFamily="18" charset="0"/>
              </a:rPr>
              <a:t>	</a:t>
            </a:r>
            <a:endParaRPr lang="en-US" sz="1800" b="1" dirty="0">
              <a:solidFill>
                <a:schemeClr val="bg1"/>
              </a:solidFill>
              <a:latin typeface="Georgia" panose="02040502050405020303" pitchFamily="18" charset="0"/>
            </a:endParaRPr>
          </a:p>
        </p:txBody>
      </p:sp>
      <p:sp>
        <p:nvSpPr>
          <p:cNvPr id="5" name="Rectangle 4"/>
          <p:cNvSpPr/>
          <p:nvPr/>
        </p:nvSpPr>
        <p:spPr>
          <a:xfrm>
            <a:off x="565969" y="427412"/>
            <a:ext cx="10077450" cy="369332"/>
          </a:xfrm>
          <a:prstGeom prst="rect">
            <a:avLst/>
          </a:prstGeom>
        </p:spPr>
        <p:txBody>
          <a:bodyPr wrap="square">
            <a:spAutoFit/>
          </a:bodyPr>
          <a:lstStyle/>
          <a:p>
            <a:r>
              <a:rPr lang="en-US" b="1" dirty="0">
                <a:latin typeface="Georgia" panose="02040502050405020303" pitchFamily="18" charset="0"/>
              </a:rPr>
              <a:t>3. Success message is displayed. Click the OK button to proceed</a:t>
            </a:r>
          </a:p>
        </p:txBody>
      </p:sp>
      <p:pic>
        <p:nvPicPr>
          <p:cNvPr id="2" name="Picture 1"/>
          <p:cNvPicPr>
            <a:picLocks noChangeAspect="1"/>
          </p:cNvPicPr>
          <p:nvPr/>
        </p:nvPicPr>
        <p:blipFill>
          <a:blip r:embed="rId2"/>
          <a:stretch>
            <a:fillRect/>
          </a:stretch>
        </p:blipFill>
        <p:spPr>
          <a:xfrm>
            <a:off x="3693242" y="862474"/>
            <a:ext cx="2681288" cy="1770662"/>
          </a:xfrm>
          <a:prstGeom prst="rect">
            <a:avLst/>
          </a:prstGeom>
        </p:spPr>
      </p:pic>
      <p:sp>
        <p:nvSpPr>
          <p:cNvPr id="6" name="Rectangle 5"/>
          <p:cNvSpPr/>
          <p:nvPr/>
        </p:nvSpPr>
        <p:spPr>
          <a:xfrm>
            <a:off x="565969" y="2633136"/>
            <a:ext cx="10687050" cy="923330"/>
          </a:xfrm>
          <a:prstGeom prst="rect">
            <a:avLst/>
          </a:prstGeom>
        </p:spPr>
        <p:txBody>
          <a:bodyPr wrap="square">
            <a:spAutoFit/>
          </a:bodyPr>
          <a:lstStyle/>
          <a:p>
            <a:r>
              <a:rPr lang="en-US" b="1" dirty="0">
                <a:latin typeface="Georgia" panose="02040502050405020303" pitchFamily="18" charset="0"/>
              </a:rPr>
              <a:t>4. Navigate to 3 TDS and 4 Amend sheets. The erroneous entries that failed validation is displayed. Correct the errors, as mentioned in the column “GST Portal Validation Errors” in each sheet.</a:t>
            </a:r>
          </a:p>
        </p:txBody>
      </p:sp>
      <p:pic>
        <p:nvPicPr>
          <p:cNvPr id="7" name="Picture 6"/>
          <p:cNvPicPr>
            <a:picLocks noChangeAspect="1"/>
          </p:cNvPicPr>
          <p:nvPr/>
        </p:nvPicPr>
        <p:blipFill>
          <a:blip r:embed="rId3"/>
          <a:stretch>
            <a:fillRect/>
          </a:stretch>
        </p:blipFill>
        <p:spPr>
          <a:xfrm>
            <a:off x="3693242" y="3433129"/>
            <a:ext cx="7067550" cy="3165111"/>
          </a:xfrm>
          <a:prstGeom prst="rect">
            <a:avLst/>
          </a:prstGeom>
        </p:spPr>
      </p:pic>
    </p:spTree>
    <p:extLst>
      <p:ext uri="{BB962C8B-B14F-4D97-AF65-F5344CB8AC3E}">
        <p14:creationId xmlns:p14="http://schemas.microsoft.com/office/powerpoint/2010/main" val="2243406931"/>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12192000" cy="379876"/>
          </a:xfrm>
          <a:prstGeom prst="rect">
            <a:avLst/>
          </a:prstGeom>
          <a:solidFill>
            <a:schemeClr val="accent6">
              <a:lumMod val="50000"/>
            </a:schemeClr>
          </a:solidFill>
        </p:spPr>
        <p:txBody>
          <a:bodyPr vert="horz" wrap="square" lIns="0" tIns="50941" rIns="0" bIns="50941" rtlCol="0" anchor="ctr" anchorCtr="0">
            <a:spAutoFit/>
          </a:bodyPr>
          <a:lstStyle>
            <a:lvl1pPr algn="l" defTabSz="899010" rtl="0" eaLnBrk="1" latinLnBrk="0" hangingPunct="1">
              <a:spcBef>
                <a:spcPct val="0"/>
              </a:spcBef>
              <a:buNone/>
              <a:defRPr sz="1588" kern="1200">
                <a:solidFill>
                  <a:schemeClr val="tx2"/>
                </a:solidFill>
                <a:latin typeface="+mj-lt"/>
                <a:ea typeface="+mj-ea"/>
                <a:cs typeface="+mj-cs"/>
              </a:defRPr>
            </a:lvl1pPr>
          </a:lstStyle>
          <a:p>
            <a:pPr algn="ctr"/>
            <a:r>
              <a:rPr lang="en-US" altLang="en-US" sz="1800" b="1" dirty="0">
                <a:solidFill>
                  <a:schemeClr val="bg1"/>
                </a:solidFill>
                <a:latin typeface="Georgia" panose="02040502050405020303" pitchFamily="18" charset="0"/>
                <a:ea typeface="MS Mincho" panose="02020609040205080304" pitchFamily="49" charset="-128"/>
              </a:rPr>
              <a:t>Tax deduction at source-Return </a:t>
            </a:r>
            <a:r>
              <a:rPr lang="en-US" altLang="en-US" sz="1800" b="1" dirty="0" smtClean="0">
                <a:solidFill>
                  <a:schemeClr val="bg1"/>
                </a:solidFill>
                <a:latin typeface="Georgia" panose="02040502050405020303" pitchFamily="18" charset="0"/>
                <a:ea typeface="MS Mincho" panose="02020609040205080304" pitchFamily="49" charset="-128"/>
              </a:rPr>
              <a:t>GSTR-07</a:t>
            </a:r>
            <a:r>
              <a:rPr lang="en-US" sz="1800" b="1" dirty="0" smtClean="0">
                <a:solidFill>
                  <a:schemeClr val="bg1"/>
                </a:solidFill>
                <a:latin typeface="Georgia" panose="02040502050405020303" pitchFamily="18" charset="0"/>
              </a:rPr>
              <a:t>	</a:t>
            </a:r>
            <a:endParaRPr lang="en-US" sz="1800" b="1" dirty="0">
              <a:solidFill>
                <a:schemeClr val="bg1"/>
              </a:solidFill>
              <a:latin typeface="Georgia" panose="02040502050405020303" pitchFamily="18" charset="0"/>
            </a:endParaRPr>
          </a:p>
        </p:txBody>
      </p:sp>
      <p:sp>
        <p:nvSpPr>
          <p:cNvPr id="5" name="Rectangle 4"/>
          <p:cNvSpPr/>
          <p:nvPr/>
        </p:nvSpPr>
        <p:spPr>
          <a:xfrm>
            <a:off x="742950" y="427412"/>
            <a:ext cx="10077450" cy="923330"/>
          </a:xfrm>
          <a:prstGeom prst="rect">
            <a:avLst/>
          </a:prstGeom>
        </p:spPr>
        <p:txBody>
          <a:bodyPr wrap="square">
            <a:spAutoFit/>
          </a:bodyPr>
          <a:lstStyle/>
          <a:p>
            <a:pPr algn="just"/>
            <a:r>
              <a:rPr lang="en-US" b="1" dirty="0">
                <a:latin typeface="Georgia" panose="02040502050405020303" pitchFamily="18" charset="0"/>
              </a:rPr>
              <a:t>5. After making the corrections, click the Validate Sheet button to validate the sheets. On successful validation, Column “GST portal Validation Errors” would become empty and No errors popup appears. Click OK. </a:t>
            </a:r>
          </a:p>
        </p:txBody>
      </p:sp>
      <p:pic>
        <p:nvPicPr>
          <p:cNvPr id="3" name="Picture 2"/>
          <p:cNvPicPr>
            <a:picLocks noChangeAspect="1"/>
          </p:cNvPicPr>
          <p:nvPr/>
        </p:nvPicPr>
        <p:blipFill>
          <a:blip r:embed="rId2"/>
          <a:stretch>
            <a:fillRect/>
          </a:stretch>
        </p:blipFill>
        <p:spPr>
          <a:xfrm>
            <a:off x="971550" y="1760228"/>
            <a:ext cx="8267831" cy="1935472"/>
          </a:xfrm>
          <a:prstGeom prst="rect">
            <a:avLst/>
          </a:prstGeom>
        </p:spPr>
      </p:pic>
      <p:sp>
        <p:nvSpPr>
          <p:cNvPr id="8" name="Rectangle 7"/>
          <p:cNvSpPr/>
          <p:nvPr/>
        </p:nvSpPr>
        <p:spPr>
          <a:xfrm>
            <a:off x="971550" y="4243684"/>
            <a:ext cx="9848850" cy="646331"/>
          </a:xfrm>
          <a:prstGeom prst="rect">
            <a:avLst/>
          </a:prstGeom>
        </p:spPr>
        <p:txBody>
          <a:bodyPr wrap="square">
            <a:spAutoFit/>
          </a:bodyPr>
          <a:lstStyle/>
          <a:p>
            <a:r>
              <a:rPr lang="en-US" b="1" dirty="0">
                <a:latin typeface="Georgia" panose="02040502050405020303" pitchFamily="18" charset="0"/>
              </a:rPr>
              <a:t>From the tab you are on, go to the Home tab by either clicking the Go Home button or clicking the Home tab to generate summary</a:t>
            </a:r>
          </a:p>
        </p:txBody>
      </p:sp>
    </p:spTree>
    <p:extLst>
      <p:ext uri="{BB962C8B-B14F-4D97-AF65-F5344CB8AC3E}">
        <p14:creationId xmlns:p14="http://schemas.microsoft.com/office/powerpoint/2010/main" val="3832180073"/>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1"/>
            <a:ext cx="12192000" cy="1017379"/>
          </a:xfrm>
          <a:prstGeom prst="rect">
            <a:avLst/>
          </a:prstGeom>
          <a:solidFill>
            <a:schemeClr val="accent6">
              <a:lumMod val="50000"/>
            </a:schemeClr>
          </a:solidFill>
        </p:spPr>
        <p:txBody>
          <a:bodyPr wrap="square" rtlCol="0">
            <a:spAutoFit/>
          </a:bodyPr>
          <a:lstStyle/>
          <a:p>
            <a:endParaRPr lang="en-US" dirty="0"/>
          </a:p>
        </p:txBody>
      </p:sp>
      <p:sp>
        <p:nvSpPr>
          <p:cNvPr id="11" name="TextBox 10"/>
          <p:cNvSpPr txBox="1"/>
          <p:nvPr/>
        </p:nvSpPr>
        <p:spPr>
          <a:xfrm>
            <a:off x="0" y="5878555"/>
            <a:ext cx="12192000" cy="978214"/>
          </a:xfrm>
          <a:prstGeom prst="rect">
            <a:avLst/>
          </a:prstGeom>
          <a:solidFill>
            <a:schemeClr val="accent6">
              <a:lumMod val="50000"/>
            </a:schemeClr>
          </a:solidFill>
        </p:spPr>
        <p:txBody>
          <a:bodyPr wrap="square" rtlCol="0">
            <a:spAutoFit/>
          </a:bodyPr>
          <a:lstStyle/>
          <a:p>
            <a:endParaRPr lang="en-US" dirty="0"/>
          </a:p>
        </p:txBody>
      </p:sp>
      <p:sp>
        <p:nvSpPr>
          <p:cNvPr id="4" name="Slide Number Placeholder 3"/>
          <p:cNvSpPr>
            <a:spLocks noGrp="1"/>
          </p:cNvSpPr>
          <p:nvPr>
            <p:ph type="sldNum" sz="quarter" idx="12"/>
          </p:nvPr>
        </p:nvSpPr>
        <p:spPr/>
        <p:txBody>
          <a:bodyPr/>
          <a:lstStyle/>
          <a:p>
            <a:fld id="{69F0A6B0-30D4-48C0-B14A-D265C88365E9}" type="slidenum">
              <a:rPr lang="en-US" smtClean="0"/>
              <a:t>129</a:t>
            </a:fld>
            <a:endParaRPr lang="en-US"/>
          </a:p>
        </p:txBody>
      </p:sp>
      <p:sp>
        <p:nvSpPr>
          <p:cNvPr id="6" name="Text Placeholder 5"/>
          <p:cNvSpPr txBox="1">
            <a:spLocks/>
          </p:cNvSpPr>
          <p:nvPr/>
        </p:nvSpPr>
        <p:spPr>
          <a:xfrm>
            <a:off x="3000011" y="2307197"/>
            <a:ext cx="6191977" cy="45273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000" dirty="0" smtClean="0">
                <a:latin typeface="Georgia" panose="02040502050405020303" pitchFamily="18" charset="0"/>
              </a:rPr>
              <a:t>TDS Certificates</a:t>
            </a:r>
          </a:p>
          <a:p>
            <a:r>
              <a:rPr lang="en-US" sz="4000" dirty="0" smtClean="0">
                <a:latin typeface="Georgia" panose="02040502050405020303" pitchFamily="18" charset="0"/>
              </a:rPr>
              <a:t> &amp; </a:t>
            </a:r>
          </a:p>
          <a:p>
            <a:r>
              <a:rPr lang="en-US" sz="4000" dirty="0" smtClean="0">
                <a:latin typeface="Georgia" panose="02040502050405020303" pitchFamily="18" charset="0"/>
              </a:rPr>
              <a:t>TDS Credit Receivables </a:t>
            </a:r>
            <a:endParaRPr lang="en-US" sz="4000" dirty="0">
              <a:latin typeface="Georgia" panose="02040502050405020303" pitchFamily="18" charset="0"/>
            </a:endParaRPr>
          </a:p>
        </p:txBody>
      </p:sp>
    </p:spTree>
    <p:extLst>
      <p:ext uri="{BB962C8B-B14F-4D97-AF65-F5344CB8AC3E}">
        <p14:creationId xmlns:p14="http://schemas.microsoft.com/office/powerpoint/2010/main" val="13000093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0"/>
          <p:cNvSpPr/>
          <p:nvPr/>
        </p:nvSpPr>
        <p:spPr>
          <a:xfrm>
            <a:off x="1340772" y="1411627"/>
            <a:ext cx="9660247" cy="1053735"/>
          </a:xfrm>
          <a:custGeom>
            <a:avLst/>
            <a:gdLst>
              <a:gd name="connsiteX0" fmla="*/ 0 w 2706687"/>
              <a:gd name="connsiteY0" fmla="*/ 0 h 1624012"/>
              <a:gd name="connsiteX1" fmla="*/ 2706687 w 2706687"/>
              <a:gd name="connsiteY1" fmla="*/ 0 h 1624012"/>
              <a:gd name="connsiteX2" fmla="*/ 2706687 w 2706687"/>
              <a:gd name="connsiteY2" fmla="*/ 1624012 h 1624012"/>
              <a:gd name="connsiteX3" fmla="*/ 0 w 2706687"/>
              <a:gd name="connsiteY3" fmla="*/ 1624012 h 1624012"/>
              <a:gd name="connsiteX4" fmla="*/ 0 w 2706687"/>
              <a:gd name="connsiteY4" fmla="*/ 0 h 1624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6687" h="1624012">
                <a:moveTo>
                  <a:pt x="0" y="0"/>
                </a:moveTo>
                <a:lnTo>
                  <a:pt x="2706687" y="0"/>
                </a:lnTo>
                <a:lnTo>
                  <a:pt x="2706687" y="1624012"/>
                </a:lnTo>
                <a:lnTo>
                  <a:pt x="0" y="1624012"/>
                </a:lnTo>
                <a:lnTo>
                  <a:pt x="0" y="0"/>
                </a:lnTo>
                <a:close/>
              </a:path>
            </a:pathLst>
          </a:custGeom>
          <a:solidFill>
            <a:schemeClr val="accent1">
              <a:lumMod val="60000"/>
              <a:lumOff val="4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47650" tIns="247650" rIns="247650" bIns="247650" numCol="1" spcCol="1270" anchor="ctr" anchorCtr="0">
            <a:noAutofit/>
          </a:bodyPr>
          <a:lstStyle/>
          <a:p>
            <a:pPr lvl="0" algn="just" defTabSz="2889250">
              <a:lnSpc>
                <a:spcPct val="90000"/>
              </a:lnSpc>
              <a:spcBef>
                <a:spcPct val="0"/>
              </a:spcBef>
              <a:spcAft>
                <a:spcPct val="35000"/>
              </a:spcAft>
            </a:pPr>
            <a:r>
              <a:rPr lang="en-US" sz="2000" dirty="0">
                <a:solidFill>
                  <a:schemeClr val="tx1"/>
                </a:solidFill>
                <a:latin typeface="Georgia" panose="02040502050405020303" pitchFamily="18" charset="0"/>
              </a:rPr>
              <a:t>Goods on which </a:t>
            </a:r>
            <a:r>
              <a:rPr lang="en-US" sz="2000" b="1" dirty="0">
                <a:solidFill>
                  <a:schemeClr val="tx1"/>
                </a:solidFill>
                <a:latin typeface="Georgia" panose="02040502050405020303" pitchFamily="18" charset="0"/>
              </a:rPr>
              <a:t>GST is not </a:t>
            </a:r>
            <a:r>
              <a:rPr lang="en-US" sz="2000" b="1" dirty="0" err="1">
                <a:solidFill>
                  <a:schemeClr val="tx1"/>
                </a:solidFill>
                <a:latin typeface="Georgia" panose="02040502050405020303" pitchFamily="18" charset="0"/>
              </a:rPr>
              <a:t>leviable</a:t>
            </a:r>
            <a:r>
              <a:rPr lang="en-US" sz="2000" b="1" dirty="0">
                <a:solidFill>
                  <a:schemeClr val="tx1"/>
                </a:solidFill>
                <a:latin typeface="Georgia" panose="02040502050405020303" pitchFamily="18" charset="0"/>
              </a:rPr>
              <a:t>. </a:t>
            </a:r>
            <a:r>
              <a:rPr lang="en-US" sz="2000" dirty="0">
                <a:solidFill>
                  <a:schemeClr val="tx1"/>
                </a:solidFill>
                <a:latin typeface="Georgia" panose="02040502050405020303" pitchFamily="18" charset="0"/>
              </a:rPr>
              <a:t>For example petrol, diesel, petroleum crude, natural gas, aviation turbine fuel (ATF) and alcohol for human consumption</a:t>
            </a:r>
            <a:endParaRPr lang="en-US" sz="2000" kern="1200" dirty="0">
              <a:solidFill>
                <a:schemeClr val="tx1"/>
              </a:solidFill>
              <a:latin typeface="Georgia" panose="02040502050405020303" pitchFamily="18" charset="0"/>
            </a:endParaRPr>
          </a:p>
        </p:txBody>
      </p:sp>
      <p:sp>
        <p:nvSpPr>
          <p:cNvPr id="12" name="Freeform 11"/>
          <p:cNvSpPr/>
          <p:nvPr/>
        </p:nvSpPr>
        <p:spPr>
          <a:xfrm>
            <a:off x="1340772" y="3063401"/>
            <a:ext cx="9670127" cy="1053735"/>
          </a:xfrm>
          <a:custGeom>
            <a:avLst/>
            <a:gdLst>
              <a:gd name="connsiteX0" fmla="*/ 0 w 2706687"/>
              <a:gd name="connsiteY0" fmla="*/ 0 h 1624012"/>
              <a:gd name="connsiteX1" fmla="*/ 2706687 w 2706687"/>
              <a:gd name="connsiteY1" fmla="*/ 0 h 1624012"/>
              <a:gd name="connsiteX2" fmla="*/ 2706687 w 2706687"/>
              <a:gd name="connsiteY2" fmla="*/ 1624012 h 1624012"/>
              <a:gd name="connsiteX3" fmla="*/ 0 w 2706687"/>
              <a:gd name="connsiteY3" fmla="*/ 1624012 h 1624012"/>
              <a:gd name="connsiteX4" fmla="*/ 0 w 2706687"/>
              <a:gd name="connsiteY4" fmla="*/ 0 h 1624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6687" h="1624012">
                <a:moveTo>
                  <a:pt x="0" y="0"/>
                </a:moveTo>
                <a:lnTo>
                  <a:pt x="2706687" y="0"/>
                </a:lnTo>
                <a:lnTo>
                  <a:pt x="2706687" y="1624012"/>
                </a:lnTo>
                <a:lnTo>
                  <a:pt x="0" y="1624012"/>
                </a:lnTo>
                <a:lnTo>
                  <a:pt x="0" y="0"/>
                </a:lnTo>
                <a:close/>
              </a:path>
            </a:pathLst>
          </a:custGeom>
          <a:solidFill>
            <a:schemeClr val="accent1">
              <a:lumMod val="60000"/>
              <a:lumOff val="4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47650" tIns="247650" rIns="247650" bIns="247650" numCol="1" spcCol="1270" anchor="ctr" anchorCtr="0">
            <a:noAutofit/>
          </a:bodyPr>
          <a:lstStyle/>
          <a:p>
            <a:pPr lvl="0" algn="just" defTabSz="2889250">
              <a:lnSpc>
                <a:spcPct val="90000"/>
              </a:lnSpc>
              <a:spcBef>
                <a:spcPct val="0"/>
              </a:spcBef>
              <a:spcAft>
                <a:spcPct val="35000"/>
              </a:spcAft>
            </a:pPr>
            <a:r>
              <a:rPr lang="en-US" dirty="0">
                <a:solidFill>
                  <a:schemeClr val="tx1"/>
                </a:solidFill>
                <a:latin typeface="Georgia" panose="02040502050405020303" pitchFamily="18" charset="0"/>
              </a:rPr>
              <a:t>Where a supplier had issued an invoice for any sale of goods in respect of which tax was required to be deducted at source under the VAT Law before 01.07.2017, but where </a:t>
            </a:r>
            <a:r>
              <a:rPr lang="en-US" b="1" dirty="0">
                <a:solidFill>
                  <a:schemeClr val="tx1"/>
                </a:solidFill>
                <a:latin typeface="Georgia" panose="02040502050405020303" pitchFamily="18" charset="0"/>
              </a:rPr>
              <a:t>payment for such sale is made on or after 01.07.2017 </a:t>
            </a:r>
            <a:r>
              <a:rPr lang="en-US" dirty="0">
                <a:solidFill>
                  <a:schemeClr val="tx1"/>
                </a:solidFill>
                <a:latin typeface="Georgia" panose="02040502050405020303" pitchFamily="18" charset="0"/>
              </a:rPr>
              <a:t>[Section 142(13) refers].</a:t>
            </a:r>
            <a:endParaRPr lang="en-US" kern="1200" dirty="0">
              <a:solidFill>
                <a:schemeClr val="tx1"/>
              </a:solidFill>
              <a:latin typeface="Georgia" panose="02040502050405020303" pitchFamily="18" charset="0"/>
            </a:endParaRPr>
          </a:p>
        </p:txBody>
      </p:sp>
      <p:sp>
        <p:nvSpPr>
          <p:cNvPr id="13" name="Freeform 12"/>
          <p:cNvSpPr/>
          <p:nvPr/>
        </p:nvSpPr>
        <p:spPr>
          <a:xfrm>
            <a:off x="1340772" y="4715175"/>
            <a:ext cx="9670127" cy="1053735"/>
          </a:xfrm>
          <a:custGeom>
            <a:avLst/>
            <a:gdLst>
              <a:gd name="connsiteX0" fmla="*/ 0 w 2706687"/>
              <a:gd name="connsiteY0" fmla="*/ 0 h 1624012"/>
              <a:gd name="connsiteX1" fmla="*/ 2706687 w 2706687"/>
              <a:gd name="connsiteY1" fmla="*/ 0 h 1624012"/>
              <a:gd name="connsiteX2" fmla="*/ 2706687 w 2706687"/>
              <a:gd name="connsiteY2" fmla="*/ 1624012 h 1624012"/>
              <a:gd name="connsiteX3" fmla="*/ 0 w 2706687"/>
              <a:gd name="connsiteY3" fmla="*/ 1624012 h 1624012"/>
              <a:gd name="connsiteX4" fmla="*/ 0 w 2706687"/>
              <a:gd name="connsiteY4" fmla="*/ 0 h 1624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6687" h="1624012">
                <a:moveTo>
                  <a:pt x="0" y="0"/>
                </a:moveTo>
                <a:lnTo>
                  <a:pt x="2706687" y="0"/>
                </a:lnTo>
                <a:lnTo>
                  <a:pt x="2706687" y="1624012"/>
                </a:lnTo>
                <a:lnTo>
                  <a:pt x="0" y="1624012"/>
                </a:lnTo>
                <a:lnTo>
                  <a:pt x="0" y="0"/>
                </a:lnTo>
                <a:close/>
              </a:path>
            </a:pathLst>
          </a:custGeom>
          <a:solidFill>
            <a:schemeClr val="accent1">
              <a:lumMod val="60000"/>
              <a:lumOff val="4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47650" tIns="247650" rIns="247650" bIns="247650" numCol="1" spcCol="1270" anchor="ctr" anchorCtr="0">
            <a:noAutofit/>
          </a:bodyPr>
          <a:lstStyle/>
          <a:p>
            <a:pPr lvl="0" algn="just" defTabSz="2889250">
              <a:lnSpc>
                <a:spcPct val="90000"/>
              </a:lnSpc>
              <a:spcBef>
                <a:spcPct val="0"/>
              </a:spcBef>
              <a:spcAft>
                <a:spcPct val="35000"/>
              </a:spcAft>
            </a:pPr>
            <a:r>
              <a:rPr lang="en-US" sz="2000" dirty="0">
                <a:solidFill>
                  <a:schemeClr val="tx1"/>
                </a:solidFill>
                <a:latin typeface="Georgia" panose="02040502050405020303" pitchFamily="18" charset="0"/>
              </a:rPr>
              <a:t>Where the </a:t>
            </a:r>
            <a:r>
              <a:rPr lang="en-US" sz="2000" b="1" dirty="0">
                <a:solidFill>
                  <a:schemeClr val="tx1"/>
                </a:solidFill>
                <a:latin typeface="Georgia" panose="02040502050405020303" pitchFamily="18" charset="0"/>
              </a:rPr>
              <a:t>location of the supplier and place of supply </a:t>
            </a:r>
            <a:r>
              <a:rPr lang="en-US" sz="2000" dirty="0">
                <a:solidFill>
                  <a:schemeClr val="tx1"/>
                </a:solidFill>
                <a:latin typeface="Georgia" panose="02040502050405020303" pitchFamily="18" charset="0"/>
              </a:rPr>
              <a:t>is in a State(s)/UT(s) which is </a:t>
            </a:r>
            <a:r>
              <a:rPr lang="en-US" sz="2000" b="1" dirty="0">
                <a:solidFill>
                  <a:schemeClr val="tx1"/>
                </a:solidFill>
                <a:latin typeface="Georgia" panose="02040502050405020303" pitchFamily="18" charset="0"/>
              </a:rPr>
              <a:t>different</a:t>
            </a:r>
            <a:r>
              <a:rPr lang="en-US" sz="2000" dirty="0">
                <a:solidFill>
                  <a:schemeClr val="tx1"/>
                </a:solidFill>
                <a:latin typeface="Georgia" panose="02040502050405020303" pitchFamily="18" charset="0"/>
              </a:rPr>
              <a:t> from the State / UT where the </a:t>
            </a:r>
            <a:r>
              <a:rPr lang="en-US" sz="2000" dirty="0" err="1">
                <a:solidFill>
                  <a:schemeClr val="tx1"/>
                </a:solidFill>
                <a:latin typeface="Georgia" panose="02040502050405020303" pitchFamily="18" charset="0"/>
              </a:rPr>
              <a:t>deductor</a:t>
            </a:r>
            <a:r>
              <a:rPr lang="en-US" sz="2000" dirty="0">
                <a:solidFill>
                  <a:schemeClr val="tx1"/>
                </a:solidFill>
                <a:latin typeface="Georgia" panose="02040502050405020303" pitchFamily="18" charset="0"/>
              </a:rPr>
              <a:t> is registered.</a:t>
            </a:r>
            <a:endParaRPr lang="en-US" sz="2000" kern="1200" dirty="0">
              <a:solidFill>
                <a:schemeClr val="tx1"/>
              </a:solidFill>
              <a:latin typeface="Georgia" panose="02040502050405020303" pitchFamily="18" charset="0"/>
            </a:endParaRPr>
          </a:p>
        </p:txBody>
      </p:sp>
      <p:sp>
        <p:nvSpPr>
          <p:cNvPr id="7" name="TextBox 6"/>
          <p:cNvSpPr txBox="1"/>
          <p:nvPr/>
        </p:nvSpPr>
        <p:spPr>
          <a:xfrm>
            <a:off x="0" y="0"/>
            <a:ext cx="12192000" cy="472209"/>
          </a:xfrm>
          <a:prstGeom prst="rect">
            <a:avLst/>
          </a:prstGeom>
          <a:solidFill>
            <a:schemeClr val="accent6">
              <a:lumMod val="50000"/>
            </a:schemeClr>
          </a:solidFill>
        </p:spPr>
        <p:txBody>
          <a:bodyPr vert="horz" wrap="square" lIns="0" tIns="50941" rIns="0" bIns="50941" rtlCol="0" anchor="t" anchorCtr="0">
            <a:spAutoFit/>
          </a:bodyPr>
          <a:lstStyle/>
          <a:p>
            <a:pPr algn="ctr"/>
            <a:r>
              <a:rPr lang="en-US" sz="2400" b="1" dirty="0">
                <a:solidFill>
                  <a:schemeClr val="bg1"/>
                </a:solidFill>
                <a:latin typeface="Georgia" panose="02040502050405020303" pitchFamily="18" charset="0"/>
              </a:rPr>
              <a:t>When tax deduction is not required to be made under GST: </a:t>
            </a:r>
            <a:endParaRPr lang="en-US" sz="2400" b="1" dirty="0">
              <a:solidFill>
                <a:schemeClr val="bg1"/>
              </a:solidFill>
              <a:latin typeface="Georgia" panose="02040502050405020303" pitchFamily="18" charset="0"/>
              <a:ea typeface="MS Mincho" panose="02020609040205080304" pitchFamily="49" charset="-128"/>
            </a:endParaRPr>
          </a:p>
        </p:txBody>
      </p:sp>
    </p:spTree>
    <p:extLst>
      <p:ext uri="{BB962C8B-B14F-4D97-AF65-F5344CB8AC3E}">
        <p14:creationId xmlns:p14="http://schemas.microsoft.com/office/powerpoint/2010/main" val="55022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6667" t="26285" r="8333" b="11463"/>
          <a:stretch/>
        </p:blipFill>
        <p:spPr>
          <a:xfrm>
            <a:off x="1557271" y="914400"/>
            <a:ext cx="9067797" cy="4800600"/>
          </a:xfrm>
          <a:prstGeom prst="rect">
            <a:avLst/>
          </a:prstGeom>
        </p:spPr>
      </p:pic>
      <p:sp>
        <p:nvSpPr>
          <p:cNvPr id="7" name="Title 1"/>
          <p:cNvSpPr txBox="1">
            <a:spLocks/>
          </p:cNvSpPr>
          <p:nvPr/>
        </p:nvSpPr>
        <p:spPr>
          <a:xfrm>
            <a:off x="-4831" y="0"/>
            <a:ext cx="12192000" cy="379876"/>
          </a:xfrm>
          <a:prstGeom prst="rect">
            <a:avLst/>
          </a:prstGeom>
          <a:solidFill>
            <a:schemeClr val="accent6">
              <a:lumMod val="50000"/>
            </a:schemeClr>
          </a:solidFill>
        </p:spPr>
        <p:txBody>
          <a:bodyPr vert="horz" wrap="square" lIns="0" tIns="50941" rIns="0" bIns="50941" rtlCol="0" anchor="t" anchorCtr="0">
            <a:spAutoFit/>
          </a:bodyPr>
          <a:lstStyle>
            <a:lvl1pPr algn="l" defTabSz="899010" rtl="0" eaLnBrk="1" latinLnBrk="0" hangingPunct="1">
              <a:spcBef>
                <a:spcPct val="0"/>
              </a:spcBef>
              <a:buNone/>
              <a:defRPr sz="1588" kern="1200">
                <a:solidFill>
                  <a:schemeClr val="tx2"/>
                </a:solidFill>
                <a:latin typeface="+mj-lt"/>
                <a:ea typeface="+mj-ea"/>
                <a:cs typeface="+mj-cs"/>
              </a:defRPr>
            </a:lvl1pPr>
          </a:lstStyle>
          <a:p>
            <a:pPr algn="ctr"/>
            <a:r>
              <a:rPr lang="en-US" altLang="en-US" sz="1800" b="1" dirty="0">
                <a:solidFill>
                  <a:schemeClr val="bg2"/>
                </a:solidFill>
                <a:latin typeface="Georgia" panose="02040502050405020303" pitchFamily="18" charset="0"/>
                <a:ea typeface="MS Mincho" panose="02020609040205080304" pitchFamily="49" charset="-128"/>
              </a:rPr>
              <a:t>TDS </a:t>
            </a:r>
            <a:r>
              <a:rPr lang="en-US" altLang="en-US" sz="1800" b="1" dirty="0" smtClean="0">
                <a:solidFill>
                  <a:schemeClr val="bg2"/>
                </a:solidFill>
                <a:latin typeface="Georgia" panose="02040502050405020303" pitchFamily="18" charset="0"/>
                <a:ea typeface="MS Mincho" panose="02020609040205080304" pitchFamily="49" charset="-128"/>
              </a:rPr>
              <a:t> </a:t>
            </a:r>
            <a:r>
              <a:rPr lang="en-US" altLang="en-US" sz="1800" b="1" dirty="0">
                <a:solidFill>
                  <a:schemeClr val="bg2"/>
                </a:solidFill>
                <a:latin typeface="Georgia" panose="02040502050405020303" pitchFamily="18" charset="0"/>
                <a:ea typeface="MS Mincho" panose="02020609040205080304" pitchFamily="49" charset="-128"/>
              </a:rPr>
              <a:t>credit received </a:t>
            </a:r>
            <a:r>
              <a:rPr lang="en-US" altLang="en-US" sz="1800" b="1" dirty="0" smtClean="0">
                <a:solidFill>
                  <a:schemeClr val="bg2"/>
                </a:solidFill>
                <a:latin typeface="Georgia" panose="02040502050405020303" pitchFamily="18" charset="0"/>
                <a:ea typeface="MS Mincho" panose="02020609040205080304" pitchFamily="49" charset="-128"/>
              </a:rPr>
              <a:t>Table</a:t>
            </a:r>
            <a:endParaRPr lang="en-US" altLang="en-US" sz="1800" b="1" dirty="0">
              <a:solidFill>
                <a:schemeClr val="bg2"/>
              </a:solidFill>
              <a:latin typeface="Georgia" panose="02040502050405020303" pitchFamily="18" charset="0"/>
              <a:ea typeface="MS Mincho" panose="02020609040205080304" pitchFamily="49" charset="-128"/>
            </a:endParaRPr>
          </a:p>
        </p:txBody>
      </p:sp>
    </p:spTree>
    <p:extLst>
      <p:ext uri="{BB962C8B-B14F-4D97-AF65-F5344CB8AC3E}">
        <p14:creationId xmlns:p14="http://schemas.microsoft.com/office/powerpoint/2010/main" val="3957210110"/>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6666" t="12945" r="7500" b="12945"/>
          <a:stretch/>
        </p:blipFill>
        <p:spPr>
          <a:xfrm>
            <a:off x="1524000" y="1380478"/>
            <a:ext cx="9086086" cy="4410722"/>
          </a:xfrm>
          <a:prstGeom prst="rect">
            <a:avLst/>
          </a:prstGeom>
        </p:spPr>
      </p:pic>
      <p:sp>
        <p:nvSpPr>
          <p:cNvPr id="6" name="Title 1"/>
          <p:cNvSpPr txBox="1">
            <a:spLocks/>
          </p:cNvSpPr>
          <p:nvPr/>
        </p:nvSpPr>
        <p:spPr>
          <a:xfrm>
            <a:off x="-4831" y="0"/>
            <a:ext cx="12192000" cy="379876"/>
          </a:xfrm>
          <a:prstGeom prst="rect">
            <a:avLst/>
          </a:prstGeom>
          <a:solidFill>
            <a:schemeClr val="accent6">
              <a:lumMod val="50000"/>
            </a:schemeClr>
          </a:solidFill>
        </p:spPr>
        <p:txBody>
          <a:bodyPr vert="horz" wrap="square" lIns="0" tIns="50941" rIns="0" bIns="50941" rtlCol="0" anchor="t" anchorCtr="0">
            <a:spAutoFit/>
          </a:bodyPr>
          <a:lstStyle>
            <a:lvl1pPr algn="l" defTabSz="899010" rtl="0" eaLnBrk="1" latinLnBrk="0" hangingPunct="1">
              <a:spcBef>
                <a:spcPct val="0"/>
              </a:spcBef>
              <a:buNone/>
              <a:defRPr sz="1588" kern="1200">
                <a:solidFill>
                  <a:schemeClr val="tx2"/>
                </a:solidFill>
                <a:latin typeface="+mj-lt"/>
                <a:ea typeface="+mj-ea"/>
                <a:cs typeface="+mj-cs"/>
              </a:defRPr>
            </a:lvl1pPr>
          </a:lstStyle>
          <a:p>
            <a:pPr algn="ctr"/>
            <a:r>
              <a:rPr lang="en-US" altLang="en-US" sz="1800" b="1" dirty="0">
                <a:solidFill>
                  <a:schemeClr val="bg2"/>
                </a:solidFill>
                <a:latin typeface="Georgia" panose="02040502050405020303" pitchFamily="18" charset="0"/>
                <a:ea typeface="MS Mincho" panose="02020609040205080304" pitchFamily="49" charset="-128"/>
              </a:rPr>
              <a:t>TDS </a:t>
            </a:r>
            <a:r>
              <a:rPr lang="en-US" altLang="en-US" sz="1800" b="1" dirty="0" smtClean="0">
                <a:solidFill>
                  <a:schemeClr val="bg2"/>
                </a:solidFill>
                <a:latin typeface="Georgia" panose="02040502050405020303" pitchFamily="18" charset="0"/>
                <a:ea typeface="MS Mincho" panose="02020609040205080304" pitchFamily="49" charset="-128"/>
              </a:rPr>
              <a:t> </a:t>
            </a:r>
            <a:r>
              <a:rPr lang="en-US" altLang="en-US" sz="1800" b="1" dirty="0">
                <a:solidFill>
                  <a:schemeClr val="bg2"/>
                </a:solidFill>
                <a:latin typeface="Georgia" panose="02040502050405020303" pitchFamily="18" charset="0"/>
                <a:ea typeface="MS Mincho" panose="02020609040205080304" pitchFamily="49" charset="-128"/>
              </a:rPr>
              <a:t>credit received </a:t>
            </a:r>
            <a:r>
              <a:rPr lang="en-US" altLang="en-US" sz="1800" b="1" dirty="0" smtClean="0">
                <a:solidFill>
                  <a:schemeClr val="bg2"/>
                </a:solidFill>
                <a:latin typeface="Georgia" panose="02040502050405020303" pitchFamily="18" charset="0"/>
                <a:ea typeface="MS Mincho" panose="02020609040205080304" pitchFamily="49" charset="-128"/>
              </a:rPr>
              <a:t>Table</a:t>
            </a:r>
            <a:endParaRPr lang="en-US" altLang="en-US" sz="1800" b="1" dirty="0">
              <a:solidFill>
                <a:schemeClr val="bg2"/>
              </a:solidFill>
              <a:latin typeface="Georgia" panose="02040502050405020303" pitchFamily="18" charset="0"/>
              <a:ea typeface="MS Mincho" panose="02020609040205080304" pitchFamily="49" charset="-128"/>
            </a:endParaRPr>
          </a:p>
        </p:txBody>
      </p:sp>
    </p:spTree>
    <p:extLst>
      <p:ext uri="{BB962C8B-B14F-4D97-AF65-F5344CB8AC3E}">
        <p14:creationId xmlns:p14="http://schemas.microsoft.com/office/powerpoint/2010/main" val="3614455962"/>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1462" r="8333" b="11462"/>
          <a:stretch/>
        </p:blipFill>
        <p:spPr>
          <a:xfrm>
            <a:off x="1524000" y="914401"/>
            <a:ext cx="9144000" cy="5599112"/>
          </a:xfrm>
          <a:prstGeom prst="rect">
            <a:avLst/>
          </a:prstGeom>
        </p:spPr>
      </p:pic>
      <p:sp>
        <p:nvSpPr>
          <p:cNvPr id="6" name="Title 1"/>
          <p:cNvSpPr txBox="1">
            <a:spLocks/>
          </p:cNvSpPr>
          <p:nvPr/>
        </p:nvSpPr>
        <p:spPr>
          <a:xfrm>
            <a:off x="-4831" y="0"/>
            <a:ext cx="12192000" cy="379876"/>
          </a:xfrm>
          <a:prstGeom prst="rect">
            <a:avLst/>
          </a:prstGeom>
          <a:solidFill>
            <a:schemeClr val="accent6">
              <a:lumMod val="50000"/>
            </a:schemeClr>
          </a:solidFill>
        </p:spPr>
        <p:txBody>
          <a:bodyPr vert="horz" wrap="square" lIns="0" tIns="50941" rIns="0" bIns="50941" rtlCol="0" anchor="t" anchorCtr="0">
            <a:spAutoFit/>
          </a:bodyPr>
          <a:lstStyle>
            <a:lvl1pPr algn="l" defTabSz="899010" rtl="0" eaLnBrk="1" latinLnBrk="0" hangingPunct="1">
              <a:spcBef>
                <a:spcPct val="0"/>
              </a:spcBef>
              <a:buNone/>
              <a:defRPr sz="1588" kern="1200">
                <a:solidFill>
                  <a:schemeClr val="tx2"/>
                </a:solidFill>
                <a:latin typeface="+mj-lt"/>
                <a:ea typeface="+mj-ea"/>
                <a:cs typeface="+mj-cs"/>
              </a:defRPr>
            </a:lvl1pPr>
          </a:lstStyle>
          <a:p>
            <a:pPr algn="ctr"/>
            <a:r>
              <a:rPr lang="en-US" altLang="en-US" sz="1800" b="1" dirty="0">
                <a:solidFill>
                  <a:schemeClr val="bg2"/>
                </a:solidFill>
                <a:latin typeface="Georgia" panose="02040502050405020303" pitchFamily="18" charset="0"/>
                <a:ea typeface="MS Mincho" panose="02020609040205080304" pitchFamily="49" charset="-128"/>
              </a:rPr>
              <a:t>TDS </a:t>
            </a:r>
            <a:r>
              <a:rPr lang="en-US" altLang="en-US" sz="1800" b="1" dirty="0" smtClean="0">
                <a:solidFill>
                  <a:schemeClr val="bg2"/>
                </a:solidFill>
                <a:latin typeface="Georgia" panose="02040502050405020303" pitchFamily="18" charset="0"/>
                <a:ea typeface="MS Mincho" panose="02020609040205080304" pitchFamily="49" charset="-128"/>
              </a:rPr>
              <a:t> </a:t>
            </a:r>
            <a:r>
              <a:rPr lang="en-US" altLang="en-US" sz="1800" b="1" dirty="0">
                <a:solidFill>
                  <a:schemeClr val="bg2"/>
                </a:solidFill>
                <a:latin typeface="Georgia" panose="02040502050405020303" pitchFamily="18" charset="0"/>
                <a:ea typeface="MS Mincho" panose="02020609040205080304" pitchFamily="49" charset="-128"/>
              </a:rPr>
              <a:t>credit received </a:t>
            </a:r>
            <a:r>
              <a:rPr lang="en-US" altLang="en-US" sz="1800" b="1" dirty="0" smtClean="0">
                <a:solidFill>
                  <a:schemeClr val="bg2"/>
                </a:solidFill>
                <a:latin typeface="Georgia" panose="02040502050405020303" pitchFamily="18" charset="0"/>
                <a:ea typeface="MS Mincho" panose="02020609040205080304" pitchFamily="49" charset="-128"/>
              </a:rPr>
              <a:t>Table</a:t>
            </a:r>
            <a:endParaRPr lang="en-US" altLang="en-US" sz="1800" b="1" dirty="0">
              <a:solidFill>
                <a:schemeClr val="bg2"/>
              </a:solidFill>
              <a:latin typeface="Georgia" panose="02040502050405020303" pitchFamily="18" charset="0"/>
              <a:ea typeface="MS Mincho" panose="02020609040205080304" pitchFamily="49" charset="-128"/>
            </a:endParaRPr>
          </a:p>
        </p:txBody>
      </p:sp>
    </p:spTree>
    <p:extLst>
      <p:ext uri="{BB962C8B-B14F-4D97-AF65-F5344CB8AC3E}">
        <p14:creationId xmlns:p14="http://schemas.microsoft.com/office/powerpoint/2010/main" val="2463861643"/>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858505"/>
            <a:ext cx="9144000" cy="5140990"/>
          </a:xfrm>
          <a:prstGeom prst="rect">
            <a:avLst/>
          </a:prstGeom>
        </p:spPr>
      </p:pic>
      <p:sp>
        <p:nvSpPr>
          <p:cNvPr id="6" name="Title 1"/>
          <p:cNvSpPr txBox="1">
            <a:spLocks/>
          </p:cNvSpPr>
          <p:nvPr/>
        </p:nvSpPr>
        <p:spPr>
          <a:xfrm>
            <a:off x="-4831" y="0"/>
            <a:ext cx="12192000" cy="379876"/>
          </a:xfrm>
          <a:prstGeom prst="rect">
            <a:avLst/>
          </a:prstGeom>
          <a:solidFill>
            <a:schemeClr val="accent6">
              <a:lumMod val="50000"/>
            </a:schemeClr>
          </a:solidFill>
        </p:spPr>
        <p:txBody>
          <a:bodyPr vert="horz" wrap="square" lIns="0" tIns="50941" rIns="0" bIns="50941" rtlCol="0" anchor="t" anchorCtr="0">
            <a:spAutoFit/>
          </a:bodyPr>
          <a:lstStyle>
            <a:lvl1pPr algn="l" defTabSz="899010" rtl="0" eaLnBrk="1" latinLnBrk="0" hangingPunct="1">
              <a:spcBef>
                <a:spcPct val="0"/>
              </a:spcBef>
              <a:buNone/>
              <a:defRPr sz="1588" kern="1200">
                <a:solidFill>
                  <a:schemeClr val="tx2"/>
                </a:solidFill>
                <a:latin typeface="+mj-lt"/>
                <a:ea typeface="+mj-ea"/>
                <a:cs typeface="+mj-cs"/>
              </a:defRPr>
            </a:lvl1pPr>
          </a:lstStyle>
          <a:p>
            <a:pPr algn="ctr"/>
            <a:r>
              <a:rPr lang="en-US" altLang="en-US" sz="1800" b="1" dirty="0">
                <a:solidFill>
                  <a:schemeClr val="bg2"/>
                </a:solidFill>
                <a:latin typeface="Georgia" panose="02040502050405020303" pitchFamily="18" charset="0"/>
                <a:ea typeface="MS Mincho" panose="02020609040205080304" pitchFamily="49" charset="-128"/>
              </a:rPr>
              <a:t>TDS </a:t>
            </a:r>
            <a:r>
              <a:rPr lang="en-US" altLang="en-US" sz="1800" b="1" dirty="0" smtClean="0">
                <a:solidFill>
                  <a:schemeClr val="bg2"/>
                </a:solidFill>
                <a:latin typeface="Georgia" panose="02040502050405020303" pitchFamily="18" charset="0"/>
                <a:ea typeface="MS Mincho" panose="02020609040205080304" pitchFamily="49" charset="-128"/>
              </a:rPr>
              <a:t> </a:t>
            </a:r>
            <a:r>
              <a:rPr lang="en-US" altLang="en-US" sz="1800" b="1" dirty="0">
                <a:solidFill>
                  <a:schemeClr val="bg2"/>
                </a:solidFill>
                <a:latin typeface="Georgia" panose="02040502050405020303" pitchFamily="18" charset="0"/>
                <a:ea typeface="MS Mincho" panose="02020609040205080304" pitchFamily="49" charset="-128"/>
              </a:rPr>
              <a:t>credit received </a:t>
            </a:r>
            <a:r>
              <a:rPr lang="en-US" altLang="en-US" sz="1800" b="1" dirty="0" smtClean="0">
                <a:solidFill>
                  <a:schemeClr val="bg2"/>
                </a:solidFill>
                <a:latin typeface="Georgia" panose="02040502050405020303" pitchFamily="18" charset="0"/>
                <a:ea typeface="MS Mincho" panose="02020609040205080304" pitchFamily="49" charset="-128"/>
              </a:rPr>
              <a:t>Table</a:t>
            </a:r>
            <a:endParaRPr lang="en-US" altLang="en-US" sz="1800" b="1" dirty="0">
              <a:solidFill>
                <a:schemeClr val="bg2"/>
              </a:solidFill>
              <a:latin typeface="Georgia" panose="02040502050405020303" pitchFamily="18" charset="0"/>
              <a:ea typeface="MS Mincho" panose="02020609040205080304" pitchFamily="49" charset="-128"/>
            </a:endParaRPr>
          </a:p>
        </p:txBody>
      </p:sp>
    </p:spTree>
    <p:extLst>
      <p:ext uri="{BB962C8B-B14F-4D97-AF65-F5344CB8AC3E}">
        <p14:creationId xmlns:p14="http://schemas.microsoft.com/office/powerpoint/2010/main" val="3655066037"/>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7500" t="12945" r="8333" b="12945"/>
          <a:stretch/>
        </p:blipFill>
        <p:spPr>
          <a:xfrm>
            <a:off x="1594106" y="990601"/>
            <a:ext cx="9073894" cy="5522913"/>
          </a:xfrm>
          <a:prstGeom prst="rect">
            <a:avLst/>
          </a:prstGeom>
        </p:spPr>
      </p:pic>
      <p:sp>
        <p:nvSpPr>
          <p:cNvPr id="6" name="Title 1"/>
          <p:cNvSpPr txBox="1">
            <a:spLocks/>
          </p:cNvSpPr>
          <p:nvPr/>
        </p:nvSpPr>
        <p:spPr>
          <a:xfrm>
            <a:off x="-4831" y="0"/>
            <a:ext cx="12192000" cy="379876"/>
          </a:xfrm>
          <a:prstGeom prst="rect">
            <a:avLst/>
          </a:prstGeom>
          <a:solidFill>
            <a:schemeClr val="accent6">
              <a:lumMod val="50000"/>
            </a:schemeClr>
          </a:solidFill>
        </p:spPr>
        <p:txBody>
          <a:bodyPr vert="horz" wrap="square" lIns="0" tIns="50941" rIns="0" bIns="50941" rtlCol="0" anchor="t" anchorCtr="0">
            <a:spAutoFit/>
          </a:bodyPr>
          <a:lstStyle>
            <a:lvl1pPr algn="l" defTabSz="899010" rtl="0" eaLnBrk="1" latinLnBrk="0" hangingPunct="1">
              <a:spcBef>
                <a:spcPct val="0"/>
              </a:spcBef>
              <a:buNone/>
              <a:defRPr sz="1588" kern="1200">
                <a:solidFill>
                  <a:schemeClr val="tx2"/>
                </a:solidFill>
                <a:latin typeface="+mj-lt"/>
                <a:ea typeface="+mj-ea"/>
                <a:cs typeface="+mj-cs"/>
              </a:defRPr>
            </a:lvl1pPr>
          </a:lstStyle>
          <a:p>
            <a:pPr algn="ctr"/>
            <a:r>
              <a:rPr lang="en-US" altLang="en-US" sz="1800" b="1" dirty="0">
                <a:solidFill>
                  <a:schemeClr val="bg2"/>
                </a:solidFill>
                <a:latin typeface="Georgia" panose="02040502050405020303" pitchFamily="18" charset="0"/>
                <a:ea typeface="MS Mincho" panose="02020609040205080304" pitchFamily="49" charset="-128"/>
              </a:rPr>
              <a:t>TDS </a:t>
            </a:r>
            <a:r>
              <a:rPr lang="en-US" altLang="en-US" sz="1800" b="1" dirty="0" smtClean="0">
                <a:solidFill>
                  <a:schemeClr val="bg2"/>
                </a:solidFill>
                <a:latin typeface="Georgia" panose="02040502050405020303" pitchFamily="18" charset="0"/>
                <a:ea typeface="MS Mincho" panose="02020609040205080304" pitchFamily="49" charset="-128"/>
              </a:rPr>
              <a:t> </a:t>
            </a:r>
            <a:r>
              <a:rPr lang="en-US" altLang="en-US" sz="1800" b="1" dirty="0">
                <a:solidFill>
                  <a:schemeClr val="bg2"/>
                </a:solidFill>
                <a:latin typeface="Georgia" panose="02040502050405020303" pitchFamily="18" charset="0"/>
                <a:ea typeface="MS Mincho" panose="02020609040205080304" pitchFamily="49" charset="-128"/>
              </a:rPr>
              <a:t>credit received </a:t>
            </a:r>
            <a:r>
              <a:rPr lang="en-US" altLang="en-US" sz="1800" b="1" dirty="0" smtClean="0">
                <a:solidFill>
                  <a:schemeClr val="bg2"/>
                </a:solidFill>
                <a:latin typeface="Georgia" panose="02040502050405020303" pitchFamily="18" charset="0"/>
                <a:ea typeface="MS Mincho" panose="02020609040205080304" pitchFamily="49" charset="-128"/>
              </a:rPr>
              <a:t>Table</a:t>
            </a:r>
            <a:endParaRPr lang="en-US" altLang="en-US" sz="1800" b="1" dirty="0">
              <a:solidFill>
                <a:schemeClr val="bg2"/>
              </a:solidFill>
              <a:latin typeface="Georgia" panose="02040502050405020303" pitchFamily="18" charset="0"/>
              <a:ea typeface="MS Mincho" panose="02020609040205080304" pitchFamily="49" charset="-128"/>
            </a:endParaRPr>
          </a:p>
        </p:txBody>
      </p:sp>
    </p:spTree>
    <p:extLst>
      <p:ext uri="{BB962C8B-B14F-4D97-AF65-F5344CB8AC3E}">
        <p14:creationId xmlns:p14="http://schemas.microsoft.com/office/powerpoint/2010/main" val="1631100053"/>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1524000" y="559735"/>
            <a:ext cx="9144000" cy="857671"/>
          </a:xfrm>
          <a:prstGeom prst="rect">
            <a:avLst/>
          </a:prstGeom>
        </p:spPr>
        <p:txBody>
          <a:bodyPr wrap="square">
            <a:spAutoFit/>
          </a:bodyPr>
          <a:lstStyle/>
          <a:p>
            <a:pPr algn="ctr">
              <a:lnSpc>
                <a:spcPct val="115000"/>
              </a:lnSpc>
              <a:spcBef>
                <a:spcPts val="450"/>
              </a:spcBef>
              <a:spcAft>
                <a:spcPts val="450"/>
              </a:spcAft>
              <a:defRPr/>
            </a:pPr>
            <a:r>
              <a:rPr lang="en-US" altLang="en-US" b="1" dirty="0">
                <a:solidFill>
                  <a:schemeClr val="bg2"/>
                </a:solidFill>
                <a:latin typeface="Trebuchet MS"/>
                <a:ea typeface="MS Mincho" panose="02020609040205080304" pitchFamily="49" charset="-128"/>
              </a:rPr>
              <a:t>TDS TCS credit received Table</a:t>
            </a:r>
          </a:p>
          <a:p>
            <a:pPr algn="ctr">
              <a:lnSpc>
                <a:spcPct val="115000"/>
              </a:lnSpc>
              <a:spcBef>
                <a:spcPts val="450"/>
              </a:spcBef>
              <a:spcAft>
                <a:spcPts val="450"/>
              </a:spcAft>
              <a:defRPr/>
            </a:pPr>
            <a:endParaRPr lang="en-US" altLang="en-US" b="1" dirty="0">
              <a:solidFill>
                <a:schemeClr val="bg2"/>
              </a:solidFill>
              <a:latin typeface="Trebuchet MS"/>
              <a:ea typeface="MS Mincho" panose="02020609040205080304" pitchFamily="49" charset="-128"/>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7016"/>
          <a:stretch/>
        </p:blipFill>
        <p:spPr>
          <a:xfrm>
            <a:off x="1921933" y="559735"/>
            <a:ext cx="8348133" cy="6279941"/>
          </a:xfrm>
          <a:prstGeom prst="rect">
            <a:avLst/>
          </a:prstGeom>
        </p:spPr>
      </p:pic>
      <p:sp>
        <p:nvSpPr>
          <p:cNvPr id="6" name="Title 1"/>
          <p:cNvSpPr txBox="1">
            <a:spLocks/>
          </p:cNvSpPr>
          <p:nvPr/>
        </p:nvSpPr>
        <p:spPr>
          <a:xfrm>
            <a:off x="-4831" y="0"/>
            <a:ext cx="12192000" cy="379876"/>
          </a:xfrm>
          <a:prstGeom prst="rect">
            <a:avLst/>
          </a:prstGeom>
          <a:solidFill>
            <a:schemeClr val="accent6">
              <a:lumMod val="50000"/>
            </a:schemeClr>
          </a:solidFill>
        </p:spPr>
        <p:txBody>
          <a:bodyPr vert="horz" wrap="square" lIns="0" tIns="50941" rIns="0" bIns="50941" rtlCol="0" anchor="t" anchorCtr="0">
            <a:spAutoFit/>
          </a:bodyPr>
          <a:lstStyle>
            <a:lvl1pPr algn="l" defTabSz="899010" rtl="0" eaLnBrk="1" latinLnBrk="0" hangingPunct="1">
              <a:spcBef>
                <a:spcPct val="0"/>
              </a:spcBef>
              <a:buNone/>
              <a:defRPr sz="1588" kern="1200">
                <a:solidFill>
                  <a:schemeClr val="tx2"/>
                </a:solidFill>
                <a:latin typeface="+mj-lt"/>
                <a:ea typeface="+mj-ea"/>
                <a:cs typeface="+mj-cs"/>
              </a:defRPr>
            </a:lvl1pPr>
          </a:lstStyle>
          <a:p>
            <a:pPr algn="ctr"/>
            <a:r>
              <a:rPr lang="en-US" altLang="en-US" sz="1800" b="1" dirty="0">
                <a:solidFill>
                  <a:schemeClr val="bg2"/>
                </a:solidFill>
                <a:latin typeface="Georgia" panose="02040502050405020303" pitchFamily="18" charset="0"/>
                <a:ea typeface="MS Mincho" panose="02020609040205080304" pitchFamily="49" charset="-128"/>
              </a:rPr>
              <a:t>TDS </a:t>
            </a:r>
            <a:r>
              <a:rPr lang="en-US" altLang="en-US" sz="1800" b="1" dirty="0" smtClean="0">
                <a:solidFill>
                  <a:schemeClr val="bg2"/>
                </a:solidFill>
                <a:latin typeface="Georgia" panose="02040502050405020303" pitchFamily="18" charset="0"/>
                <a:ea typeface="MS Mincho" panose="02020609040205080304" pitchFamily="49" charset="-128"/>
              </a:rPr>
              <a:t> </a:t>
            </a:r>
            <a:r>
              <a:rPr lang="en-US" altLang="en-US" sz="1800" b="1" dirty="0">
                <a:solidFill>
                  <a:schemeClr val="bg2"/>
                </a:solidFill>
                <a:latin typeface="Georgia" panose="02040502050405020303" pitchFamily="18" charset="0"/>
                <a:ea typeface="MS Mincho" panose="02020609040205080304" pitchFamily="49" charset="-128"/>
              </a:rPr>
              <a:t>credit received </a:t>
            </a:r>
            <a:r>
              <a:rPr lang="en-US" altLang="en-US" sz="1800" b="1" dirty="0" smtClean="0">
                <a:solidFill>
                  <a:schemeClr val="bg2"/>
                </a:solidFill>
                <a:latin typeface="Georgia" panose="02040502050405020303" pitchFamily="18" charset="0"/>
                <a:ea typeface="MS Mincho" panose="02020609040205080304" pitchFamily="49" charset="-128"/>
              </a:rPr>
              <a:t>Table</a:t>
            </a:r>
            <a:endParaRPr lang="en-US" altLang="en-US" sz="1800" b="1" dirty="0">
              <a:solidFill>
                <a:schemeClr val="bg2"/>
              </a:solidFill>
              <a:latin typeface="Georgia" panose="02040502050405020303" pitchFamily="18" charset="0"/>
              <a:ea typeface="MS Mincho" panose="02020609040205080304" pitchFamily="49" charset="-128"/>
            </a:endParaRPr>
          </a:p>
        </p:txBody>
      </p:sp>
    </p:spTree>
    <p:extLst>
      <p:ext uri="{BB962C8B-B14F-4D97-AF65-F5344CB8AC3E}">
        <p14:creationId xmlns:p14="http://schemas.microsoft.com/office/powerpoint/2010/main" val="1276060376"/>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1524000" y="559735"/>
            <a:ext cx="9144000" cy="857671"/>
          </a:xfrm>
          <a:prstGeom prst="rect">
            <a:avLst/>
          </a:prstGeom>
        </p:spPr>
        <p:txBody>
          <a:bodyPr wrap="square">
            <a:spAutoFit/>
          </a:bodyPr>
          <a:lstStyle/>
          <a:p>
            <a:pPr algn="ctr">
              <a:lnSpc>
                <a:spcPct val="115000"/>
              </a:lnSpc>
              <a:spcBef>
                <a:spcPts val="450"/>
              </a:spcBef>
              <a:spcAft>
                <a:spcPts val="450"/>
              </a:spcAft>
              <a:defRPr/>
            </a:pPr>
            <a:r>
              <a:rPr lang="en-US" altLang="en-US" b="1" dirty="0">
                <a:solidFill>
                  <a:schemeClr val="bg2"/>
                </a:solidFill>
                <a:latin typeface="Trebuchet MS"/>
                <a:ea typeface="MS Mincho" panose="02020609040205080304" pitchFamily="49" charset="-128"/>
              </a:rPr>
              <a:t>TDS TCS credit received Table</a:t>
            </a:r>
          </a:p>
          <a:p>
            <a:pPr algn="ctr">
              <a:lnSpc>
                <a:spcPct val="115000"/>
              </a:lnSpc>
              <a:spcBef>
                <a:spcPts val="450"/>
              </a:spcBef>
              <a:spcAft>
                <a:spcPts val="450"/>
              </a:spcAft>
              <a:defRPr/>
            </a:pPr>
            <a:endParaRPr lang="en-US" altLang="en-US" b="1" dirty="0">
              <a:solidFill>
                <a:schemeClr val="bg2"/>
              </a:solidFill>
              <a:latin typeface="Trebuchet MS"/>
              <a:ea typeface="MS Mincho" panose="02020609040205080304" pitchFamily="49" charset="-128"/>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5534"/>
          <a:stretch/>
        </p:blipFill>
        <p:spPr>
          <a:xfrm>
            <a:off x="1524000" y="457201"/>
            <a:ext cx="8534400" cy="6400799"/>
          </a:xfrm>
          <a:prstGeom prst="rect">
            <a:avLst/>
          </a:prstGeom>
        </p:spPr>
      </p:pic>
      <p:sp>
        <p:nvSpPr>
          <p:cNvPr id="6" name="Title 1"/>
          <p:cNvSpPr txBox="1">
            <a:spLocks/>
          </p:cNvSpPr>
          <p:nvPr/>
        </p:nvSpPr>
        <p:spPr>
          <a:xfrm>
            <a:off x="-4831" y="0"/>
            <a:ext cx="12192000" cy="379876"/>
          </a:xfrm>
          <a:prstGeom prst="rect">
            <a:avLst/>
          </a:prstGeom>
          <a:solidFill>
            <a:schemeClr val="accent6">
              <a:lumMod val="50000"/>
            </a:schemeClr>
          </a:solidFill>
        </p:spPr>
        <p:txBody>
          <a:bodyPr vert="horz" wrap="square" lIns="0" tIns="50941" rIns="0" bIns="50941" rtlCol="0" anchor="t" anchorCtr="0">
            <a:spAutoFit/>
          </a:bodyPr>
          <a:lstStyle>
            <a:lvl1pPr algn="l" defTabSz="899010" rtl="0" eaLnBrk="1" latinLnBrk="0" hangingPunct="1">
              <a:spcBef>
                <a:spcPct val="0"/>
              </a:spcBef>
              <a:buNone/>
              <a:defRPr sz="1588" kern="1200">
                <a:solidFill>
                  <a:schemeClr val="tx2"/>
                </a:solidFill>
                <a:latin typeface="+mj-lt"/>
                <a:ea typeface="+mj-ea"/>
                <a:cs typeface="+mj-cs"/>
              </a:defRPr>
            </a:lvl1pPr>
          </a:lstStyle>
          <a:p>
            <a:pPr algn="ctr"/>
            <a:r>
              <a:rPr lang="en-US" altLang="en-US" sz="1800" b="1" dirty="0">
                <a:solidFill>
                  <a:schemeClr val="bg2"/>
                </a:solidFill>
                <a:latin typeface="Georgia" panose="02040502050405020303" pitchFamily="18" charset="0"/>
                <a:ea typeface="MS Mincho" panose="02020609040205080304" pitchFamily="49" charset="-128"/>
              </a:rPr>
              <a:t>TDS </a:t>
            </a:r>
            <a:r>
              <a:rPr lang="en-US" altLang="en-US" sz="1800" b="1" dirty="0" smtClean="0">
                <a:solidFill>
                  <a:schemeClr val="bg2"/>
                </a:solidFill>
                <a:latin typeface="Georgia" panose="02040502050405020303" pitchFamily="18" charset="0"/>
                <a:ea typeface="MS Mincho" panose="02020609040205080304" pitchFamily="49" charset="-128"/>
              </a:rPr>
              <a:t> </a:t>
            </a:r>
            <a:r>
              <a:rPr lang="en-US" altLang="en-US" sz="1800" b="1" dirty="0">
                <a:solidFill>
                  <a:schemeClr val="bg2"/>
                </a:solidFill>
                <a:latin typeface="Georgia" panose="02040502050405020303" pitchFamily="18" charset="0"/>
                <a:ea typeface="MS Mincho" panose="02020609040205080304" pitchFamily="49" charset="-128"/>
              </a:rPr>
              <a:t>credit received </a:t>
            </a:r>
            <a:r>
              <a:rPr lang="en-US" altLang="en-US" sz="1800" b="1" dirty="0" smtClean="0">
                <a:solidFill>
                  <a:schemeClr val="bg2"/>
                </a:solidFill>
                <a:latin typeface="Georgia" panose="02040502050405020303" pitchFamily="18" charset="0"/>
                <a:ea typeface="MS Mincho" panose="02020609040205080304" pitchFamily="49" charset="-128"/>
              </a:rPr>
              <a:t>Table</a:t>
            </a:r>
            <a:endParaRPr lang="en-US" altLang="en-US" sz="1800" b="1" dirty="0">
              <a:solidFill>
                <a:schemeClr val="bg2"/>
              </a:solidFill>
              <a:latin typeface="Georgia" panose="02040502050405020303" pitchFamily="18" charset="0"/>
              <a:ea typeface="MS Mincho" panose="02020609040205080304" pitchFamily="49" charset="-128"/>
            </a:endParaRPr>
          </a:p>
        </p:txBody>
      </p:sp>
    </p:spTree>
    <p:extLst>
      <p:ext uri="{BB962C8B-B14F-4D97-AF65-F5344CB8AC3E}">
        <p14:creationId xmlns:p14="http://schemas.microsoft.com/office/powerpoint/2010/main" val="2818339191"/>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1524000" y="559735"/>
            <a:ext cx="9144000" cy="857671"/>
          </a:xfrm>
          <a:prstGeom prst="rect">
            <a:avLst/>
          </a:prstGeom>
        </p:spPr>
        <p:txBody>
          <a:bodyPr wrap="square">
            <a:spAutoFit/>
          </a:bodyPr>
          <a:lstStyle/>
          <a:p>
            <a:pPr algn="ctr">
              <a:lnSpc>
                <a:spcPct val="115000"/>
              </a:lnSpc>
              <a:spcBef>
                <a:spcPts val="450"/>
              </a:spcBef>
              <a:spcAft>
                <a:spcPts val="450"/>
              </a:spcAft>
              <a:defRPr/>
            </a:pPr>
            <a:r>
              <a:rPr lang="en-US" altLang="en-US" b="1" dirty="0">
                <a:solidFill>
                  <a:schemeClr val="bg2"/>
                </a:solidFill>
                <a:latin typeface="Trebuchet MS"/>
                <a:ea typeface="MS Mincho" panose="02020609040205080304" pitchFamily="49" charset="-128"/>
              </a:rPr>
              <a:t>TDS TCS credit received Table</a:t>
            </a:r>
          </a:p>
          <a:p>
            <a:pPr algn="ctr">
              <a:lnSpc>
                <a:spcPct val="115000"/>
              </a:lnSpc>
              <a:spcBef>
                <a:spcPts val="450"/>
              </a:spcBef>
              <a:spcAft>
                <a:spcPts val="450"/>
              </a:spcAft>
              <a:defRPr/>
            </a:pPr>
            <a:endParaRPr lang="en-US" altLang="en-US" b="1" dirty="0">
              <a:solidFill>
                <a:schemeClr val="bg2"/>
              </a:solidFill>
              <a:latin typeface="Trebuchet MS"/>
              <a:ea typeface="MS Mincho" panose="02020609040205080304" pitchFamily="49" charset="-128"/>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5534"/>
          <a:stretch/>
        </p:blipFill>
        <p:spPr>
          <a:xfrm>
            <a:off x="1793823" y="559735"/>
            <a:ext cx="8340426" cy="6185816"/>
          </a:xfrm>
          <a:prstGeom prst="rect">
            <a:avLst/>
          </a:prstGeom>
        </p:spPr>
      </p:pic>
      <p:sp>
        <p:nvSpPr>
          <p:cNvPr id="6" name="Title 1"/>
          <p:cNvSpPr txBox="1">
            <a:spLocks/>
          </p:cNvSpPr>
          <p:nvPr/>
        </p:nvSpPr>
        <p:spPr>
          <a:xfrm>
            <a:off x="-4831" y="0"/>
            <a:ext cx="12192000" cy="379876"/>
          </a:xfrm>
          <a:prstGeom prst="rect">
            <a:avLst/>
          </a:prstGeom>
          <a:solidFill>
            <a:schemeClr val="accent6">
              <a:lumMod val="50000"/>
            </a:schemeClr>
          </a:solidFill>
        </p:spPr>
        <p:txBody>
          <a:bodyPr vert="horz" wrap="square" lIns="0" tIns="50941" rIns="0" bIns="50941" rtlCol="0" anchor="t" anchorCtr="0">
            <a:spAutoFit/>
          </a:bodyPr>
          <a:lstStyle>
            <a:lvl1pPr algn="l" defTabSz="899010" rtl="0" eaLnBrk="1" latinLnBrk="0" hangingPunct="1">
              <a:spcBef>
                <a:spcPct val="0"/>
              </a:spcBef>
              <a:buNone/>
              <a:defRPr sz="1588" kern="1200">
                <a:solidFill>
                  <a:schemeClr val="tx2"/>
                </a:solidFill>
                <a:latin typeface="+mj-lt"/>
                <a:ea typeface="+mj-ea"/>
                <a:cs typeface="+mj-cs"/>
              </a:defRPr>
            </a:lvl1pPr>
          </a:lstStyle>
          <a:p>
            <a:pPr algn="ctr"/>
            <a:r>
              <a:rPr lang="en-US" altLang="en-US" sz="1800" b="1" dirty="0">
                <a:solidFill>
                  <a:schemeClr val="bg2"/>
                </a:solidFill>
                <a:latin typeface="Georgia" panose="02040502050405020303" pitchFamily="18" charset="0"/>
                <a:ea typeface="MS Mincho" panose="02020609040205080304" pitchFamily="49" charset="-128"/>
              </a:rPr>
              <a:t>TDS </a:t>
            </a:r>
            <a:r>
              <a:rPr lang="en-US" altLang="en-US" sz="1800" b="1" dirty="0" smtClean="0">
                <a:solidFill>
                  <a:schemeClr val="bg2"/>
                </a:solidFill>
                <a:latin typeface="Georgia" panose="02040502050405020303" pitchFamily="18" charset="0"/>
                <a:ea typeface="MS Mincho" panose="02020609040205080304" pitchFamily="49" charset="-128"/>
              </a:rPr>
              <a:t> </a:t>
            </a:r>
            <a:r>
              <a:rPr lang="en-US" altLang="en-US" sz="1800" b="1" dirty="0">
                <a:solidFill>
                  <a:schemeClr val="bg2"/>
                </a:solidFill>
                <a:latin typeface="Georgia" panose="02040502050405020303" pitchFamily="18" charset="0"/>
                <a:ea typeface="MS Mincho" panose="02020609040205080304" pitchFamily="49" charset="-128"/>
              </a:rPr>
              <a:t>credit received </a:t>
            </a:r>
            <a:r>
              <a:rPr lang="en-US" altLang="en-US" sz="1800" b="1" dirty="0" smtClean="0">
                <a:solidFill>
                  <a:schemeClr val="bg2"/>
                </a:solidFill>
                <a:latin typeface="Georgia" panose="02040502050405020303" pitchFamily="18" charset="0"/>
                <a:ea typeface="MS Mincho" panose="02020609040205080304" pitchFamily="49" charset="-128"/>
              </a:rPr>
              <a:t>Table</a:t>
            </a:r>
            <a:endParaRPr lang="en-US" altLang="en-US" sz="1800" b="1" dirty="0">
              <a:solidFill>
                <a:schemeClr val="bg2"/>
              </a:solidFill>
              <a:latin typeface="Georgia" panose="02040502050405020303" pitchFamily="18" charset="0"/>
              <a:ea typeface="MS Mincho" panose="02020609040205080304" pitchFamily="49" charset="-128"/>
            </a:endParaRPr>
          </a:p>
        </p:txBody>
      </p:sp>
    </p:spTree>
    <p:extLst>
      <p:ext uri="{BB962C8B-B14F-4D97-AF65-F5344CB8AC3E}">
        <p14:creationId xmlns:p14="http://schemas.microsoft.com/office/powerpoint/2010/main" val="3673944896"/>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1524000" y="559735"/>
            <a:ext cx="9144000" cy="857671"/>
          </a:xfrm>
          <a:prstGeom prst="rect">
            <a:avLst/>
          </a:prstGeom>
        </p:spPr>
        <p:txBody>
          <a:bodyPr wrap="square">
            <a:spAutoFit/>
          </a:bodyPr>
          <a:lstStyle/>
          <a:p>
            <a:pPr algn="ctr">
              <a:lnSpc>
                <a:spcPct val="115000"/>
              </a:lnSpc>
              <a:spcBef>
                <a:spcPts val="450"/>
              </a:spcBef>
              <a:spcAft>
                <a:spcPts val="450"/>
              </a:spcAft>
              <a:defRPr/>
            </a:pPr>
            <a:r>
              <a:rPr lang="en-US" altLang="en-US" b="1" dirty="0">
                <a:solidFill>
                  <a:schemeClr val="bg2"/>
                </a:solidFill>
                <a:latin typeface="Trebuchet MS"/>
                <a:ea typeface="MS Mincho" panose="02020609040205080304" pitchFamily="49" charset="-128"/>
              </a:rPr>
              <a:t>TDS TCS credit received Table</a:t>
            </a:r>
          </a:p>
          <a:p>
            <a:pPr algn="ctr">
              <a:lnSpc>
                <a:spcPct val="115000"/>
              </a:lnSpc>
              <a:spcBef>
                <a:spcPts val="450"/>
              </a:spcBef>
              <a:spcAft>
                <a:spcPts val="450"/>
              </a:spcAft>
              <a:defRPr/>
            </a:pPr>
            <a:endParaRPr lang="en-US" altLang="en-US" b="1" dirty="0">
              <a:solidFill>
                <a:schemeClr val="bg2"/>
              </a:solidFill>
              <a:latin typeface="Trebuchet MS"/>
              <a:ea typeface="MS Mincho" panose="02020609040205080304" pitchFamily="49" charset="-128"/>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4762"/>
          <a:stretch/>
        </p:blipFill>
        <p:spPr>
          <a:xfrm>
            <a:off x="2088444" y="423332"/>
            <a:ext cx="8579556" cy="6434667"/>
          </a:xfrm>
          <a:prstGeom prst="rect">
            <a:avLst/>
          </a:prstGeom>
        </p:spPr>
      </p:pic>
      <p:sp>
        <p:nvSpPr>
          <p:cNvPr id="6" name="Title 1"/>
          <p:cNvSpPr txBox="1">
            <a:spLocks/>
          </p:cNvSpPr>
          <p:nvPr/>
        </p:nvSpPr>
        <p:spPr>
          <a:xfrm>
            <a:off x="-4831" y="0"/>
            <a:ext cx="12192000" cy="379876"/>
          </a:xfrm>
          <a:prstGeom prst="rect">
            <a:avLst/>
          </a:prstGeom>
          <a:solidFill>
            <a:schemeClr val="accent6">
              <a:lumMod val="50000"/>
            </a:schemeClr>
          </a:solidFill>
        </p:spPr>
        <p:txBody>
          <a:bodyPr vert="horz" wrap="square" lIns="0" tIns="50941" rIns="0" bIns="50941" rtlCol="0" anchor="t" anchorCtr="0">
            <a:spAutoFit/>
          </a:bodyPr>
          <a:lstStyle>
            <a:lvl1pPr algn="l" defTabSz="899010" rtl="0" eaLnBrk="1" latinLnBrk="0" hangingPunct="1">
              <a:spcBef>
                <a:spcPct val="0"/>
              </a:spcBef>
              <a:buNone/>
              <a:defRPr sz="1588" kern="1200">
                <a:solidFill>
                  <a:schemeClr val="tx2"/>
                </a:solidFill>
                <a:latin typeface="+mj-lt"/>
                <a:ea typeface="+mj-ea"/>
                <a:cs typeface="+mj-cs"/>
              </a:defRPr>
            </a:lvl1pPr>
          </a:lstStyle>
          <a:p>
            <a:pPr algn="ctr"/>
            <a:r>
              <a:rPr lang="en-US" altLang="en-US" sz="1800" b="1" dirty="0">
                <a:solidFill>
                  <a:schemeClr val="bg2"/>
                </a:solidFill>
                <a:latin typeface="Georgia" panose="02040502050405020303" pitchFamily="18" charset="0"/>
                <a:ea typeface="MS Mincho" panose="02020609040205080304" pitchFamily="49" charset="-128"/>
              </a:rPr>
              <a:t>TDS </a:t>
            </a:r>
            <a:r>
              <a:rPr lang="en-US" altLang="en-US" sz="1800" b="1" dirty="0" smtClean="0">
                <a:solidFill>
                  <a:schemeClr val="bg2"/>
                </a:solidFill>
                <a:latin typeface="Georgia" panose="02040502050405020303" pitchFamily="18" charset="0"/>
                <a:ea typeface="MS Mincho" panose="02020609040205080304" pitchFamily="49" charset="-128"/>
              </a:rPr>
              <a:t> </a:t>
            </a:r>
            <a:r>
              <a:rPr lang="en-US" altLang="en-US" sz="1800" b="1" dirty="0">
                <a:solidFill>
                  <a:schemeClr val="bg2"/>
                </a:solidFill>
                <a:latin typeface="Georgia" panose="02040502050405020303" pitchFamily="18" charset="0"/>
                <a:ea typeface="MS Mincho" panose="02020609040205080304" pitchFamily="49" charset="-128"/>
              </a:rPr>
              <a:t>credit received </a:t>
            </a:r>
            <a:r>
              <a:rPr lang="en-US" altLang="en-US" sz="1800" b="1" dirty="0" smtClean="0">
                <a:solidFill>
                  <a:schemeClr val="bg2"/>
                </a:solidFill>
                <a:latin typeface="Georgia" panose="02040502050405020303" pitchFamily="18" charset="0"/>
                <a:ea typeface="MS Mincho" panose="02020609040205080304" pitchFamily="49" charset="-128"/>
              </a:rPr>
              <a:t>Table</a:t>
            </a:r>
            <a:endParaRPr lang="en-US" altLang="en-US" sz="1800" b="1" dirty="0">
              <a:solidFill>
                <a:schemeClr val="bg2"/>
              </a:solidFill>
              <a:latin typeface="Georgia" panose="02040502050405020303" pitchFamily="18" charset="0"/>
              <a:ea typeface="MS Mincho" panose="02020609040205080304" pitchFamily="49" charset="-128"/>
            </a:endParaRPr>
          </a:p>
        </p:txBody>
      </p:sp>
    </p:spTree>
    <p:extLst>
      <p:ext uri="{BB962C8B-B14F-4D97-AF65-F5344CB8AC3E}">
        <p14:creationId xmlns:p14="http://schemas.microsoft.com/office/powerpoint/2010/main" val="2964737493"/>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1524000" y="559735"/>
            <a:ext cx="9144000" cy="857671"/>
          </a:xfrm>
          <a:prstGeom prst="rect">
            <a:avLst/>
          </a:prstGeom>
        </p:spPr>
        <p:txBody>
          <a:bodyPr wrap="square">
            <a:spAutoFit/>
          </a:bodyPr>
          <a:lstStyle/>
          <a:p>
            <a:pPr algn="ctr">
              <a:lnSpc>
                <a:spcPct val="115000"/>
              </a:lnSpc>
              <a:spcBef>
                <a:spcPts val="450"/>
              </a:spcBef>
              <a:spcAft>
                <a:spcPts val="450"/>
              </a:spcAft>
              <a:defRPr/>
            </a:pPr>
            <a:r>
              <a:rPr lang="en-US" altLang="en-US" b="1" dirty="0">
                <a:solidFill>
                  <a:schemeClr val="bg2"/>
                </a:solidFill>
                <a:latin typeface="Trebuchet MS"/>
                <a:ea typeface="MS Mincho" panose="02020609040205080304" pitchFamily="49" charset="-128"/>
              </a:rPr>
              <a:t>TDS TCS credit received Table</a:t>
            </a:r>
          </a:p>
          <a:p>
            <a:pPr algn="ctr">
              <a:lnSpc>
                <a:spcPct val="115000"/>
              </a:lnSpc>
              <a:spcBef>
                <a:spcPts val="450"/>
              </a:spcBef>
              <a:spcAft>
                <a:spcPts val="450"/>
              </a:spcAft>
              <a:defRPr/>
            </a:pPr>
            <a:endParaRPr lang="en-US" altLang="en-US" b="1" dirty="0">
              <a:solidFill>
                <a:schemeClr val="bg2"/>
              </a:solidFill>
              <a:latin typeface="Trebuchet MS"/>
              <a:ea typeface="MS Mincho" panose="02020609040205080304" pitchFamily="49" charset="-12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4200" y="476153"/>
            <a:ext cx="8483600" cy="6381847"/>
          </a:xfrm>
          <a:prstGeom prst="rect">
            <a:avLst/>
          </a:prstGeom>
        </p:spPr>
      </p:pic>
      <p:sp>
        <p:nvSpPr>
          <p:cNvPr id="6" name="Title 1"/>
          <p:cNvSpPr txBox="1">
            <a:spLocks/>
          </p:cNvSpPr>
          <p:nvPr/>
        </p:nvSpPr>
        <p:spPr>
          <a:xfrm>
            <a:off x="-4831" y="0"/>
            <a:ext cx="12192000" cy="379876"/>
          </a:xfrm>
          <a:prstGeom prst="rect">
            <a:avLst/>
          </a:prstGeom>
          <a:solidFill>
            <a:schemeClr val="accent6">
              <a:lumMod val="50000"/>
            </a:schemeClr>
          </a:solidFill>
        </p:spPr>
        <p:txBody>
          <a:bodyPr vert="horz" wrap="square" lIns="0" tIns="50941" rIns="0" bIns="50941" rtlCol="0" anchor="t" anchorCtr="0">
            <a:spAutoFit/>
          </a:bodyPr>
          <a:lstStyle>
            <a:lvl1pPr algn="l" defTabSz="899010" rtl="0" eaLnBrk="1" latinLnBrk="0" hangingPunct="1">
              <a:spcBef>
                <a:spcPct val="0"/>
              </a:spcBef>
              <a:buNone/>
              <a:defRPr sz="1588" kern="1200">
                <a:solidFill>
                  <a:schemeClr val="tx2"/>
                </a:solidFill>
                <a:latin typeface="+mj-lt"/>
                <a:ea typeface="+mj-ea"/>
                <a:cs typeface="+mj-cs"/>
              </a:defRPr>
            </a:lvl1pPr>
          </a:lstStyle>
          <a:p>
            <a:pPr algn="ctr"/>
            <a:r>
              <a:rPr lang="en-US" altLang="en-US" sz="1800" b="1" dirty="0">
                <a:solidFill>
                  <a:schemeClr val="bg2"/>
                </a:solidFill>
                <a:latin typeface="Georgia" panose="02040502050405020303" pitchFamily="18" charset="0"/>
                <a:ea typeface="MS Mincho" panose="02020609040205080304" pitchFamily="49" charset="-128"/>
              </a:rPr>
              <a:t>TDS </a:t>
            </a:r>
            <a:r>
              <a:rPr lang="en-US" altLang="en-US" sz="1800" b="1" dirty="0" smtClean="0">
                <a:solidFill>
                  <a:schemeClr val="bg2"/>
                </a:solidFill>
                <a:latin typeface="Georgia" panose="02040502050405020303" pitchFamily="18" charset="0"/>
                <a:ea typeface="MS Mincho" panose="02020609040205080304" pitchFamily="49" charset="-128"/>
              </a:rPr>
              <a:t> </a:t>
            </a:r>
            <a:r>
              <a:rPr lang="en-US" altLang="en-US" sz="1800" b="1" dirty="0">
                <a:solidFill>
                  <a:schemeClr val="bg2"/>
                </a:solidFill>
                <a:latin typeface="Georgia" panose="02040502050405020303" pitchFamily="18" charset="0"/>
                <a:ea typeface="MS Mincho" panose="02020609040205080304" pitchFamily="49" charset="-128"/>
              </a:rPr>
              <a:t>credit received </a:t>
            </a:r>
            <a:r>
              <a:rPr lang="en-US" altLang="en-US" sz="1800" b="1" dirty="0" smtClean="0">
                <a:solidFill>
                  <a:schemeClr val="bg2"/>
                </a:solidFill>
                <a:latin typeface="Georgia" panose="02040502050405020303" pitchFamily="18" charset="0"/>
                <a:ea typeface="MS Mincho" panose="02020609040205080304" pitchFamily="49" charset="-128"/>
              </a:rPr>
              <a:t>Table</a:t>
            </a:r>
            <a:endParaRPr lang="en-US" altLang="en-US" sz="1800" b="1" dirty="0">
              <a:solidFill>
                <a:schemeClr val="bg2"/>
              </a:solidFill>
              <a:latin typeface="Georgia" panose="02040502050405020303" pitchFamily="18" charset="0"/>
              <a:ea typeface="MS Mincho" panose="02020609040205080304" pitchFamily="49" charset="-128"/>
            </a:endParaRPr>
          </a:p>
        </p:txBody>
      </p:sp>
    </p:spTree>
    <p:extLst>
      <p:ext uri="{BB962C8B-B14F-4D97-AF65-F5344CB8AC3E}">
        <p14:creationId xmlns:p14="http://schemas.microsoft.com/office/powerpoint/2010/main" val="27527838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0"/>
          <p:cNvSpPr/>
          <p:nvPr/>
        </p:nvSpPr>
        <p:spPr>
          <a:xfrm>
            <a:off x="1340773" y="1411628"/>
            <a:ext cx="9509760" cy="914400"/>
          </a:xfrm>
          <a:custGeom>
            <a:avLst/>
            <a:gdLst>
              <a:gd name="connsiteX0" fmla="*/ 0 w 2706687"/>
              <a:gd name="connsiteY0" fmla="*/ 0 h 1624012"/>
              <a:gd name="connsiteX1" fmla="*/ 2706687 w 2706687"/>
              <a:gd name="connsiteY1" fmla="*/ 0 h 1624012"/>
              <a:gd name="connsiteX2" fmla="*/ 2706687 w 2706687"/>
              <a:gd name="connsiteY2" fmla="*/ 1624012 h 1624012"/>
              <a:gd name="connsiteX3" fmla="*/ 0 w 2706687"/>
              <a:gd name="connsiteY3" fmla="*/ 1624012 h 1624012"/>
              <a:gd name="connsiteX4" fmla="*/ 0 w 2706687"/>
              <a:gd name="connsiteY4" fmla="*/ 0 h 1624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6687" h="1624012">
                <a:moveTo>
                  <a:pt x="0" y="0"/>
                </a:moveTo>
                <a:lnTo>
                  <a:pt x="2706687" y="0"/>
                </a:lnTo>
                <a:lnTo>
                  <a:pt x="2706687" y="1624012"/>
                </a:lnTo>
                <a:lnTo>
                  <a:pt x="0" y="1624012"/>
                </a:lnTo>
                <a:lnTo>
                  <a:pt x="0" y="0"/>
                </a:lnTo>
                <a:close/>
              </a:path>
            </a:pathLst>
          </a:custGeom>
          <a:solidFill>
            <a:schemeClr val="accent1">
              <a:lumMod val="60000"/>
              <a:lumOff val="4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47650" tIns="247650" rIns="247650" bIns="247650" numCol="1" spcCol="1270" anchor="ctr" anchorCtr="0">
            <a:noAutofit/>
          </a:bodyPr>
          <a:lstStyle/>
          <a:p>
            <a:pPr lvl="0" algn="just" defTabSz="2889250">
              <a:lnSpc>
                <a:spcPct val="90000"/>
              </a:lnSpc>
              <a:spcBef>
                <a:spcPct val="0"/>
              </a:spcBef>
              <a:spcAft>
                <a:spcPct val="35000"/>
              </a:spcAft>
            </a:pPr>
            <a:r>
              <a:rPr lang="en-US" sz="2000" dirty="0">
                <a:solidFill>
                  <a:schemeClr val="tx1"/>
                </a:solidFill>
                <a:latin typeface="Georgia" panose="02040502050405020303" pitchFamily="18" charset="0"/>
              </a:rPr>
              <a:t>Where the payment relates to a tax invoice that has been </a:t>
            </a:r>
            <a:r>
              <a:rPr lang="en-US" sz="2000" b="1" dirty="0">
                <a:solidFill>
                  <a:schemeClr val="tx1"/>
                </a:solidFill>
                <a:latin typeface="Georgia" panose="02040502050405020303" pitchFamily="18" charset="0"/>
              </a:rPr>
              <a:t>issued before 01.10.2018</a:t>
            </a:r>
            <a:r>
              <a:rPr lang="en-US" sz="2000" dirty="0">
                <a:solidFill>
                  <a:schemeClr val="tx1"/>
                </a:solidFill>
                <a:latin typeface="Georgia" panose="02040502050405020303" pitchFamily="18" charset="0"/>
              </a:rPr>
              <a:t>.</a:t>
            </a:r>
            <a:endParaRPr lang="en-US" sz="2000" kern="1200" dirty="0">
              <a:solidFill>
                <a:schemeClr val="tx1"/>
              </a:solidFill>
              <a:latin typeface="Georgia" panose="02040502050405020303" pitchFamily="18" charset="0"/>
            </a:endParaRPr>
          </a:p>
        </p:txBody>
      </p:sp>
      <p:sp>
        <p:nvSpPr>
          <p:cNvPr id="12" name="Freeform 11"/>
          <p:cNvSpPr/>
          <p:nvPr/>
        </p:nvSpPr>
        <p:spPr>
          <a:xfrm>
            <a:off x="1340773" y="3156499"/>
            <a:ext cx="9519486" cy="914400"/>
          </a:xfrm>
          <a:custGeom>
            <a:avLst/>
            <a:gdLst>
              <a:gd name="connsiteX0" fmla="*/ 0 w 2706687"/>
              <a:gd name="connsiteY0" fmla="*/ 0 h 1624012"/>
              <a:gd name="connsiteX1" fmla="*/ 2706687 w 2706687"/>
              <a:gd name="connsiteY1" fmla="*/ 0 h 1624012"/>
              <a:gd name="connsiteX2" fmla="*/ 2706687 w 2706687"/>
              <a:gd name="connsiteY2" fmla="*/ 1624012 h 1624012"/>
              <a:gd name="connsiteX3" fmla="*/ 0 w 2706687"/>
              <a:gd name="connsiteY3" fmla="*/ 1624012 h 1624012"/>
              <a:gd name="connsiteX4" fmla="*/ 0 w 2706687"/>
              <a:gd name="connsiteY4" fmla="*/ 0 h 1624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6687" h="1624012">
                <a:moveTo>
                  <a:pt x="0" y="0"/>
                </a:moveTo>
                <a:lnTo>
                  <a:pt x="2706687" y="0"/>
                </a:lnTo>
                <a:lnTo>
                  <a:pt x="2706687" y="1624012"/>
                </a:lnTo>
                <a:lnTo>
                  <a:pt x="0" y="1624012"/>
                </a:lnTo>
                <a:lnTo>
                  <a:pt x="0" y="0"/>
                </a:lnTo>
                <a:close/>
              </a:path>
            </a:pathLst>
          </a:custGeom>
          <a:solidFill>
            <a:schemeClr val="accent1">
              <a:lumMod val="60000"/>
              <a:lumOff val="4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47650" tIns="247650" rIns="247650" bIns="247650" numCol="1" spcCol="1270" anchor="ctr" anchorCtr="0">
            <a:noAutofit/>
          </a:bodyPr>
          <a:lstStyle/>
          <a:p>
            <a:pPr lvl="0" algn="just" defTabSz="2889250">
              <a:lnSpc>
                <a:spcPct val="90000"/>
              </a:lnSpc>
              <a:spcBef>
                <a:spcPct val="0"/>
              </a:spcBef>
              <a:spcAft>
                <a:spcPct val="35000"/>
              </a:spcAft>
            </a:pPr>
            <a:r>
              <a:rPr lang="en-US" sz="2000" dirty="0">
                <a:solidFill>
                  <a:schemeClr val="tx1"/>
                </a:solidFill>
                <a:latin typeface="Georgia" panose="02040502050405020303" pitchFamily="18" charset="0"/>
              </a:rPr>
              <a:t>Where any amount was paid in </a:t>
            </a:r>
            <a:r>
              <a:rPr lang="en-US" sz="2000" b="1" dirty="0">
                <a:solidFill>
                  <a:schemeClr val="tx1"/>
                </a:solidFill>
                <a:latin typeface="Georgia" panose="02040502050405020303" pitchFamily="18" charset="0"/>
              </a:rPr>
              <a:t>advance prior to 01.10.2018 and the tax invoice has been issued on or after 01.10.18</a:t>
            </a:r>
            <a:r>
              <a:rPr lang="en-US" sz="2000" dirty="0">
                <a:solidFill>
                  <a:schemeClr val="tx1"/>
                </a:solidFill>
                <a:latin typeface="Georgia" panose="02040502050405020303" pitchFamily="18" charset="0"/>
              </a:rPr>
              <a:t>, to the extent of advance payment made before 01.10.2018. </a:t>
            </a:r>
            <a:endParaRPr lang="en-US" sz="2000" b="1" kern="1200" dirty="0">
              <a:solidFill>
                <a:schemeClr val="tx1"/>
              </a:solidFill>
              <a:latin typeface="Georgia" panose="02040502050405020303" pitchFamily="18" charset="0"/>
            </a:endParaRPr>
          </a:p>
        </p:txBody>
      </p:sp>
      <p:sp>
        <p:nvSpPr>
          <p:cNvPr id="14" name="Freeform 13"/>
          <p:cNvSpPr/>
          <p:nvPr/>
        </p:nvSpPr>
        <p:spPr>
          <a:xfrm>
            <a:off x="1340773" y="4901370"/>
            <a:ext cx="9519486" cy="914400"/>
          </a:xfrm>
          <a:custGeom>
            <a:avLst/>
            <a:gdLst>
              <a:gd name="connsiteX0" fmla="*/ 0 w 2706687"/>
              <a:gd name="connsiteY0" fmla="*/ 0 h 1624012"/>
              <a:gd name="connsiteX1" fmla="*/ 2706687 w 2706687"/>
              <a:gd name="connsiteY1" fmla="*/ 0 h 1624012"/>
              <a:gd name="connsiteX2" fmla="*/ 2706687 w 2706687"/>
              <a:gd name="connsiteY2" fmla="*/ 1624012 h 1624012"/>
              <a:gd name="connsiteX3" fmla="*/ 0 w 2706687"/>
              <a:gd name="connsiteY3" fmla="*/ 1624012 h 1624012"/>
              <a:gd name="connsiteX4" fmla="*/ 0 w 2706687"/>
              <a:gd name="connsiteY4" fmla="*/ 0 h 1624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6687" h="1624012">
                <a:moveTo>
                  <a:pt x="0" y="0"/>
                </a:moveTo>
                <a:lnTo>
                  <a:pt x="2706687" y="0"/>
                </a:lnTo>
                <a:lnTo>
                  <a:pt x="2706687" y="1624012"/>
                </a:lnTo>
                <a:lnTo>
                  <a:pt x="0" y="1624012"/>
                </a:lnTo>
                <a:lnTo>
                  <a:pt x="0" y="0"/>
                </a:lnTo>
                <a:close/>
              </a:path>
            </a:pathLst>
          </a:custGeom>
          <a:solidFill>
            <a:schemeClr val="accent1">
              <a:lumMod val="60000"/>
              <a:lumOff val="4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47650" tIns="247650" rIns="247650" bIns="247650" numCol="1" spcCol="1270" anchor="ctr" anchorCtr="0">
            <a:noAutofit/>
          </a:bodyPr>
          <a:lstStyle/>
          <a:p>
            <a:pPr lvl="0" algn="just" defTabSz="2889250">
              <a:lnSpc>
                <a:spcPct val="90000"/>
              </a:lnSpc>
              <a:spcBef>
                <a:spcPct val="0"/>
              </a:spcBef>
              <a:spcAft>
                <a:spcPct val="35000"/>
              </a:spcAft>
            </a:pPr>
            <a:r>
              <a:rPr lang="en-US" sz="2000" dirty="0">
                <a:solidFill>
                  <a:schemeClr val="tx1"/>
                </a:solidFill>
                <a:latin typeface="Georgia" panose="02040502050405020303" pitchFamily="18" charset="0"/>
              </a:rPr>
              <a:t>Where the payment is made to an </a:t>
            </a:r>
            <a:r>
              <a:rPr lang="en-US" sz="2000" b="1" dirty="0">
                <a:solidFill>
                  <a:schemeClr val="tx1"/>
                </a:solidFill>
                <a:latin typeface="Georgia" panose="02040502050405020303" pitchFamily="18" charset="0"/>
              </a:rPr>
              <a:t>unregistered supplier</a:t>
            </a:r>
            <a:r>
              <a:rPr lang="en-US" sz="2000" dirty="0">
                <a:solidFill>
                  <a:schemeClr val="tx1"/>
                </a:solidFill>
                <a:latin typeface="Georgia" panose="02040502050405020303" pitchFamily="18" charset="0"/>
              </a:rPr>
              <a:t>. </a:t>
            </a:r>
            <a:r>
              <a:rPr lang="en-US" sz="2000" dirty="0" smtClean="0">
                <a:solidFill>
                  <a:schemeClr val="tx1"/>
                </a:solidFill>
                <a:latin typeface="Georgia" panose="02040502050405020303" pitchFamily="18" charset="0"/>
              </a:rPr>
              <a:t>Where </a:t>
            </a:r>
            <a:r>
              <a:rPr lang="en-US" sz="2000" dirty="0">
                <a:solidFill>
                  <a:schemeClr val="tx1"/>
                </a:solidFill>
                <a:latin typeface="Georgia" panose="02040502050405020303" pitchFamily="18" charset="0"/>
              </a:rPr>
              <a:t>the payment relates to “</a:t>
            </a:r>
            <a:r>
              <a:rPr lang="en-US" sz="2000" b="1" dirty="0" err="1">
                <a:solidFill>
                  <a:schemeClr val="tx1"/>
                </a:solidFill>
                <a:latin typeface="Georgia" panose="02040502050405020303" pitchFamily="18" charset="0"/>
              </a:rPr>
              <a:t>Cess</a:t>
            </a:r>
            <a:r>
              <a:rPr lang="en-US" sz="2000" b="1" dirty="0">
                <a:solidFill>
                  <a:schemeClr val="tx1"/>
                </a:solidFill>
                <a:latin typeface="Georgia" panose="02040502050405020303" pitchFamily="18" charset="0"/>
              </a:rPr>
              <a:t>” </a:t>
            </a:r>
            <a:r>
              <a:rPr lang="en-US" sz="2000" dirty="0">
                <a:solidFill>
                  <a:schemeClr val="tx1"/>
                </a:solidFill>
                <a:latin typeface="Georgia" panose="02040502050405020303" pitchFamily="18" charset="0"/>
              </a:rPr>
              <a:t>component</a:t>
            </a:r>
            <a:endParaRPr lang="en-US" sz="2000" kern="1200" dirty="0">
              <a:solidFill>
                <a:schemeClr val="tx1"/>
              </a:solidFill>
              <a:latin typeface="Georgia" panose="02040502050405020303" pitchFamily="18" charset="0"/>
            </a:endParaRPr>
          </a:p>
        </p:txBody>
      </p:sp>
      <p:sp>
        <p:nvSpPr>
          <p:cNvPr id="8" name="TextBox 7"/>
          <p:cNvSpPr txBox="1"/>
          <p:nvPr/>
        </p:nvSpPr>
        <p:spPr>
          <a:xfrm>
            <a:off x="0" y="-2"/>
            <a:ext cx="12191999" cy="472209"/>
          </a:xfrm>
          <a:prstGeom prst="rect">
            <a:avLst/>
          </a:prstGeom>
          <a:solidFill>
            <a:schemeClr val="accent6">
              <a:lumMod val="50000"/>
            </a:schemeClr>
          </a:solidFill>
        </p:spPr>
        <p:txBody>
          <a:bodyPr vert="horz" wrap="square" lIns="0" tIns="50941" rIns="0" bIns="50941" rtlCol="0" anchor="t" anchorCtr="0">
            <a:spAutoFit/>
          </a:bodyPr>
          <a:lstStyle/>
          <a:p>
            <a:pPr algn="ctr"/>
            <a:r>
              <a:rPr lang="en-US" sz="2400" b="1" dirty="0">
                <a:solidFill>
                  <a:schemeClr val="bg1"/>
                </a:solidFill>
                <a:latin typeface="Georgia" panose="02040502050405020303" pitchFamily="18" charset="0"/>
              </a:rPr>
              <a:t>When tax deduction is not required to be made under GST: </a:t>
            </a:r>
            <a:endParaRPr lang="en-US" sz="2400" b="1" dirty="0">
              <a:solidFill>
                <a:schemeClr val="bg1"/>
              </a:solidFill>
              <a:latin typeface="Georgia" panose="02040502050405020303" pitchFamily="18" charset="0"/>
              <a:ea typeface="MS Mincho" panose="02020609040205080304" pitchFamily="49" charset="-128"/>
            </a:endParaRPr>
          </a:p>
        </p:txBody>
      </p:sp>
    </p:spTree>
    <p:extLst>
      <p:ext uri="{BB962C8B-B14F-4D97-AF65-F5344CB8AC3E}">
        <p14:creationId xmlns:p14="http://schemas.microsoft.com/office/powerpoint/2010/main" val="2937071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animBg="1"/>
    </p:bldLst>
  </p:timing>
</p:sld>
</file>

<file path=ppt/slides/slide1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107410"/>
            <a:ext cx="9144000" cy="5140990"/>
          </a:xfrm>
          <a:prstGeom prst="rect">
            <a:avLst/>
          </a:prstGeom>
        </p:spPr>
      </p:pic>
      <p:sp>
        <p:nvSpPr>
          <p:cNvPr id="5" name="Title 1"/>
          <p:cNvSpPr txBox="1">
            <a:spLocks/>
          </p:cNvSpPr>
          <p:nvPr/>
        </p:nvSpPr>
        <p:spPr>
          <a:xfrm>
            <a:off x="-4831" y="0"/>
            <a:ext cx="12192000" cy="379876"/>
          </a:xfrm>
          <a:prstGeom prst="rect">
            <a:avLst/>
          </a:prstGeom>
          <a:solidFill>
            <a:schemeClr val="accent6">
              <a:lumMod val="50000"/>
            </a:schemeClr>
          </a:solidFill>
        </p:spPr>
        <p:txBody>
          <a:bodyPr vert="horz" wrap="square" lIns="0" tIns="50941" rIns="0" bIns="50941" rtlCol="0" anchor="t" anchorCtr="0">
            <a:spAutoFit/>
          </a:bodyPr>
          <a:lstStyle>
            <a:lvl1pPr algn="l" defTabSz="899010" rtl="0" eaLnBrk="1" latinLnBrk="0" hangingPunct="1">
              <a:spcBef>
                <a:spcPct val="0"/>
              </a:spcBef>
              <a:buNone/>
              <a:defRPr sz="1588" kern="1200">
                <a:solidFill>
                  <a:schemeClr val="tx2"/>
                </a:solidFill>
                <a:latin typeface="+mj-lt"/>
                <a:ea typeface="+mj-ea"/>
                <a:cs typeface="+mj-cs"/>
              </a:defRPr>
            </a:lvl1pPr>
          </a:lstStyle>
          <a:p>
            <a:pPr algn="ctr"/>
            <a:r>
              <a:rPr lang="en-US" altLang="en-US" sz="1800" b="1" dirty="0">
                <a:solidFill>
                  <a:schemeClr val="bg2"/>
                </a:solidFill>
                <a:latin typeface="Georgia" panose="02040502050405020303" pitchFamily="18" charset="0"/>
                <a:ea typeface="MS Mincho" panose="02020609040205080304" pitchFamily="49" charset="-128"/>
              </a:rPr>
              <a:t>TDS </a:t>
            </a:r>
            <a:r>
              <a:rPr lang="en-US" altLang="en-US" sz="1800" b="1" dirty="0" smtClean="0">
                <a:solidFill>
                  <a:schemeClr val="bg2"/>
                </a:solidFill>
                <a:latin typeface="Georgia" panose="02040502050405020303" pitchFamily="18" charset="0"/>
                <a:ea typeface="MS Mincho" panose="02020609040205080304" pitchFamily="49" charset="-128"/>
              </a:rPr>
              <a:t> </a:t>
            </a:r>
            <a:r>
              <a:rPr lang="en-US" altLang="en-US" sz="1800" b="1" dirty="0">
                <a:solidFill>
                  <a:schemeClr val="bg2"/>
                </a:solidFill>
                <a:latin typeface="Georgia" panose="02040502050405020303" pitchFamily="18" charset="0"/>
                <a:ea typeface="MS Mincho" panose="02020609040205080304" pitchFamily="49" charset="-128"/>
              </a:rPr>
              <a:t>credit received </a:t>
            </a:r>
            <a:r>
              <a:rPr lang="en-US" altLang="en-US" sz="1800" b="1" dirty="0" smtClean="0">
                <a:solidFill>
                  <a:schemeClr val="bg2"/>
                </a:solidFill>
                <a:latin typeface="Georgia" panose="02040502050405020303" pitchFamily="18" charset="0"/>
                <a:ea typeface="MS Mincho" panose="02020609040205080304" pitchFamily="49" charset="-128"/>
              </a:rPr>
              <a:t>Table</a:t>
            </a:r>
            <a:endParaRPr lang="en-US" altLang="en-US" sz="1800" b="1" dirty="0">
              <a:solidFill>
                <a:schemeClr val="bg2"/>
              </a:solidFill>
              <a:latin typeface="Georgia" panose="02040502050405020303" pitchFamily="18" charset="0"/>
              <a:ea typeface="MS Mincho" panose="02020609040205080304" pitchFamily="49" charset="-128"/>
            </a:endParaRPr>
          </a:p>
        </p:txBody>
      </p:sp>
    </p:spTree>
    <p:extLst>
      <p:ext uri="{BB962C8B-B14F-4D97-AF65-F5344CB8AC3E}">
        <p14:creationId xmlns:p14="http://schemas.microsoft.com/office/powerpoint/2010/main" val="2232843839"/>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 Placeholder 2"/>
          <p:cNvSpPr txBox="1">
            <a:spLocks/>
          </p:cNvSpPr>
          <p:nvPr/>
        </p:nvSpPr>
        <p:spPr>
          <a:xfrm>
            <a:off x="2112963" y="82550"/>
            <a:ext cx="7391400" cy="381000"/>
          </a:xfrm>
          <a:prstGeom prst="rect">
            <a:avLst/>
          </a:prstGeom>
        </p:spPr>
        <p:txBody>
          <a:bodyPr/>
          <a:lstStyle>
            <a:lvl1pPr marL="228600" indent="-228600" algn="l" rtl="0" eaLnBrk="0" fontAlgn="base" hangingPunct="0">
              <a:spcBef>
                <a:spcPct val="50000"/>
              </a:spcBef>
              <a:spcAft>
                <a:spcPct val="0"/>
              </a:spcAft>
              <a:buClr>
                <a:srgbClr val="AF2828"/>
              </a:buClr>
              <a:buSzPct val="80000"/>
              <a:buFont typeface="Wingdings" panose="05000000000000000000" pitchFamily="2" charset="2"/>
              <a:buChar char="n"/>
              <a:defRPr sz="1600">
                <a:solidFill>
                  <a:srgbClr val="000000"/>
                </a:solidFill>
                <a:latin typeface="Arial" pitchFamily="34" charset="0"/>
                <a:ea typeface="+mn-ea"/>
                <a:cs typeface="Arial" pitchFamily="34" charset="0"/>
              </a:defRPr>
            </a:lvl1pPr>
            <a:lvl2pPr marL="571500" indent="-228600" algn="l" rtl="0" eaLnBrk="0" fontAlgn="base" hangingPunct="0">
              <a:spcBef>
                <a:spcPct val="25000"/>
              </a:spcBef>
              <a:spcAft>
                <a:spcPct val="0"/>
              </a:spcAft>
              <a:buClr>
                <a:srgbClr val="AF2828"/>
              </a:buClr>
              <a:buChar char="—"/>
              <a:defRPr sz="1600">
                <a:solidFill>
                  <a:srgbClr val="000000"/>
                </a:solidFill>
                <a:latin typeface="Arial" pitchFamily="34" charset="0"/>
                <a:cs typeface="Arial" pitchFamily="34" charset="0"/>
              </a:defRPr>
            </a:lvl2pPr>
            <a:lvl3pPr marL="914400" indent="-228600" algn="l" rtl="0" eaLnBrk="0" fontAlgn="base" hangingPunct="0">
              <a:spcBef>
                <a:spcPct val="25000"/>
              </a:spcBef>
              <a:spcAft>
                <a:spcPct val="0"/>
              </a:spcAft>
              <a:buClr>
                <a:srgbClr val="AF2828"/>
              </a:buClr>
              <a:buSzPct val="70000"/>
              <a:buFont typeface="Wingdings" panose="05000000000000000000" pitchFamily="2" charset="2"/>
              <a:buChar char="n"/>
              <a:defRPr sz="1600">
                <a:solidFill>
                  <a:srgbClr val="000000"/>
                </a:solidFill>
                <a:latin typeface="Arial" pitchFamily="34" charset="0"/>
                <a:cs typeface="Arial" pitchFamily="34" charset="0"/>
              </a:defRPr>
            </a:lvl3pPr>
            <a:lvl4pPr marL="1262063" indent="-233363" algn="l" rtl="0" eaLnBrk="0" fontAlgn="base" hangingPunct="0">
              <a:spcBef>
                <a:spcPct val="25000"/>
              </a:spcBef>
              <a:spcAft>
                <a:spcPct val="0"/>
              </a:spcAft>
              <a:buClr>
                <a:srgbClr val="AF2828"/>
              </a:buClr>
              <a:buChar char="—"/>
              <a:defRPr sz="1600">
                <a:solidFill>
                  <a:srgbClr val="000000"/>
                </a:solidFill>
                <a:latin typeface="Arial" pitchFamily="34" charset="0"/>
                <a:cs typeface="Arial" pitchFamily="34" charset="0"/>
              </a:defRPr>
            </a:lvl4pPr>
            <a:lvl5pPr marL="1600200" indent="-223838" algn="l" rtl="0" eaLnBrk="0" fontAlgn="base" hangingPunct="0">
              <a:spcBef>
                <a:spcPct val="25000"/>
              </a:spcBef>
              <a:spcAft>
                <a:spcPct val="0"/>
              </a:spcAft>
              <a:buClr>
                <a:srgbClr val="AF2828"/>
              </a:buClr>
              <a:buSzPct val="70000"/>
              <a:buFont typeface="Wingdings" panose="05000000000000000000" pitchFamily="2" charset="2"/>
              <a:buChar char="n"/>
              <a:defRPr sz="1600">
                <a:solidFill>
                  <a:srgbClr val="000000"/>
                </a:solidFill>
                <a:latin typeface="Arial" pitchFamily="34" charset="0"/>
                <a:cs typeface="Arial" pitchFamily="34" charset="0"/>
              </a:defRPr>
            </a:lvl5pPr>
            <a:lvl6pPr marL="2057400" indent="-223838" algn="l" rtl="0" eaLnBrk="1" fontAlgn="base" hangingPunct="1">
              <a:spcBef>
                <a:spcPct val="25000"/>
              </a:spcBef>
              <a:spcAft>
                <a:spcPct val="0"/>
              </a:spcAft>
              <a:buClr>
                <a:schemeClr val="accent1"/>
              </a:buClr>
              <a:buSzPct val="80000"/>
              <a:buFont typeface="Wingdings" pitchFamily="2" charset="2"/>
              <a:buChar char="n"/>
              <a:defRPr sz="1400">
                <a:solidFill>
                  <a:srgbClr val="474747"/>
                </a:solidFill>
                <a:latin typeface="+mn-lt"/>
              </a:defRPr>
            </a:lvl6pPr>
            <a:lvl7pPr marL="2514600" indent="-223838" algn="l" rtl="0" eaLnBrk="1" fontAlgn="base" hangingPunct="1">
              <a:spcBef>
                <a:spcPct val="25000"/>
              </a:spcBef>
              <a:spcAft>
                <a:spcPct val="0"/>
              </a:spcAft>
              <a:buClr>
                <a:schemeClr val="accent1"/>
              </a:buClr>
              <a:buSzPct val="80000"/>
              <a:buFont typeface="Wingdings" pitchFamily="2" charset="2"/>
              <a:buChar char="n"/>
              <a:defRPr sz="1400">
                <a:solidFill>
                  <a:srgbClr val="474747"/>
                </a:solidFill>
                <a:latin typeface="+mn-lt"/>
              </a:defRPr>
            </a:lvl7pPr>
            <a:lvl8pPr marL="2971800" indent="-223838" algn="l" rtl="0" eaLnBrk="1" fontAlgn="base" hangingPunct="1">
              <a:spcBef>
                <a:spcPct val="25000"/>
              </a:spcBef>
              <a:spcAft>
                <a:spcPct val="0"/>
              </a:spcAft>
              <a:buClr>
                <a:schemeClr val="accent1"/>
              </a:buClr>
              <a:buSzPct val="80000"/>
              <a:buFont typeface="Wingdings" pitchFamily="2" charset="2"/>
              <a:buChar char="n"/>
              <a:defRPr sz="1400">
                <a:solidFill>
                  <a:srgbClr val="474747"/>
                </a:solidFill>
                <a:latin typeface="+mn-lt"/>
              </a:defRPr>
            </a:lvl8pPr>
            <a:lvl9pPr marL="3429000" indent="-223838" algn="l" rtl="0" eaLnBrk="1" fontAlgn="base" hangingPunct="1">
              <a:spcBef>
                <a:spcPct val="25000"/>
              </a:spcBef>
              <a:spcAft>
                <a:spcPct val="0"/>
              </a:spcAft>
              <a:buClr>
                <a:schemeClr val="accent1"/>
              </a:buClr>
              <a:buSzPct val="80000"/>
              <a:buFont typeface="Wingdings" pitchFamily="2" charset="2"/>
              <a:buChar char="n"/>
              <a:defRPr sz="1400">
                <a:solidFill>
                  <a:srgbClr val="474747"/>
                </a:solidFill>
                <a:latin typeface="+mn-lt"/>
              </a:defRPr>
            </a:lvl9pPr>
          </a:lstStyle>
          <a:p>
            <a:pPr marL="0" indent="0">
              <a:buNone/>
              <a:defRPr/>
            </a:pPr>
            <a:r>
              <a:rPr lang="en-US" sz="1800" b="1" dirty="0">
                <a:solidFill>
                  <a:schemeClr val="bg1"/>
                </a:solidFill>
                <a:latin typeface="+mj-lt"/>
                <a:ea typeface="MS Mincho" panose="02020609040205080304" pitchFamily="49" charset="-128"/>
              </a:rPr>
              <a:t>Tax Deducted at Source</a:t>
            </a:r>
            <a:endParaRPr lang="en-US" altLang="en-US" sz="1800" b="1" kern="0" dirty="0">
              <a:solidFill>
                <a:schemeClr val="bg1"/>
              </a:solidFill>
              <a:latin typeface="+mj-lt"/>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524000"/>
            <a:ext cx="10408886" cy="3065007"/>
          </a:xfrm>
          <a:prstGeom prst="rect">
            <a:avLst/>
          </a:prstGeom>
        </p:spPr>
      </p:pic>
      <p:sp>
        <p:nvSpPr>
          <p:cNvPr id="8" name="Title 1"/>
          <p:cNvSpPr txBox="1">
            <a:spLocks/>
          </p:cNvSpPr>
          <p:nvPr/>
        </p:nvSpPr>
        <p:spPr>
          <a:xfrm>
            <a:off x="-4831" y="0"/>
            <a:ext cx="12192000" cy="379876"/>
          </a:xfrm>
          <a:prstGeom prst="rect">
            <a:avLst/>
          </a:prstGeom>
          <a:solidFill>
            <a:schemeClr val="accent6">
              <a:lumMod val="50000"/>
            </a:schemeClr>
          </a:solidFill>
        </p:spPr>
        <p:txBody>
          <a:bodyPr vert="horz" wrap="square" lIns="0" tIns="50941" rIns="0" bIns="50941" rtlCol="0" anchor="t" anchorCtr="0">
            <a:spAutoFit/>
          </a:bodyPr>
          <a:lstStyle>
            <a:lvl1pPr algn="l" defTabSz="899010" rtl="0" eaLnBrk="1" latinLnBrk="0" hangingPunct="1">
              <a:spcBef>
                <a:spcPct val="0"/>
              </a:spcBef>
              <a:buNone/>
              <a:defRPr sz="1588" kern="1200">
                <a:solidFill>
                  <a:schemeClr val="tx2"/>
                </a:solidFill>
                <a:latin typeface="+mj-lt"/>
                <a:ea typeface="+mj-ea"/>
                <a:cs typeface="+mj-cs"/>
              </a:defRPr>
            </a:lvl1pPr>
          </a:lstStyle>
          <a:p>
            <a:pPr algn="ctr"/>
            <a:r>
              <a:rPr lang="en-US" altLang="en-US" sz="1800" b="1" dirty="0">
                <a:solidFill>
                  <a:schemeClr val="bg2"/>
                </a:solidFill>
                <a:latin typeface="Georgia" panose="02040502050405020303" pitchFamily="18" charset="0"/>
                <a:ea typeface="MS Mincho" panose="02020609040205080304" pitchFamily="49" charset="-128"/>
              </a:rPr>
              <a:t>TDS </a:t>
            </a:r>
            <a:r>
              <a:rPr lang="en-US" altLang="en-US" sz="1800" b="1" dirty="0" smtClean="0">
                <a:solidFill>
                  <a:schemeClr val="bg2"/>
                </a:solidFill>
                <a:latin typeface="Georgia" panose="02040502050405020303" pitchFamily="18" charset="0"/>
                <a:ea typeface="MS Mincho" panose="02020609040205080304" pitchFamily="49" charset="-128"/>
              </a:rPr>
              <a:t> Certificates</a:t>
            </a:r>
            <a:endParaRPr lang="en-US" altLang="en-US" sz="1800" b="1" dirty="0">
              <a:solidFill>
                <a:schemeClr val="bg2"/>
              </a:solidFill>
              <a:latin typeface="Georgia" panose="02040502050405020303" pitchFamily="18" charset="0"/>
              <a:ea typeface="MS Mincho" panose="02020609040205080304" pitchFamily="49" charset="-128"/>
            </a:endParaRPr>
          </a:p>
        </p:txBody>
      </p:sp>
    </p:spTree>
    <p:extLst>
      <p:ext uri="{BB962C8B-B14F-4D97-AF65-F5344CB8AC3E}">
        <p14:creationId xmlns:p14="http://schemas.microsoft.com/office/powerpoint/2010/main" val="2562100795"/>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 Placeholder 2"/>
          <p:cNvSpPr txBox="1">
            <a:spLocks/>
          </p:cNvSpPr>
          <p:nvPr/>
        </p:nvSpPr>
        <p:spPr>
          <a:xfrm>
            <a:off x="2112963" y="82550"/>
            <a:ext cx="7391400" cy="381000"/>
          </a:xfrm>
          <a:prstGeom prst="rect">
            <a:avLst/>
          </a:prstGeom>
        </p:spPr>
        <p:txBody>
          <a:bodyPr/>
          <a:lstStyle>
            <a:lvl1pPr marL="228600" indent="-228600" algn="l" rtl="0" eaLnBrk="0" fontAlgn="base" hangingPunct="0">
              <a:spcBef>
                <a:spcPct val="50000"/>
              </a:spcBef>
              <a:spcAft>
                <a:spcPct val="0"/>
              </a:spcAft>
              <a:buClr>
                <a:srgbClr val="AF2828"/>
              </a:buClr>
              <a:buSzPct val="80000"/>
              <a:buFont typeface="Wingdings" panose="05000000000000000000" pitchFamily="2" charset="2"/>
              <a:buChar char="n"/>
              <a:defRPr sz="1600">
                <a:solidFill>
                  <a:srgbClr val="000000"/>
                </a:solidFill>
                <a:latin typeface="Arial" pitchFamily="34" charset="0"/>
                <a:ea typeface="+mn-ea"/>
                <a:cs typeface="Arial" pitchFamily="34" charset="0"/>
              </a:defRPr>
            </a:lvl1pPr>
            <a:lvl2pPr marL="571500" indent="-228600" algn="l" rtl="0" eaLnBrk="0" fontAlgn="base" hangingPunct="0">
              <a:spcBef>
                <a:spcPct val="25000"/>
              </a:spcBef>
              <a:spcAft>
                <a:spcPct val="0"/>
              </a:spcAft>
              <a:buClr>
                <a:srgbClr val="AF2828"/>
              </a:buClr>
              <a:buChar char="—"/>
              <a:defRPr sz="1600">
                <a:solidFill>
                  <a:srgbClr val="000000"/>
                </a:solidFill>
                <a:latin typeface="Arial" pitchFamily="34" charset="0"/>
                <a:cs typeface="Arial" pitchFamily="34" charset="0"/>
              </a:defRPr>
            </a:lvl2pPr>
            <a:lvl3pPr marL="914400" indent="-228600" algn="l" rtl="0" eaLnBrk="0" fontAlgn="base" hangingPunct="0">
              <a:spcBef>
                <a:spcPct val="25000"/>
              </a:spcBef>
              <a:spcAft>
                <a:spcPct val="0"/>
              </a:spcAft>
              <a:buClr>
                <a:srgbClr val="AF2828"/>
              </a:buClr>
              <a:buSzPct val="70000"/>
              <a:buFont typeface="Wingdings" panose="05000000000000000000" pitchFamily="2" charset="2"/>
              <a:buChar char="n"/>
              <a:defRPr sz="1600">
                <a:solidFill>
                  <a:srgbClr val="000000"/>
                </a:solidFill>
                <a:latin typeface="Arial" pitchFamily="34" charset="0"/>
                <a:cs typeface="Arial" pitchFamily="34" charset="0"/>
              </a:defRPr>
            </a:lvl3pPr>
            <a:lvl4pPr marL="1262063" indent="-233363" algn="l" rtl="0" eaLnBrk="0" fontAlgn="base" hangingPunct="0">
              <a:spcBef>
                <a:spcPct val="25000"/>
              </a:spcBef>
              <a:spcAft>
                <a:spcPct val="0"/>
              </a:spcAft>
              <a:buClr>
                <a:srgbClr val="AF2828"/>
              </a:buClr>
              <a:buChar char="—"/>
              <a:defRPr sz="1600">
                <a:solidFill>
                  <a:srgbClr val="000000"/>
                </a:solidFill>
                <a:latin typeface="Arial" pitchFamily="34" charset="0"/>
                <a:cs typeface="Arial" pitchFamily="34" charset="0"/>
              </a:defRPr>
            </a:lvl4pPr>
            <a:lvl5pPr marL="1600200" indent="-223838" algn="l" rtl="0" eaLnBrk="0" fontAlgn="base" hangingPunct="0">
              <a:spcBef>
                <a:spcPct val="25000"/>
              </a:spcBef>
              <a:spcAft>
                <a:spcPct val="0"/>
              </a:spcAft>
              <a:buClr>
                <a:srgbClr val="AF2828"/>
              </a:buClr>
              <a:buSzPct val="70000"/>
              <a:buFont typeface="Wingdings" panose="05000000000000000000" pitchFamily="2" charset="2"/>
              <a:buChar char="n"/>
              <a:defRPr sz="1600">
                <a:solidFill>
                  <a:srgbClr val="000000"/>
                </a:solidFill>
                <a:latin typeface="Arial" pitchFamily="34" charset="0"/>
                <a:cs typeface="Arial" pitchFamily="34" charset="0"/>
              </a:defRPr>
            </a:lvl5pPr>
            <a:lvl6pPr marL="2057400" indent="-223838" algn="l" rtl="0" eaLnBrk="1" fontAlgn="base" hangingPunct="1">
              <a:spcBef>
                <a:spcPct val="25000"/>
              </a:spcBef>
              <a:spcAft>
                <a:spcPct val="0"/>
              </a:spcAft>
              <a:buClr>
                <a:schemeClr val="accent1"/>
              </a:buClr>
              <a:buSzPct val="80000"/>
              <a:buFont typeface="Wingdings" pitchFamily="2" charset="2"/>
              <a:buChar char="n"/>
              <a:defRPr sz="1400">
                <a:solidFill>
                  <a:srgbClr val="474747"/>
                </a:solidFill>
                <a:latin typeface="+mn-lt"/>
              </a:defRPr>
            </a:lvl6pPr>
            <a:lvl7pPr marL="2514600" indent="-223838" algn="l" rtl="0" eaLnBrk="1" fontAlgn="base" hangingPunct="1">
              <a:spcBef>
                <a:spcPct val="25000"/>
              </a:spcBef>
              <a:spcAft>
                <a:spcPct val="0"/>
              </a:spcAft>
              <a:buClr>
                <a:schemeClr val="accent1"/>
              </a:buClr>
              <a:buSzPct val="80000"/>
              <a:buFont typeface="Wingdings" pitchFamily="2" charset="2"/>
              <a:buChar char="n"/>
              <a:defRPr sz="1400">
                <a:solidFill>
                  <a:srgbClr val="474747"/>
                </a:solidFill>
                <a:latin typeface="+mn-lt"/>
              </a:defRPr>
            </a:lvl7pPr>
            <a:lvl8pPr marL="2971800" indent="-223838" algn="l" rtl="0" eaLnBrk="1" fontAlgn="base" hangingPunct="1">
              <a:spcBef>
                <a:spcPct val="25000"/>
              </a:spcBef>
              <a:spcAft>
                <a:spcPct val="0"/>
              </a:spcAft>
              <a:buClr>
                <a:schemeClr val="accent1"/>
              </a:buClr>
              <a:buSzPct val="80000"/>
              <a:buFont typeface="Wingdings" pitchFamily="2" charset="2"/>
              <a:buChar char="n"/>
              <a:defRPr sz="1400">
                <a:solidFill>
                  <a:srgbClr val="474747"/>
                </a:solidFill>
                <a:latin typeface="+mn-lt"/>
              </a:defRPr>
            </a:lvl8pPr>
            <a:lvl9pPr marL="3429000" indent="-223838" algn="l" rtl="0" eaLnBrk="1" fontAlgn="base" hangingPunct="1">
              <a:spcBef>
                <a:spcPct val="25000"/>
              </a:spcBef>
              <a:spcAft>
                <a:spcPct val="0"/>
              </a:spcAft>
              <a:buClr>
                <a:schemeClr val="accent1"/>
              </a:buClr>
              <a:buSzPct val="80000"/>
              <a:buFont typeface="Wingdings" pitchFamily="2" charset="2"/>
              <a:buChar char="n"/>
              <a:defRPr sz="1400">
                <a:solidFill>
                  <a:srgbClr val="474747"/>
                </a:solidFill>
                <a:latin typeface="+mn-lt"/>
              </a:defRPr>
            </a:lvl9pPr>
          </a:lstStyle>
          <a:p>
            <a:pPr marL="0" indent="0">
              <a:buNone/>
              <a:defRPr/>
            </a:pPr>
            <a:r>
              <a:rPr lang="en-US" sz="1800" b="1" dirty="0">
                <a:solidFill>
                  <a:schemeClr val="bg1"/>
                </a:solidFill>
                <a:latin typeface="+mj-lt"/>
                <a:ea typeface="MS Mincho" panose="02020609040205080304" pitchFamily="49" charset="-128"/>
              </a:rPr>
              <a:t>Tax Deducted at Source</a:t>
            </a:r>
            <a:endParaRPr lang="en-US" altLang="en-US" sz="1800" b="1" kern="0" dirty="0">
              <a:solidFill>
                <a:schemeClr val="bg1"/>
              </a:solidFill>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6651" y="2290809"/>
            <a:ext cx="9699215" cy="2450524"/>
          </a:xfrm>
          <a:prstGeom prst="rect">
            <a:avLst/>
          </a:prstGeom>
        </p:spPr>
      </p:pic>
      <p:sp>
        <p:nvSpPr>
          <p:cNvPr id="7" name="Title 1"/>
          <p:cNvSpPr txBox="1">
            <a:spLocks/>
          </p:cNvSpPr>
          <p:nvPr/>
        </p:nvSpPr>
        <p:spPr>
          <a:xfrm>
            <a:off x="-4831" y="0"/>
            <a:ext cx="12192000" cy="379876"/>
          </a:xfrm>
          <a:prstGeom prst="rect">
            <a:avLst/>
          </a:prstGeom>
          <a:solidFill>
            <a:schemeClr val="accent6">
              <a:lumMod val="50000"/>
            </a:schemeClr>
          </a:solidFill>
        </p:spPr>
        <p:txBody>
          <a:bodyPr vert="horz" wrap="square" lIns="0" tIns="50941" rIns="0" bIns="50941" rtlCol="0" anchor="t" anchorCtr="0">
            <a:spAutoFit/>
          </a:bodyPr>
          <a:lstStyle>
            <a:lvl1pPr algn="l" defTabSz="899010" rtl="0" eaLnBrk="1" latinLnBrk="0" hangingPunct="1">
              <a:spcBef>
                <a:spcPct val="0"/>
              </a:spcBef>
              <a:buNone/>
              <a:defRPr sz="1588" kern="1200">
                <a:solidFill>
                  <a:schemeClr val="tx2"/>
                </a:solidFill>
                <a:latin typeface="+mj-lt"/>
                <a:ea typeface="+mj-ea"/>
                <a:cs typeface="+mj-cs"/>
              </a:defRPr>
            </a:lvl1pPr>
          </a:lstStyle>
          <a:p>
            <a:pPr algn="ctr"/>
            <a:r>
              <a:rPr lang="en-US" altLang="en-US" sz="1800" b="1" dirty="0">
                <a:solidFill>
                  <a:schemeClr val="bg2"/>
                </a:solidFill>
                <a:latin typeface="Georgia" panose="02040502050405020303" pitchFamily="18" charset="0"/>
                <a:ea typeface="MS Mincho" panose="02020609040205080304" pitchFamily="49" charset="-128"/>
              </a:rPr>
              <a:t>TDS </a:t>
            </a:r>
            <a:r>
              <a:rPr lang="en-US" altLang="en-US" sz="1800" b="1" dirty="0" smtClean="0">
                <a:solidFill>
                  <a:schemeClr val="bg2"/>
                </a:solidFill>
                <a:latin typeface="Georgia" panose="02040502050405020303" pitchFamily="18" charset="0"/>
                <a:ea typeface="MS Mincho" panose="02020609040205080304" pitchFamily="49" charset="-128"/>
              </a:rPr>
              <a:t> Certificates</a:t>
            </a:r>
            <a:endParaRPr lang="en-US" altLang="en-US" sz="1800" b="1" dirty="0">
              <a:solidFill>
                <a:schemeClr val="bg2"/>
              </a:solidFill>
              <a:latin typeface="Georgia" panose="02040502050405020303" pitchFamily="18" charset="0"/>
              <a:ea typeface="MS Mincho" panose="02020609040205080304" pitchFamily="49" charset="-128"/>
            </a:endParaRPr>
          </a:p>
        </p:txBody>
      </p:sp>
    </p:spTree>
    <p:extLst>
      <p:ext uri="{BB962C8B-B14F-4D97-AF65-F5344CB8AC3E}">
        <p14:creationId xmlns:p14="http://schemas.microsoft.com/office/powerpoint/2010/main" val="1923765006"/>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 Placeholder 2"/>
          <p:cNvSpPr txBox="1">
            <a:spLocks/>
          </p:cNvSpPr>
          <p:nvPr/>
        </p:nvSpPr>
        <p:spPr>
          <a:xfrm>
            <a:off x="2112963" y="82550"/>
            <a:ext cx="7391400" cy="381000"/>
          </a:xfrm>
          <a:prstGeom prst="rect">
            <a:avLst/>
          </a:prstGeom>
        </p:spPr>
        <p:txBody>
          <a:bodyPr/>
          <a:lstStyle>
            <a:lvl1pPr marL="228600" indent="-228600" algn="l" rtl="0" eaLnBrk="0" fontAlgn="base" hangingPunct="0">
              <a:spcBef>
                <a:spcPct val="50000"/>
              </a:spcBef>
              <a:spcAft>
                <a:spcPct val="0"/>
              </a:spcAft>
              <a:buClr>
                <a:srgbClr val="AF2828"/>
              </a:buClr>
              <a:buSzPct val="80000"/>
              <a:buFont typeface="Wingdings" panose="05000000000000000000" pitchFamily="2" charset="2"/>
              <a:buChar char="n"/>
              <a:defRPr sz="1600">
                <a:solidFill>
                  <a:srgbClr val="000000"/>
                </a:solidFill>
                <a:latin typeface="Arial" pitchFamily="34" charset="0"/>
                <a:ea typeface="+mn-ea"/>
                <a:cs typeface="Arial" pitchFamily="34" charset="0"/>
              </a:defRPr>
            </a:lvl1pPr>
            <a:lvl2pPr marL="571500" indent="-228600" algn="l" rtl="0" eaLnBrk="0" fontAlgn="base" hangingPunct="0">
              <a:spcBef>
                <a:spcPct val="25000"/>
              </a:spcBef>
              <a:spcAft>
                <a:spcPct val="0"/>
              </a:spcAft>
              <a:buClr>
                <a:srgbClr val="AF2828"/>
              </a:buClr>
              <a:buChar char="—"/>
              <a:defRPr sz="1600">
                <a:solidFill>
                  <a:srgbClr val="000000"/>
                </a:solidFill>
                <a:latin typeface="Arial" pitchFamily="34" charset="0"/>
                <a:cs typeface="Arial" pitchFamily="34" charset="0"/>
              </a:defRPr>
            </a:lvl2pPr>
            <a:lvl3pPr marL="914400" indent="-228600" algn="l" rtl="0" eaLnBrk="0" fontAlgn="base" hangingPunct="0">
              <a:spcBef>
                <a:spcPct val="25000"/>
              </a:spcBef>
              <a:spcAft>
                <a:spcPct val="0"/>
              </a:spcAft>
              <a:buClr>
                <a:srgbClr val="AF2828"/>
              </a:buClr>
              <a:buSzPct val="70000"/>
              <a:buFont typeface="Wingdings" panose="05000000000000000000" pitchFamily="2" charset="2"/>
              <a:buChar char="n"/>
              <a:defRPr sz="1600">
                <a:solidFill>
                  <a:srgbClr val="000000"/>
                </a:solidFill>
                <a:latin typeface="Arial" pitchFamily="34" charset="0"/>
                <a:cs typeface="Arial" pitchFamily="34" charset="0"/>
              </a:defRPr>
            </a:lvl3pPr>
            <a:lvl4pPr marL="1262063" indent="-233363" algn="l" rtl="0" eaLnBrk="0" fontAlgn="base" hangingPunct="0">
              <a:spcBef>
                <a:spcPct val="25000"/>
              </a:spcBef>
              <a:spcAft>
                <a:spcPct val="0"/>
              </a:spcAft>
              <a:buClr>
                <a:srgbClr val="AF2828"/>
              </a:buClr>
              <a:buChar char="—"/>
              <a:defRPr sz="1600">
                <a:solidFill>
                  <a:srgbClr val="000000"/>
                </a:solidFill>
                <a:latin typeface="Arial" pitchFamily="34" charset="0"/>
                <a:cs typeface="Arial" pitchFamily="34" charset="0"/>
              </a:defRPr>
            </a:lvl4pPr>
            <a:lvl5pPr marL="1600200" indent="-223838" algn="l" rtl="0" eaLnBrk="0" fontAlgn="base" hangingPunct="0">
              <a:spcBef>
                <a:spcPct val="25000"/>
              </a:spcBef>
              <a:spcAft>
                <a:spcPct val="0"/>
              </a:spcAft>
              <a:buClr>
                <a:srgbClr val="AF2828"/>
              </a:buClr>
              <a:buSzPct val="70000"/>
              <a:buFont typeface="Wingdings" panose="05000000000000000000" pitchFamily="2" charset="2"/>
              <a:buChar char="n"/>
              <a:defRPr sz="1600">
                <a:solidFill>
                  <a:srgbClr val="000000"/>
                </a:solidFill>
                <a:latin typeface="Arial" pitchFamily="34" charset="0"/>
                <a:cs typeface="Arial" pitchFamily="34" charset="0"/>
              </a:defRPr>
            </a:lvl5pPr>
            <a:lvl6pPr marL="2057400" indent="-223838" algn="l" rtl="0" eaLnBrk="1" fontAlgn="base" hangingPunct="1">
              <a:spcBef>
                <a:spcPct val="25000"/>
              </a:spcBef>
              <a:spcAft>
                <a:spcPct val="0"/>
              </a:spcAft>
              <a:buClr>
                <a:schemeClr val="accent1"/>
              </a:buClr>
              <a:buSzPct val="80000"/>
              <a:buFont typeface="Wingdings" pitchFamily="2" charset="2"/>
              <a:buChar char="n"/>
              <a:defRPr sz="1400">
                <a:solidFill>
                  <a:srgbClr val="474747"/>
                </a:solidFill>
                <a:latin typeface="+mn-lt"/>
              </a:defRPr>
            </a:lvl6pPr>
            <a:lvl7pPr marL="2514600" indent="-223838" algn="l" rtl="0" eaLnBrk="1" fontAlgn="base" hangingPunct="1">
              <a:spcBef>
                <a:spcPct val="25000"/>
              </a:spcBef>
              <a:spcAft>
                <a:spcPct val="0"/>
              </a:spcAft>
              <a:buClr>
                <a:schemeClr val="accent1"/>
              </a:buClr>
              <a:buSzPct val="80000"/>
              <a:buFont typeface="Wingdings" pitchFamily="2" charset="2"/>
              <a:buChar char="n"/>
              <a:defRPr sz="1400">
                <a:solidFill>
                  <a:srgbClr val="474747"/>
                </a:solidFill>
                <a:latin typeface="+mn-lt"/>
              </a:defRPr>
            </a:lvl7pPr>
            <a:lvl8pPr marL="2971800" indent="-223838" algn="l" rtl="0" eaLnBrk="1" fontAlgn="base" hangingPunct="1">
              <a:spcBef>
                <a:spcPct val="25000"/>
              </a:spcBef>
              <a:spcAft>
                <a:spcPct val="0"/>
              </a:spcAft>
              <a:buClr>
                <a:schemeClr val="accent1"/>
              </a:buClr>
              <a:buSzPct val="80000"/>
              <a:buFont typeface="Wingdings" pitchFamily="2" charset="2"/>
              <a:buChar char="n"/>
              <a:defRPr sz="1400">
                <a:solidFill>
                  <a:srgbClr val="474747"/>
                </a:solidFill>
                <a:latin typeface="+mn-lt"/>
              </a:defRPr>
            </a:lvl8pPr>
            <a:lvl9pPr marL="3429000" indent="-223838" algn="l" rtl="0" eaLnBrk="1" fontAlgn="base" hangingPunct="1">
              <a:spcBef>
                <a:spcPct val="25000"/>
              </a:spcBef>
              <a:spcAft>
                <a:spcPct val="0"/>
              </a:spcAft>
              <a:buClr>
                <a:schemeClr val="accent1"/>
              </a:buClr>
              <a:buSzPct val="80000"/>
              <a:buFont typeface="Wingdings" pitchFamily="2" charset="2"/>
              <a:buChar char="n"/>
              <a:defRPr sz="1400">
                <a:solidFill>
                  <a:srgbClr val="474747"/>
                </a:solidFill>
                <a:latin typeface="+mn-lt"/>
              </a:defRPr>
            </a:lvl9pPr>
          </a:lstStyle>
          <a:p>
            <a:pPr marL="0" indent="0">
              <a:buNone/>
              <a:defRPr/>
            </a:pPr>
            <a:r>
              <a:rPr lang="en-US" sz="1800" b="1" dirty="0">
                <a:solidFill>
                  <a:schemeClr val="bg1"/>
                </a:solidFill>
                <a:latin typeface="+mj-lt"/>
                <a:ea typeface="MS Mincho" panose="02020609040205080304" pitchFamily="49" charset="-128"/>
              </a:rPr>
              <a:t>Tax Deducted at Source</a:t>
            </a:r>
            <a:endParaRPr lang="en-US" altLang="en-US" sz="1800" b="1" kern="0" dirty="0">
              <a:solidFill>
                <a:schemeClr val="bg1"/>
              </a:solidFill>
              <a:latin typeface="+mj-lt"/>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6336" y="2219156"/>
            <a:ext cx="8259328" cy="2419688"/>
          </a:xfrm>
          <a:prstGeom prst="rect">
            <a:avLst/>
          </a:prstGeom>
        </p:spPr>
      </p:pic>
      <p:sp>
        <p:nvSpPr>
          <p:cNvPr id="7" name="Title 1"/>
          <p:cNvSpPr txBox="1">
            <a:spLocks/>
          </p:cNvSpPr>
          <p:nvPr/>
        </p:nvSpPr>
        <p:spPr>
          <a:xfrm>
            <a:off x="-4831" y="0"/>
            <a:ext cx="12192000" cy="379876"/>
          </a:xfrm>
          <a:prstGeom prst="rect">
            <a:avLst/>
          </a:prstGeom>
          <a:solidFill>
            <a:schemeClr val="accent6">
              <a:lumMod val="50000"/>
            </a:schemeClr>
          </a:solidFill>
        </p:spPr>
        <p:txBody>
          <a:bodyPr vert="horz" wrap="square" lIns="0" tIns="50941" rIns="0" bIns="50941" rtlCol="0" anchor="t" anchorCtr="0">
            <a:spAutoFit/>
          </a:bodyPr>
          <a:lstStyle>
            <a:lvl1pPr algn="l" defTabSz="899010" rtl="0" eaLnBrk="1" latinLnBrk="0" hangingPunct="1">
              <a:spcBef>
                <a:spcPct val="0"/>
              </a:spcBef>
              <a:buNone/>
              <a:defRPr sz="1588" kern="1200">
                <a:solidFill>
                  <a:schemeClr val="tx2"/>
                </a:solidFill>
                <a:latin typeface="+mj-lt"/>
                <a:ea typeface="+mj-ea"/>
                <a:cs typeface="+mj-cs"/>
              </a:defRPr>
            </a:lvl1pPr>
          </a:lstStyle>
          <a:p>
            <a:pPr algn="ctr"/>
            <a:r>
              <a:rPr lang="en-US" altLang="en-US" sz="1800" b="1" dirty="0">
                <a:solidFill>
                  <a:schemeClr val="bg2"/>
                </a:solidFill>
                <a:latin typeface="Georgia" panose="02040502050405020303" pitchFamily="18" charset="0"/>
                <a:ea typeface="MS Mincho" panose="02020609040205080304" pitchFamily="49" charset="-128"/>
              </a:rPr>
              <a:t>TDS </a:t>
            </a:r>
            <a:r>
              <a:rPr lang="en-US" altLang="en-US" sz="1800" b="1" dirty="0" smtClean="0">
                <a:solidFill>
                  <a:schemeClr val="bg2"/>
                </a:solidFill>
                <a:latin typeface="Georgia" panose="02040502050405020303" pitchFamily="18" charset="0"/>
                <a:ea typeface="MS Mincho" panose="02020609040205080304" pitchFamily="49" charset="-128"/>
              </a:rPr>
              <a:t> Certificates</a:t>
            </a:r>
            <a:endParaRPr lang="en-US" altLang="en-US" sz="1800" b="1" dirty="0">
              <a:solidFill>
                <a:schemeClr val="bg2"/>
              </a:solidFill>
              <a:latin typeface="Georgia" panose="02040502050405020303" pitchFamily="18" charset="0"/>
              <a:ea typeface="MS Mincho" panose="02020609040205080304" pitchFamily="49" charset="-128"/>
            </a:endParaRPr>
          </a:p>
        </p:txBody>
      </p:sp>
    </p:spTree>
    <p:extLst>
      <p:ext uri="{BB962C8B-B14F-4D97-AF65-F5344CB8AC3E}">
        <p14:creationId xmlns:p14="http://schemas.microsoft.com/office/powerpoint/2010/main" val="3961805060"/>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 Placeholder 2"/>
          <p:cNvSpPr txBox="1">
            <a:spLocks/>
          </p:cNvSpPr>
          <p:nvPr/>
        </p:nvSpPr>
        <p:spPr>
          <a:xfrm>
            <a:off x="2112963" y="82550"/>
            <a:ext cx="7391400" cy="381000"/>
          </a:xfrm>
          <a:prstGeom prst="rect">
            <a:avLst/>
          </a:prstGeom>
        </p:spPr>
        <p:txBody>
          <a:bodyPr/>
          <a:lstStyle>
            <a:lvl1pPr marL="228600" indent="-228600" algn="l" rtl="0" eaLnBrk="0" fontAlgn="base" hangingPunct="0">
              <a:spcBef>
                <a:spcPct val="50000"/>
              </a:spcBef>
              <a:spcAft>
                <a:spcPct val="0"/>
              </a:spcAft>
              <a:buClr>
                <a:srgbClr val="AF2828"/>
              </a:buClr>
              <a:buSzPct val="80000"/>
              <a:buFont typeface="Wingdings" panose="05000000000000000000" pitchFamily="2" charset="2"/>
              <a:buChar char="n"/>
              <a:defRPr sz="1600">
                <a:solidFill>
                  <a:srgbClr val="000000"/>
                </a:solidFill>
                <a:latin typeface="Arial" pitchFamily="34" charset="0"/>
                <a:ea typeface="+mn-ea"/>
                <a:cs typeface="Arial" pitchFamily="34" charset="0"/>
              </a:defRPr>
            </a:lvl1pPr>
            <a:lvl2pPr marL="571500" indent="-228600" algn="l" rtl="0" eaLnBrk="0" fontAlgn="base" hangingPunct="0">
              <a:spcBef>
                <a:spcPct val="25000"/>
              </a:spcBef>
              <a:spcAft>
                <a:spcPct val="0"/>
              </a:spcAft>
              <a:buClr>
                <a:srgbClr val="AF2828"/>
              </a:buClr>
              <a:buChar char="—"/>
              <a:defRPr sz="1600">
                <a:solidFill>
                  <a:srgbClr val="000000"/>
                </a:solidFill>
                <a:latin typeface="Arial" pitchFamily="34" charset="0"/>
                <a:cs typeface="Arial" pitchFamily="34" charset="0"/>
              </a:defRPr>
            </a:lvl2pPr>
            <a:lvl3pPr marL="914400" indent="-228600" algn="l" rtl="0" eaLnBrk="0" fontAlgn="base" hangingPunct="0">
              <a:spcBef>
                <a:spcPct val="25000"/>
              </a:spcBef>
              <a:spcAft>
                <a:spcPct val="0"/>
              </a:spcAft>
              <a:buClr>
                <a:srgbClr val="AF2828"/>
              </a:buClr>
              <a:buSzPct val="70000"/>
              <a:buFont typeface="Wingdings" panose="05000000000000000000" pitchFamily="2" charset="2"/>
              <a:buChar char="n"/>
              <a:defRPr sz="1600">
                <a:solidFill>
                  <a:srgbClr val="000000"/>
                </a:solidFill>
                <a:latin typeface="Arial" pitchFamily="34" charset="0"/>
                <a:cs typeface="Arial" pitchFamily="34" charset="0"/>
              </a:defRPr>
            </a:lvl3pPr>
            <a:lvl4pPr marL="1262063" indent="-233363" algn="l" rtl="0" eaLnBrk="0" fontAlgn="base" hangingPunct="0">
              <a:spcBef>
                <a:spcPct val="25000"/>
              </a:spcBef>
              <a:spcAft>
                <a:spcPct val="0"/>
              </a:spcAft>
              <a:buClr>
                <a:srgbClr val="AF2828"/>
              </a:buClr>
              <a:buChar char="—"/>
              <a:defRPr sz="1600">
                <a:solidFill>
                  <a:srgbClr val="000000"/>
                </a:solidFill>
                <a:latin typeface="Arial" pitchFamily="34" charset="0"/>
                <a:cs typeface="Arial" pitchFamily="34" charset="0"/>
              </a:defRPr>
            </a:lvl4pPr>
            <a:lvl5pPr marL="1600200" indent="-223838" algn="l" rtl="0" eaLnBrk="0" fontAlgn="base" hangingPunct="0">
              <a:spcBef>
                <a:spcPct val="25000"/>
              </a:spcBef>
              <a:spcAft>
                <a:spcPct val="0"/>
              </a:spcAft>
              <a:buClr>
                <a:srgbClr val="AF2828"/>
              </a:buClr>
              <a:buSzPct val="70000"/>
              <a:buFont typeface="Wingdings" panose="05000000000000000000" pitchFamily="2" charset="2"/>
              <a:buChar char="n"/>
              <a:defRPr sz="1600">
                <a:solidFill>
                  <a:srgbClr val="000000"/>
                </a:solidFill>
                <a:latin typeface="Arial" pitchFamily="34" charset="0"/>
                <a:cs typeface="Arial" pitchFamily="34" charset="0"/>
              </a:defRPr>
            </a:lvl5pPr>
            <a:lvl6pPr marL="2057400" indent="-223838" algn="l" rtl="0" eaLnBrk="1" fontAlgn="base" hangingPunct="1">
              <a:spcBef>
                <a:spcPct val="25000"/>
              </a:spcBef>
              <a:spcAft>
                <a:spcPct val="0"/>
              </a:spcAft>
              <a:buClr>
                <a:schemeClr val="accent1"/>
              </a:buClr>
              <a:buSzPct val="80000"/>
              <a:buFont typeface="Wingdings" pitchFamily="2" charset="2"/>
              <a:buChar char="n"/>
              <a:defRPr sz="1400">
                <a:solidFill>
                  <a:srgbClr val="474747"/>
                </a:solidFill>
                <a:latin typeface="+mn-lt"/>
              </a:defRPr>
            </a:lvl6pPr>
            <a:lvl7pPr marL="2514600" indent="-223838" algn="l" rtl="0" eaLnBrk="1" fontAlgn="base" hangingPunct="1">
              <a:spcBef>
                <a:spcPct val="25000"/>
              </a:spcBef>
              <a:spcAft>
                <a:spcPct val="0"/>
              </a:spcAft>
              <a:buClr>
                <a:schemeClr val="accent1"/>
              </a:buClr>
              <a:buSzPct val="80000"/>
              <a:buFont typeface="Wingdings" pitchFamily="2" charset="2"/>
              <a:buChar char="n"/>
              <a:defRPr sz="1400">
                <a:solidFill>
                  <a:srgbClr val="474747"/>
                </a:solidFill>
                <a:latin typeface="+mn-lt"/>
              </a:defRPr>
            </a:lvl7pPr>
            <a:lvl8pPr marL="2971800" indent="-223838" algn="l" rtl="0" eaLnBrk="1" fontAlgn="base" hangingPunct="1">
              <a:spcBef>
                <a:spcPct val="25000"/>
              </a:spcBef>
              <a:spcAft>
                <a:spcPct val="0"/>
              </a:spcAft>
              <a:buClr>
                <a:schemeClr val="accent1"/>
              </a:buClr>
              <a:buSzPct val="80000"/>
              <a:buFont typeface="Wingdings" pitchFamily="2" charset="2"/>
              <a:buChar char="n"/>
              <a:defRPr sz="1400">
                <a:solidFill>
                  <a:srgbClr val="474747"/>
                </a:solidFill>
                <a:latin typeface="+mn-lt"/>
              </a:defRPr>
            </a:lvl8pPr>
            <a:lvl9pPr marL="3429000" indent="-223838" algn="l" rtl="0" eaLnBrk="1" fontAlgn="base" hangingPunct="1">
              <a:spcBef>
                <a:spcPct val="25000"/>
              </a:spcBef>
              <a:spcAft>
                <a:spcPct val="0"/>
              </a:spcAft>
              <a:buClr>
                <a:schemeClr val="accent1"/>
              </a:buClr>
              <a:buSzPct val="80000"/>
              <a:buFont typeface="Wingdings" pitchFamily="2" charset="2"/>
              <a:buChar char="n"/>
              <a:defRPr sz="1400">
                <a:solidFill>
                  <a:srgbClr val="474747"/>
                </a:solidFill>
                <a:latin typeface="+mn-lt"/>
              </a:defRPr>
            </a:lvl9pPr>
          </a:lstStyle>
          <a:p>
            <a:pPr marL="0" indent="0">
              <a:buNone/>
              <a:defRPr/>
            </a:pPr>
            <a:r>
              <a:rPr lang="en-US" sz="1800" b="1" dirty="0">
                <a:solidFill>
                  <a:schemeClr val="bg1"/>
                </a:solidFill>
                <a:latin typeface="+mj-lt"/>
                <a:ea typeface="MS Mincho" panose="02020609040205080304" pitchFamily="49" charset="-128"/>
              </a:rPr>
              <a:t>Tax Deducted at Source</a:t>
            </a:r>
            <a:endParaRPr lang="en-US" altLang="en-US" sz="1800" b="1" kern="0" dirty="0">
              <a:solidFill>
                <a:schemeClr val="bg1"/>
              </a:solidFill>
              <a:latin typeface="+mj-lt"/>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0939" y="1371601"/>
            <a:ext cx="9170125" cy="4114800"/>
          </a:xfrm>
          <a:prstGeom prst="rect">
            <a:avLst/>
          </a:prstGeom>
        </p:spPr>
      </p:pic>
      <p:sp>
        <p:nvSpPr>
          <p:cNvPr id="7" name="Title 1"/>
          <p:cNvSpPr txBox="1">
            <a:spLocks/>
          </p:cNvSpPr>
          <p:nvPr/>
        </p:nvSpPr>
        <p:spPr>
          <a:xfrm>
            <a:off x="-4831" y="0"/>
            <a:ext cx="12192000" cy="379876"/>
          </a:xfrm>
          <a:prstGeom prst="rect">
            <a:avLst/>
          </a:prstGeom>
          <a:solidFill>
            <a:schemeClr val="accent6">
              <a:lumMod val="50000"/>
            </a:schemeClr>
          </a:solidFill>
        </p:spPr>
        <p:txBody>
          <a:bodyPr vert="horz" wrap="square" lIns="0" tIns="50941" rIns="0" bIns="50941" rtlCol="0" anchor="t" anchorCtr="0">
            <a:spAutoFit/>
          </a:bodyPr>
          <a:lstStyle>
            <a:lvl1pPr algn="l" defTabSz="899010" rtl="0" eaLnBrk="1" latinLnBrk="0" hangingPunct="1">
              <a:spcBef>
                <a:spcPct val="0"/>
              </a:spcBef>
              <a:buNone/>
              <a:defRPr sz="1588" kern="1200">
                <a:solidFill>
                  <a:schemeClr val="tx2"/>
                </a:solidFill>
                <a:latin typeface="+mj-lt"/>
                <a:ea typeface="+mj-ea"/>
                <a:cs typeface="+mj-cs"/>
              </a:defRPr>
            </a:lvl1pPr>
          </a:lstStyle>
          <a:p>
            <a:pPr algn="ctr"/>
            <a:r>
              <a:rPr lang="en-US" altLang="en-US" sz="1800" b="1" dirty="0">
                <a:solidFill>
                  <a:schemeClr val="bg2"/>
                </a:solidFill>
                <a:latin typeface="Georgia" panose="02040502050405020303" pitchFamily="18" charset="0"/>
                <a:ea typeface="MS Mincho" panose="02020609040205080304" pitchFamily="49" charset="-128"/>
              </a:rPr>
              <a:t>TDS </a:t>
            </a:r>
            <a:r>
              <a:rPr lang="en-US" altLang="en-US" sz="1800" b="1" dirty="0" smtClean="0">
                <a:solidFill>
                  <a:schemeClr val="bg2"/>
                </a:solidFill>
                <a:latin typeface="Georgia" panose="02040502050405020303" pitchFamily="18" charset="0"/>
                <a:ea typeface="MS Mincho" panose="02020609040205080304" pitchFamily="49" charset="-128"/>
              </a:rPr>
              <a:t> Certificates</a:t>
            </a:r>
            <a:endParaRPr lang="en-US" altLang="en-US" sz="1800" b="1" dirty="0">
              <a:solidFill>
                <a:schemeClr val="bg2"/>
              </a:solidFill>
              <a:latin typeface="Georgia" panose="02040502050405020303" pitchFamily="18" charset="0"/>
              <a:ea typeface="MS Mincho" panose="02020609040205080304" pitchFamily="49" charset="-128"/>
            </a:endParaRPr>
          </a:p>
        </p:txBody>
      </p:sp>
    </p:spTree>
    <p:extLst>
      <p:ext uri="{BB962C8B-B14F-4D97-AF65-F5344CB8AC3E}">
        <p14:creationId xmlns:p14="http://schemas.microsoft.com/office/powerpoint/2010/main" val="1082732549"/>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 Placeholder 2"/>
          <p:cNvSpPr txBox="1">
            <a:spLocks/>
          </p:cNvSpPr>
          <p:nvPr/>
        </p:nvSpPr>
        <p:spPr>
          <a:xfrm>
            <a:off x="2112963" y="82550"/>
            <a:ext cx="7391400" cy="381000"/>
          </a:xfrm>
          <a:prstGeom prst="rect">
            <a:avLst/>
          </a:prstGeom>
        </p:spPr>
        <p:txBody>
          <a:bodyPr/>
          <a:lstStyle>
            <a:lvl1pPr marL="228600" indent="-228600" algn="l" rtl="0" eaLnBrk="0" fontAlgn="base" hangingPunct="0">
              <a:spcBef>
                <a:spcPct val="50000"/>
              </a:spcBef>
              <a:spcAft>
                <a:spcPct val="0"/>
              </a:spcAft>
              <a:buClr>
                <a:srgbClr val="AF2828"/>
              </a:buClr>
              <a:buSzPct val="80000"/>
              <a:buFont typeface="Wingdings" panose="05000000000000000000" pitchFamily="2" charset="2"/>
              <a:buChar char="n"/>
              <a:defRPr sz="1600">
                <a:solidFill>
                  <a:srgbClr val="000000"/>
                </a:solidFill>
                <a:latin typeface="Arial" pitchFamily="34" charset="0"/>
                <a:ea typeface="+mn-ea"/>
                <a:cs typeface="Arial" pitchFamily="34" charset="0"/>
              </a:defRPr>
            </a:lvl1pPr>
            <a:lvl2pPr marL="571500" indent="-228600" algn="l" rtl="0" eaLnBrk="0" fontAlgn="base" hangingPunct="0">
              <a:spcBef>
                <a:spcPct val="25000"/>
              </a:spcBef>
              <a:spcAft>
                <a:spcPct val="0"/>
              </a:spcAft>
              <a:buClr>
                <a:srgbClr val="AF2828"/>
              </a:buClr>
              <a:buChar char="—"/>
              <a:defRPr sz="1600">
                <a:solidFill>
                  <a:srgbClr val="000000"/>
                </a:solidFill>
                <a:latin typeface="Arial" pitchFamily="34" charset="0"/>
                <a:cs typeface="Arial" pitchFamily="34" charset="0"/>
              </a:defRPr>
            </a:lvl2pPr>
            <a:lvl3pPr marL="914400" indent="-228600" algn="l" rtl="0" eaLnBrk="0" fontAlgn="base" hangingPunct="0">
              <a:spcBef>
                <a:spcPct val="25000"/>
              </a:spcBef>
              <a:spcAft>
                <a:spcPct val="0"/>
              </a:spcAft>
              <a:buClr>
                <a:srgbClr val="AF2828"/>
              </a:buClr>
              <a:buSzPct val="70000"/>
              <a:buFont typeface="Wingdings" panose="05000000000000000000" pitchFamily="2" charset="2"/>
              <a:buChar char="n"/>
              <a:defRPr sz="1600">
                <a:solidFill>
                  <a:srgbClr val="000000"/>
                </a:solidFill>
                <a:latin typeface="Arial" pitchFamily="34" charset="0"/>
                <a:cs typeface="Arial" pitchFamily="34" charset="0"/>
              </a:defRPr>
            </a:lvl3pPr>
            <a:lvl4pPr marL="1262063" indent="-233363" algn="l" rtl="0" eaLnBrk="0" fontAlgn="base" hangingPunct="0">
              <a:spcBef>
                <a:spcPct val="25000"/>
              </a:spcBef>
              <a:spcAft>
                <a:spcPct val="0"/>
              </a:spcAft>
              <a:buClr>
                <a:srgbClr val="AF2828"/>
              </a:buClr>
              <a:buChar char="—"/>
              <a:defRPr sz="1600">
                <a:solidFill>
                  <a:srgbClr val="000000"/>
                </a:solidFill>
                <a:latin typeface="Arial" pitchFamily="34" charset="0"/>
                <a:cs typeface="Arial" pitchFamily="34" charset="0"/>
              </a:defRPr>
            </a:lvl4pPr>
            <a:lvl5pPr marL="1600200" indent="-223838" algn="l" rtl="0" eaLnBrk="0" fontAlgn="base" hangingPunct="0">
              <a:spcBef>
                <a:spcPct val="25000"/>
              </a:spcBef>
              <a:spcAft>
                <a:spcPct val="0"/>
              </a:spcAft>
              <a:buClr>
                <a:srgbClr val="AF2828"/>
              </a:buClr>
              <a:buSzPct val="70000"/>
              <a:buFont typeface="Wingdings" panose="05000000000000000000" pitchFamily="2" charset="2"/>
              <a:buChar char="n"/>
              <a:defRPr sz="1600">
                <a:solidFill>
                  <a:srgbClr val="000000"/>
                </a:solidFill>
                <a:latin typeface="Arial" pitchFamily="34" charset="0"/>
                <a:cs typeface="Arial" pitchFamily="34" charset="0"/>
              </a:defRPr>
            </a:lvl5pPr>
            <a:lvl6pPr marL="2057400" indent="-223838" algn="l" rtl="0" eaLnBrk="1" fontAlgn="base" hangingPunct="1">
              <a:spcBef>
                <a:spcPct val="25000"/>
              </a:spcBef>
              <a:spcAft>
                <a:spcPct val="0"/>
              </a:spcAft>
              <a:buClr>
                <a:schemeClr val="accent1"/>
              </a:buClr>
              <a:buSzPct val="80000"/>
              <a:buFont typeface="Wingdings" pitchFamily="2" charset="2"/>
              <a:buChar char="n"/>
              <a:defRPr sz="1400">
                <a:solidFill>
                  <a:srgbClr val="474747"/>
                </a:solidFill>
                <a:latin typeface="+mn-lt"/>
              </a:defRPr>
            </a:lvl6pPr>
            <a:lvl7pPr marL="2514600" indent="-223838" algn="l" rtl="0" eaLnBrk="1" fontAlgn="base" hangingPunct="1">
              <a:spcBef>
                <a:spcPct val="25000"/>
              </a:spcBef>
              <a:spcAft>
                <a:spcPct val="0"/>
              </a:spcAft>
              <a:buClr>
                <a:schemeClr val="accent1"/>
              </a:buClr>
              <a:buSzPct val="80000"/>
              <a:buFont typeface="Wingdings" pitchFamily="2" charset="2"/>
              <a:buChar char="n"/>
              <a:defRPr sz="1400">
                <a:solidFill>
                  <a:srgbClr val="474747"/>
                </a:solidFill>
                <a:latin typeface="+mn-lt"/>
              </a:defRPr>
            </a:lvl7pPr>
            <a:lvl8pPr marL="2971800" indent="-223838" algn="l" rtl="0" eaLnBrk="1" fontAlgn="base" hangingPunct="1">
              <a:spcBef>
                <a:spcPct val="25000"/>
              </a:spcBef>
              <a:spcAft>
                <a:spcPct val="0"/>
              </a:spcAft>
              <a:buClr>
                <a:schemeClr val="accent1"/>
              </a:buClr>
              <a:buSzPct val="80000"/>
              <a:buFont typeface="Wingdings" pitchFamily="2" charset="2"/>
              <a:buChar char="n"/>
              <a:defRPr sz="1400">
                <a:solidFill>
                  <a:srgbClr val="474747"/>
                </a:solidFill>
                <a:latin typeface="+mn-lt"/>
              </a:defRPr>
            </a:lvl8pPr>
            <a:lvl9pPr marL="3429000" indent="-223838" algn="l" rtl="0" eaLnBrk="1" fontAlgn="base" hangingPunct="1">
              <a:spcBef>
                <a:spcPct val="25000"/>
              </a:spcBef>
              <a:spcAft>
                <a:spcPct val="0"/>
              </a:spcAft>
              <a:buClr>
                <a:schemeClr val="accent1"/>
              </a:buClr>
              <a:buSzPct val="80000"/>
              <a:buFont typeface="Wingdings" pitchFamily="2" charset="2"/>
              <a:buChar char="n"/>
              <a:defRPr sz="1400">
                <a:solidFill>
                  <a:srgbClr val="474747"/>
                </a:solidFill>
                <a:latin typeface="+mn-lt"/>
              </a:defRPr>
            </a:lvl9pPr>
          </a:lstStyle>
          <a:p>
            <a:pPr marL="0" indent="0">
              <a:buNone/>
              <a:defRPr/>
            </a:pPr>
            <a:r>
              <a:rPr lang="en-US" sz="1800" b="1" dirty="0">
                <a:solidFill>
                  <a:schemeClr val="bg1"/>
                </a:solidFill>
                <a:latin typeface="+mj-lt"/>
                <a:ea typeface="MS Mincho" panose="02020609040205080304" pitchFamily="49" charset="-128"/>
              </a:rPr>
              <a:t>Tax Deducted at Source</a:t>
            </a:r>
            <a:endParaRPr lang="en-US" altLang="en-US" sz="1800" b="1" kern="0" dirty="0">
              <a:solidFill>
                <a:schemeClr val="bg1"/>
              </a:solidFill>
              <a:latin typeface="+mj-lt"/>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394" b="5533"/>
          <a:stretch/>
        </p:blipFill>
        <p:spPr>
          <a:xfrm>
            <a:off x="1297858" y="572811"/>
            <a:ext cx="9370142" cy="6168677"/>
          </a:xfrm>
          <a:prstGeom prst="rect">
            <a:avLst/>
          </a:prstGeom>
        </p:spPr>
      </p:pic>
      <p:sp>
        <p:nvSpPr>
          <p:cNvPr id="7" name="Title 1"/>
          <p:cNvSpPr txBox="1">
            <a:spLocks/>
          </p:cNvSpPr>
          <p:nvPr/>
        </p:nvSpPr>
        <p:spPr>
          <a:xfrm>
            <a:off x="-4831" y="0"/>
            <a:ext cx="12192000" cy="379876"/>
          </a:xfrm>
          <a:prstGeom prst="rect">
            <a:avLst/>
          </a:prstGeom>
          <a:solidFill>
            <a:schemeClr val="accent6">
              <a:lumMod val="50000"/>
            </a:schemeClr>
          </a:solidFill>
        </p:spPr>
        <p:txBody>
          <a:bodyPr vert="horz" wrap="square" lIns="0" tIns="50941" rIns="0" bIns="50941" rtlCol="0" anchor="t" anchorCtr="0">
            <a:spAutoFit/>
          </a:bodyPr>
          <a:lstStyle>
            <a:lvl1pPr algn="l" defTabSz="899010" rtl="0" eaLnBrk="1" latinLnBrk="0" hangingPunct="1">
              <a:spcBef>
                <a:spcPct val="0"/>
              </a:spcBef>
              <a:buNone/>
              <a:defRPr sz="1588" kern="1200">
                <a:solidFill>
                  <a:schemeClr val="tx2"/>
                </a:solidFill>
                <a:latin typeface="+mj-lt"/>
                <a:ea typeface="+mj-ea"/>
                <a:cs typeface="+mj-cs"/>
              </a:defRPr>
            </a:lvl1pPr>
          </a:lstStyle>
          <a:p>
            <a:pPr algn="ctr"/>
            <a:r>
              <a:rPr lang="en-US" altLang="en-US" sz="1800" b="1" dirty="0">
                <a:solidFill>
                  <a:schemeClr val="bg2"/>
                </a:solidFill>
                <a:latin typeface="Georgia" panose="02040502050405020303" pitchFamily="18" charset="0"/>
                <a:ea typeface="MS Mincho" panose="02020609040205080304" pitchFamily="49" charset="-128"/>
              </a:rPr>
              <a:t>TDS </a:t>
            </a:r>
            <a:r>
              <a:rPr lang="en-US" altLang="en-US" sz="1800" b="1" dirty="0" smtClean="0">
                <a:solidFill>
                  <a:schemeClr val="bg2"/>
                </a:solidFill>
                <a:latin typeface="Georgia" panose="02040502050405020303" pitchFamily="18" charset="0"/>
                <a:ea typeface="MS Mincho" panose="02020609040205080304" pitchFamily="49" charset="-128"/>
              </a:rPr>
              <a:t> Certificates</a:t>
            </a:r>
            <a:endParaRPr lang="en-US" altLang="en-US" sz="1800" b="1" dirty="0">
              <a:solidFill>
                <a:schemeClr val="bg2"/>
              </a:solidFill>
              <a:latin typeface="Georgia" panose="02040502050405020303" pitchFamily="18" charset="0"/>
              <a:ea typeface="MS Mincho" panose="02020609040205080304" pitchFamily="49" charset="-128"/>
            </a:endParaRPr>
          </a:p>
        </p:txBody>
      </p:sp>
    </p:spTree>
    <p:extLst>
      <p:ext uri="{BB962C8B-B14F-4D97-AF65-F5344CB8AC3E}">
        <p14:creationId xmlns:p14="http://schemas.microsoft.com/office/powerpoint/2010/main" val="4140937282"/>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0" y="-14990"/>
            <a:ext cx="12192000" cy="6858000"/>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ctrTitle"/>
          </p:nvPr>
        </p:nvSpPr>
        <p:spPr>
          <a:xfrm>
            <a:off x="2170176" y="2819400"/>
            <a:ext cx="7851648" cy="914400"/>
          </a:xfrm>
        </p:spPr>
        <p:txBody>
          <a:bodyPr>
            <a:normAutofit/>
          </a:bodyPr>
          <a:lstStyle/>
          <a:p>
            <a:pPr algn="ctr"/>
            <a:r>
              <a:rPr lang="en-US" sz="2800" b="1" dirty="0" smtClean="0">
                <a:solidFill>
                  <a:schemeClr val="bg1"/>
                </a:solidFill>
                <a:latin typeface="Georgia" panose="02040502050405020303" pitchFamily="18" charset="0"/>
              </a:rPr>
              <a:t>Queries</a:t>
            </a:r>
            <a:endParaRPr lang="en-US" sz="2800" b="1" dirty="0">
              <a:solidFill>
                <a:schemeClr val="bg1"/>
              </a:solidFill>
              <a:latin typeface="Georgia" panose="02040502050405020303" pitchFamily="18" charset="0"/>
            </a:endParaRPr>
          </a:p>
        </p:txBody>
      </p:sp>
      <p:sp>
        <p:nvSpPr>
          <p:cNvPr id="2" name="Slide Number Placeholder 1"/>
          <p:cNvSpPr>
            <a:spLocks noGrp="1"/>
          </p:cNvSpPr>
          <p:nvPr>
            <p:ph type="sldNum" sz="quarter" idx="12"/>
          </p:nvPr>
        </p:nvSpPr>
        <p:spPr/>
        <p:txBody>
          <a:bodyPr/>
          <a:lstStyle/>
          <a:p>
            <a:fld id="{69F0A6B0-30D4-48C0-B14A-D265C88365E9}" type="slidenum">
              <a:rPr lang="en-US" smtClean="0"/>
              <a:t>146</a:t>
            </a:fld>
            <a:endParaRPr lang="en-US"/>
          </a:p>
        </p:txBody>
      </p:sp>
    </p:spTree>
    <p:extLst>
      <p:ext uri="{BB962C8B-B14F-4D97-AF65-F5344CB8AC3E}">
        <p14:creationId xmlns:p14="http://schemas.microsoft.com/office/powerpoint/2010/main" val="1800030861"/>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0" y="-14990"/>
            <a:ext cx="12192000" cy="6858000"/>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ctrTitle"/>
          </p:nvPr>
        </p:nvSpPr>
        <p:spPr>
          <a:xfrm>
            <a:off x="2170176" y="2819400"/>
            <a:ext cx="7851648" cy="914400"/>
          </a:xfrm>
        </p:spPr>
        <p:txBody>
          <a:bodyPr>
            <a:normAutofit/>
          </a:bodyPr>
          <a:lstStyle/>
          <a:p>
            <a:pPr algn="ctr"/>
            <a:r>
              <a:rPr lang="en-US" sz="2800" b="1" dirty="0">
                <a:solidFill>
                  <a:schemeClr val="bg1"/>
                </a:solidFill>
                <a:latin typeface="Georgia" panose="02040502050405020303" pitchFamily="18" charset="0"/>
              </a:rPr>
              <a:t>Thank You</a:t>
            </a:r>
          </a:p>
        </p:txBody>
      </p:sp>
      <p:sp>
        <p:nvSpPr>
          <p:cNvPr id="2" name="Slide Number Placeholder 1"/>
          <p:cNvSpPr>
            <a:spLocks noGrp="1"/>
          </p:cNvSpPr>
          <p:nvPr>
            <p:ph type="sldNum" sz="quarter" idx="12"/>
          </p:nvPr>
        </p:nvSpPr>
        <p:spPr/>
        <p:txBody>
          <a:bodyPr/>
          <a:lstStyle/>
          <a:p>
            <a:fld id="{69F0A6B0-30D4-48C0-B14A-D265C88365E9}" type="slidenum">
              <a:rPr lang="en-US" smtClean="0"/>
              <a:t>147</a:t>
            </a:fld>
            <a:endParaRPr lang="en-US"/>
          </a:p>
        </p:txBody>
      </p:sp>
    </p:spTree>
    <p:extLst>
      <p:ext uri="{BB962C8B-B14F-4D97-AF65-F5344CB8AC3E}">
        <p14:creationId xmlns:p14="http://schemas.microsoft.com/office/powerpoint/2010/main" val="11752992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838199" y="1690687"/>
            <a:ext cx="10515599" cy="1846991"/>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pPr algn="ctr"/>
            <a:r>
              <a:rPr lang="en-US" sz="3600" dirty="0">
                <a:latin typeface="Georgia" panose="02040502050405020303" pitchFamily="18" charset="0"/>
              </a:rPr>
              <a:t>Situations / Contracts</a:t>
            </a:r>
            <a:endParaRPr lang="en-US" sz="3600" b="1" dirty="0">
              <a:latin typeface="Georgia" panose="02040502050405020303" pitchFamily="18" charset="0"/>
            </a:endParaRPr>
          </a:p>
        </p:txBody>
      </p:sp>
      <p:sp>
        <p:nvSpPr>
          <p:cNvPr id="3" name="Content Placeholder 2"/>
          <p:cNvSpPr>
            <a:spLocks noGrp="1"/>
          </p:cNvSpPr>
          <p:nvPr>
            <p:ph idx="1"/>
          </p:nvPr>
        </p:nvSpPr>
        <p:spPr>
          <a:xfrm>
            <a:off x="838197" y="1945546"/>
            <a:ext cx="10515601" cy="1592132"/>
          </a:xfrm>
        </p:spPr>
        <p:txBody>
          <a:bodyPr>
            <a:normAutofit/>
          </a:bodyPr>
          <a:lstStyle/>
          <a:p>
            <a:pPr marL="0" indent="0" algn="just">
              <a:buNone/>
            </a:pPr>
            <a:r>
              <a:rPr lang="en-US" sz="2400" dirty="0">
                <a:latin typeface="Georgia" panose="02040502050405020303" pitchFamily="18" charset="0"/>
              </a:rPr>
              <a:t>Education Department is making payment of Rs.5 Lakh to a supplier of ‘printed books and printed or illustrated post cards’ where payment for books is Rs.2 Lakh and Rs.3 Lakh is for other printed or illustrated post </a:t>
            </a:r>
            <a:r>
              <a:rPr lang="en-US" sz="2400" dirty="0" smtClean="0">
                <a:latin typeface="Georgia" panose="02040502050405020303" pitchFamily="18" charset="0"/>
              </a:rPr>
              <a:t>cards</a:t>
            </a:r>
          </a:p>
          <a:p>
            <a:endParaRPr lang="en-US" sz="2400" dirty="0"/>
          </a:p>
          <a:p>
            <a:pPr marL="0" indent="0" algn="ctr">
              <a:buNone/>
            </a:pPr>
            <a:endParaRPr lang="en-US" sz="2400" dirty="0" smtClean="0">
              <a:effectLst>
                <a:outerShdw blurRad="38100" dist="38100" dir="2700000" algn="tl">
                  <a:srgbClr val="000000">
                    <a:alpha val="43137"/>
                  </a:srgbClr>
                </a:outerShdw>
              </a:effectLst>
            </a:endParaRPr>
          </a:p>
          <a:p>
            <a:pPr marL="0" indent="0" algn="ctr">
              <a:buNone/>
            </a:pPr>
            <a:endParaRPr lang="en-US" sz="2400" b="1" dirty="0">
              <a:effectLst>
                <a:outerShdw blurRad="38100" dist="38100" dir="2700000" algn="tl">
                  <a:srgbClr val="000000">
                    <a:alpha val="43137"/>
                  </a:srgbClr>
                </a:outerShdw>
              </a:effectLst>
            </a:endParaRPr>
          </a:p>
        </p:txBody>
      </p:sp>
      <p:sp>
        <p:nvSpPr>
          <p:cNvPr id="4" name="Title 1"/>
          <p:cNvSpPr txBox="1">
            <a:spLocks/>
          </p:cNvSpPr>
          <p:nvPr/>
        </p:nvSpPr>
        <p:spPr>
          <a:xfrm>
            <a:off x="0" y="0"/>
            <a:ext cx="12192000" cy="472209"/>
          </a:xfrm>
          <a:prstGeom prst="rect">
            <a:avLst/>
          </a:prstGeom>
          <a:solidFill>
            <a:schemeClr val="accent6">
              <a:lumMod val="50000"/>
            </a:schemeClr>
          </a:solidFill>
        </p:spPr>
        <p:txBody>
          <a:bodyPr vert="horz" wrap="square" lIns="0" tIns="50941" rIns="0" bIns="50941" rtlCol="0" anchor="t" anchorCtr="0">
            <a:spAutoFit/>
          </a:bodyPr>
          <a:lstStyle>
            <a:lvl1pPr algn="l" defTabSz="899010" rtl="0" eaLnBrk="1" latinLnBrk="0" hangingPunct="1">
              <a:spcBef>
                <a:spcPct val="0"/>
              </a:spcBef>
              <a:buNone/>
              <a:defRPr sz="1588" kern="1200">
                <a:solidFill>
                  <a:schemeClr val="tx2"/>
                </a:solidFill>
                <a:latin typeface="+mj-lt"/>
                <a:ea typeface="+mj-ea"/>
                <a:cs typeface="+mj-cs"/>
              </a:defRPr>
            </a:lvl1pPr>
          </a:lstStyle>
          <a:p>
            <a:pPr algn="ctr" defTabSz="914400"/>
            <a:r>
              <a:rPr lang="en-US" sz="2400" b="1" dirty="0" smtClean="0">
                <a:solidFill>
                  <a:schemeClr val="bg1"/>
                </a:solidFill>
                <a:latin typeface="Georgia" panose="02040502050405020303" pitchFamily="18" charset="0"/>
                <a:ea typeface="+mn-ea"/>
                <a:cs typeface="+mn-cs"/>
              </a:rPr>
              <a:t>Scenario 1 </a:t>
            </a:r>
            <a:endParaRPr lang="en-US" sz="2400" b="1" dirty="0">
              <a:solidFill>
                <a:schemeClr val="bg1"/>
              </a:solidFill>
              <a:latin typeface="Georgia" panose="02040502050405020303" pitchFamily="18" charset="0"/>
              <a:ea typeface="+mn-ea"/>
              <a:cs typeface="+mn-cs"/>
            </a:endParaRPr>
          </a:p>
        </p:txBody>
      </p:sp>
      <p:graphicFrame>
        <p:nvGraphicFramePr>
          <p:cNvPr id="8" name="Diagram 7"/>
          <p:cNvGraphicFramePr/>
          <p:nvPr>
            <p:extLst/>
          </p:nvPr>
        </p:nvGraphicFramePr>
        <p:xfrm>
          <a:off x="1873045" y="3537678"/>
          <a:ext cx="7828933" cy="35783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564058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8363" y="472209"/>
            <a:ext cx="10515600" cy="1325563"/>
          </a:xfrm>
        </p:spPr>
        <p:txBody>
          <a:bodyPr>
            <a:normAutofit/>
          </a:bodyPr>
          <a:lstStyle/>
          <a:p>
            <a:r>
              <a:rPr lang="en-US" sz="3000" b="1" dirty="0" smtClean="0">
                <a:latin typeface="Georgia" panose="02040502050405020303" pitchFamily="18" charset="0"/>
              </a:rPr>
              <a:t>Answer:</a:t>
            </a:r>
            <a:endParaRPr lang="en-US" sz="3000" b="1" dirty="0">
              <a:latin typeface="Georgia" panose="02040502050405020303" pitchFamily="18" charset="0"/>
            </a:endParaRPr>
          </a:p>
        </p:txBody>
      </p:sp>
      <p:graphicFrame>
        <p:nvGraphicFramePr>
          <p:cNvPr id="5" name="Diagram 4"/>
          <p:cNvGraphicFramePr/>
          <p:nvPr>
            <p:extLst/>
          </p:nvPr>
        </p:nvGraphicFramePr>
        <p:xfrm>
          <a:off x="2032000" y="1205441"/>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
          <p:cNvSpPr txBox="1">
            <a:spLocks/>
          </p:cNvSpPr>
          <p:nvPr/>
        </p:nvSpPr>
        <p:spPr>
          <a:xfrm>
            <a:off x="0" y="0"/>
            <a:ext cx="12192000" cy="472209"/>
          </a:xfrm>
          <a:prstGeom prst="rect">
            <a:avLst/>
          </a:prstGeom>
          <a:solidFill>
            <a:schemeClr val="accent6">
              <a:lumMod val="50000"/>
            </a:schemeClr>
          </a:solidFill>
        </p:spPr>
        <p:txBody>
          <a:bodyPr vert="horz" wrap="square" lIns="0" tIns="50941" rIns="0" bIns="50941" rtlCol="0" anchor="t" anchorCtr="0">
            <a:spAutoFit/>
          </a:bodyPr>
          <a:lstStyle>
            <a:lvl1pPr algn="l" defTabSz="899010" rtl="0" eaLnBrk="1" latinLnBrk="0" hangingPunct="1">
              <a:spcBef>
                <a:spcPct val="0"/>
              </a:spcBef>
              <a:buNone/>
              <a:defRPr sz="1588" kern="1200">
                <a:solidFill>
                  <a:schemeClr val="tx2"/>
                </a:solidFill>
                <a:latin typeface="+mj-lt"/>
                <a:ea typeface="+mj-ea"/>
                <a:cs typeface="+mj-cs"/>
              </a:defRPr>
            </a:lvl1pPr>
          </a:lstStyle>
          <a:p>
            <a:pPr algn="ctr" defTabSz="914400"/>
            <a:r>
              <a:rPr lang="en-US" sz="2400" b="1" dirty="0" smtClean="0">
                <a:solidFill>
                  <a:schemeClr val="bg1"/>
                </a:solidFill>
                <a:latin typeface="Georgia" panose="02040502050405020303" pitchFamily="18" charset="0"/>
                <a:ea typeface="+mn-ea"/>
                <a:cs typeface="+mn-cs"/>
              </a:rPr>
              <a:t>Scenario 1 </a:t>
            </a:r>
            <a:endParaRPr lang="en-US" sz="2400" b="1" dirty="0">
              <a:solidFill>
                <a:schemeClr val="bg1"/>
              </a:solidFill>
              <a:latin typeface="Georgia" panose="02040502050405020303" pitchFamily="18" charset="0"/>
              <a:ea typeface="+mn-ea"/>
              <a:cs typeface="+mn-cs"/>
            </a:endParaRPr>
          </a:p>
        </p:txBody>
      </p:sp>
    </p:spTree>
    <p:extLst>
      <p:ext uri="{BB962C8B-B14F-4D97-AF65-F5344CB8AC3E}">
        <p14:creationId xmlns:p14="http://schemas.microsoft.com/office/powerpoint/2010/main" val="41425942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838199" y="1690687"/>
            <a:ext cx="10515599" cy="1846991"/>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pPr algn="ctr"/>
            <a:r>
              <a:rPr lang="en-US" sz="3600" dirty="0">
                <a:latin typeface="Georgia" panose="02040502050405020303" pitchFamily="18" charset="0"/>
              </a:rPr>
              <a:t>Situations / Contracts</a:t>
            </a:r>
            <a:endParaRPr lang="en-US" sz="3600" b="1" dirty="0">
              <a:latin typeface="Georgia" panose="02040502050405020303" pitchFamily="18" charset="0"/>
            </a:endParaRPr>
          </a:p>
        </p:txBody>
      </p:sp>
      <p:sp>
        <p:nvSpPr>
          <p:cNvPr id="3" name="Content Placeholder 2"/>
          <p:cNvSpPr>
            <a:spLocks noGrp="1"/>
          </p:cNvSpPr>
          <p:nvPr>
            <p:ph idx="1"/>
          </p:nvPr>
        </p:nvSpPr>
        <p:spPr>
          <a:xfrm>
            <a:off x="838197" y="1945546"/>
            <a:ext cx="10515601" cy="1592132"/>
          </a:xfrm>
          <a:scene3d>
            <a:camera prst="orthographicFront"/>
            <a:lightRig rig="threePt" dir="t"/>
          </a:scene3d>
          <a:sp3d>
            <a:bevelT/>
          </a:sp3d>
        </p:spPr>
        <p:txBody>
          <a:bodyPr>
            <a:normAutofit/>
          </a:bodyPr>
          <a:lstStyle/>
          <a:p>
            <a:pPr marL="0" indent="0" algn="just">
              <a:buNone/>
            </a:pPr>
            <a:r>
              <a:rPr lang="en-US" sz="2400" dirty="0">
                <a:latin typeface="Georgia" panose="02040502050405020303" pitchFamily="18" charset="0"/>
              </a:rPr>
              <a:t>Health Department executed a contract with a local supplier to supply “medical grade oxygen” of Rs.2.6 Lakh (including GST) and is making full payment. </a:t>
            </a:r>
          </a:p>
          <a:p>
            <a:pPr marL="0" indent="0" algn="just">
              <a:buNone/>
            </a:pPr>
            <a:endParaRPr lang="en-US" sz="2400" dirty="0" smtClean="0">
              <a:effectLst>
                <a:outerShdw blurRad="38100" dist="38100" dir="2700000" algn="tl">
                  <a:srgbClr val="000000">
                    <a:alpha val="43137"/>
                  </a:srgbClr>
                </a:outerShdw>
              </a:effectLst>
              <a:latin typeface="Georgia" panose="02040502050405020303" pitchFamily="18" charset="0"/>
            </a:endParaRPr>
          </a:p>
          <a:p>
            <a:pPr marL="0" indent="0" algn="just">
              <a:buNone/>
            </a:pPr>
            <a:endParaRPr lang="en-US" sz="2400" b="1" dirty="0">
              <a:effectLst>
                <a:outerShdw blurRad="38100" dist="38100" dir="2700000" algn="tl">
                  <a:srgbClr val="000000">
                    <a:alpha val="43137"/>
                  </a:srgbClr>
                </a:outerShdw>
              </a:effectLst>
              <a:latin typeface="Georgia" panose="02040502050405020303" pitchFamily="18" charset="0"/>
            </a:endParaRPr>
          </a:p>
        </p:txBody>
      </p:sp>
      <p:graphicFrame>
        <p:nvGraphicFramePr>
          <p:cNvPr id="8" name="Diagram 7"/>
          <p:cNvGraphicFramePr/>
          <p:nvPr>
            <p:extLst/>
          </p:nvPr>
        </p:nvGraphicFramePr>
        <p:xfrm>
          <a:off x="383457" y="3537678"/>
          <a:ext cx="11194026" cy="35783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1"/>
          <p:cNvSpPr txBox="1">
            <a:spLocks/>
          </p:cNvSpPr>
          <p:nvPr/>
        </p:nvSpPr>
        <p:spPr>
          <a:xfrm>
            <a:off x="-3" y="0"/>
            <a:ext cx="12192000" cy="472209"/>
          </a:xfrm>
          <a:prstGeom prst="rect">
            <a:avLst/>
          </a:prstGeom>
          <a:solidFill>
            <a:schemeClr val="accent6">
              <a:lumMod val="50000"/>
            </a:schemeClr>
          </a:solidFill>
        </p:spPr>
        <p:txBody>
          <a:bodyPr vert="horz" wrap="square" lIns="0" tIns="50941" rIns="0" bIns="50941" rtlCol="0" anchor="t" anchorCtr="0">
            <a:spAutoFit/>
          </a:bodyPr>
          <a:lstStyle>
            <a:lvl1pPr algn="l" defTabSz="899010" rtl="0" eaLnBrk="1" latinLnBrk="0" hangingPunct="1">
              <a:spcBef>
                <a:spcPct val="0"/>
              </a:spcBef>
              <a:buNone/>
              <a:defRPr sz="1588" kern="1200">
                <a:solidFill>
                  <a:schemeClr val="tx2"/>
                </a:solidFill>
                <a:latin typeface="+mj-lt"/>
                <a:ea typeface="+mj-ea"/>
                <a:cs typeface="+mj-cs"/>
              </a:defRPr>
            </a:lvl1pPr>
          </a:lstStyle>
          <a:p>
            <a:pPr algn="ctr" defTabSz="914400"/>
            <a:r>
              <a:rPr lang="en-US" sz="2400" b="1" dirty="0" smtClean="0">
                <a:solidFill>
                  <a:schemeClr val="bg1"/>
                </a:solidFill>
                <a:latin typeface="Georgia" panose="02040502050405020303" pitchFamily="18" charset="0"/>
                <a:ea typeface="+mn-ea"/>
                <a:cs typeface="+mn-cs"/>
              </a:rPr>
              <a:t>Scenario 2 </a:t>
            </a:r>
            <a:endParaRPr lang="en-US" sz="2400" b="1" dirty="0">
              <a:solidFill>
                <a:schemeClr val="bg1"/>
              </a:solidFill>
              <a:latin typeface="Georgia" panose="02040502050405020303" pitchFamily="18" charset="0"/>
              <a:ea typeface="+mn-ea"/>
              <a:cs typeface="+mn-cs"/>
            </a:endParaRPr>
          </a:p>
        </p:txBody>
      </p:sp>
    </p:spTree>
    <p:extLst>
      <p:ext uri="{BB962C8B-B14F-4D97-AF65-F5344CB8AC3E}">
        <p14:creationId xmlns:p14="http://schemas.microsoft.com/office/powerpoint/2010/main" val="9224757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8363" y="472209"/>
            <a:ext cx="10515600" cy="1325563"/>
          </a:xfrm>
        </p:spPr>
        <p:txBody>
          <a:bodyPr>
            <a:normAutofit/>
          </a:bodyPr>
          <a:lstStyle/>
          <a:p>
            <a:r>
              <a:rPr lang="en-US" sz="3000" b="1" dirty="0" smtClean="0">
                <a:latin typeface="Georgia" panose="02040502050405020303" pitchFamily="18" charset="0"/>
              </a:rPr>
              <a:t>Answer:</a:t>
            </a:r>
            <a:endParaRPr lang="en-US" sz="3000" b="1" dirty="0">
              <a:latin typeface="Georgia" panose="02040502050405020303" pitchFamily="18" charset="0"/>
            </a:endParaRPr>
          </a:p>
        </p:txBody>
      </p:sp>
      <p:graphicFrame>
        <p:nvGraphicFramePr>
          <p:cNvPr id="5" name="Diagram 4"/>
          <p:cNvGraphicFramePr/>
          <p:nvPr>
            <p:extLst/>
          </p:nvPr>
        </p:nvGraphicFramePr>
        <p:xfrm>
          <a:off x="2133601" y="1248303"/>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
          <p:cNvSpPr txBox="1">
            <a:spLocks/>
          </p:cNvSpPr>
          <p:nvPr/>
        </p:nvSpPr>
        <p:spPr>
          <a:xfrm>
            <a:off x="-3" y="0"/>
            <a:ext cx="12192000" cy="472209"/>
          </a:xfrm>
          <a:prstGeom prst="rect">
            <a:avLst/>
          </a:prstGeom>
          <a:solidFill>
            <a:schemeClr val="accent6">
              <a:lumMod val="50000"/>
            </a:schemeClr>
          </a:solidFill>
        </p:spPr>
        <p:txBody>
          <a:bodyPr vert="horz" wrap="square" lIns="0" tIns="50941" rIns="0" bIns="50941" rtlCol="0" anchor="t" anchorCtr="0">
            <a:spAutoFit/>
          </a:bodyPr>
          <a:lstStyle>
            <a:lvl1pPr algn="l" defTabSz="899010" rtl="0" eaLnBrk="1" latinLnBrk="0" hangingPunct="1">
              <a:spcBef>
                <a:spcPct val="0"/>
              </a:spcBef>
              <a:buNone/>
              <a:defRPr sz="1588" kern="1200">
                <a:solidFill>
                  <a:schemeClr val="tx2"/>
                </a:solidFill>
                <a:latin typeface="+mj-lt"/>
                <a:ea typeface="+mj-ea"/>
                <a:cs typeface="+mj-cs"/>
              </a:defRPr>
            </a:lvl1pPr>
          </a:lstStyle>
          <a:p>
            <a:pPr algn="ctr" defTabSz="914400"/>
            <a:r>
              <a:rPr lang="en-US" sz="2400" b="1" dirty="0" smtClean="0">
                <a:solidFill>
                  <a:schemeClr val="bg1"/>
                </a:solidFill>
                <a:latin typeface="Georgia" panose="02040502050405020303" pitchFamily="18" charset="0"/>
                <a:ea typeface="+mn-ea"/>
                <a:cs typeface="+mn-cs"/>
              </a:rPr>
              <a:t>Scenario 2 </a:t>
            </a:r>
            <a:endParaRPr lang="en-US" sz="2400" b="1" dirty="0">
              <a:solidFill>
                <a:schemeClr val="bg1"/>
              </a:solidFill>
              <a:latin typeface="Georgia" panose="02040502050405020303" pitchFamily="18" charset="0"/>
              <a:ea typeface="+mn-ea"/>
              <a:cs typeface="+mn-cs"/>
            </a:endParaRPr>
          </a:p>
        </p:txBody>
      </p:sp>
    </p:spTree>
    <p:extLst>
      <p:ext uri="{BB962C8B-B14F-4D97-AF65-F5344CB8AC3E}">
        <p14:creationId xmlns:p14="http://schemas.microsoft.com/office/powerpoint/2010/main" val="28281819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838199" y="1560063"/>
            <a:ext cx="10515599" cy="1846991"/>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pPr algn="ctr"/>
            <a:r>
              <a:rPr lang="en-US" sz="3600" dirty="0">
                <a:latin typeface="Georgia" panose="02040502050405020303" pitchFamily="18" charset="0"/>
              </a:rPr>
              <a:t>Situations / Contracts</a:t>
            </a:r>
            <a:endParaRPr lang="en-US" sz="3600" b="1" dirty="0">
              <a:latin typeface="Georgia" panose="02040502050405020303" pitchFamily="18" charset="0"/>
            </a:endParaRPr>
          </a:p>
        </p:txBody>
      </p:sp>
      <p:sp>
        <p:nvSpPr>
          <p:cNvPr id="3" name="Content Placeholder 2"/>
          <p:cNvSpPr>
            <a:spLocks noGrp="1"/>
          </p:cNvSpPr>
          <p:nvPr>
            <p:ph idx="1"/>
          </p:nvPr>
        </p:nvSpPr>
        <p:spPr>
          <a:xfrm>
            <a:off x="838197" y="1945546"/>
            <a:ext cx="10515601" cy="1592132"/>
          </a:xfrm>
        </p:spPr>
        <p:txBody>
          <a:bodyPr>
            <a:normAutofit/>
          </a:bodyPr>
          <a:lstStyle/>
          <a:p>
            <a:pPr marL="0" indent="0" algn="just">
              <a:buNone/>
            </a:pPr>
            <a:r>
              <a:rPr lang="en-US" sz="2400" dirty="0">
                <a:latin typeface="Georgia" panose="02040502050405020303" pitchFamily="18" charset="0"/>
              </a:rPr>
              <a:t>Fisheries Department is making a payment of Rs.10 Lakh to a contractor for supplying </a:t>
            </a:r>
            <a:r>
              <a:rPr lang="en-US" sz="2400" dirty="0" err="1">
                <a:latin typeface="Georgia" panose="02040502050405020303" pitchFamily="18" charset="0"/>
              </a:rPr>
              <a:t>labour</a:t>
            </a:r>
            <a:r>
              <a:rPr lang="en-US" sz="2400" dirty="0">
                <a:latin typeface="Georgia" panose="02040502050405020303" pitchFamily="18" charset="0"/>
              </a:rPr>
              <a:t> for digging a pond for the purpose of Fisheries</a:t>
            </a:r>
            <a:endParaRPr lang="en-US" sz="2400" dirty="0" smtClean="0">
              <a:effectLst>
                <a:outerShdw blurRad="38100" dist="38100" dir="2700000" algn="tl">
                  <a:srgbClr val="000000">
                    <a:alpha val="43137"/>
                  </a:srgbClr>
                </a:outerShdw>
              </a:effectLst>
              <a:latin typeface="Georgia" panose="02040502050405020303" pitchFamily="18" charset="0"/>
            </a:endParaRPr>
          </a:p>
          <a:p>
            <a:pPr marL="0" indent="0" algn="just">
              <a:buNone/>
            </a:pPr>
            <a:endParaRPr lang="en-US" sz="2400" b="1" dirty="0">
              <a:effectLst>
                <a:outerShdw blurRad="38100" dist="38100" dir="2700000" algn="tl">
                  <a:srgbClr val="000000">
                    <a:alpha val="43137"/>
                  </a:srgbClr>
                </a:outerShdw>
              </a:effectLst>
              <a:latin typeface="Georgia" panose="02040502050405020303" pitchFamily="18" charset="0"/>
            </a:endParaRPr>
          </a:p>
        </p:txBody>
      </p:sp>
      <p:graphicFrame>
        <p:nvGraphicFramePr>
          <p:cNvPr id="8" name="Diagram 7"/>
          <p:cNvGraphicFramePr/>
          <p:nvPr>
            <p:extLst/>
          </p:nvPr>
        </p:nvGraphicFramePr>
        <p:xfrm>
          <a:off x="1032387" y="3534483"/>
          <a:ext cx="10102645" cy="31907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1"/>
          <p:cNvSpPr txBox="1">
            <a:spLocks/>
          </p:cNvSpPr>
          <p:nvPr/>
        </p:nvSpPr>
        <p:spPr>
          <a:xfrm>
            <a:off x="-3" y="0"/>
            <a:ext cx="12192000" cy="472209"/>
          </a:xfrm>
          <a:prstGeom prst="rect">
            <a:avLst/>
          </a:prstGeom>
          <a:solidFill>
            <a:schemeClr val="accent6">
              <a:lumMod val="50000"/>
            </a:schemeClr>
          </a:solidFill>
        </p:spPr>
        <p:txBody>
          <a:bodyPr vert="horz" wrap="square" lIns="0" tIns="50941" rIns="0" bIns="50941" rtlCol="0" anchor="t" anchorCtr="0">
            <a:spAutoFit/>
          </a:bodyPr>
          <a:lstStyle>
            <a:lvl1pPr algn="l" defTabSz="899010" rtl="0" eaLnBrk="1" latinLnBrk="0" hangingPunct="1">
              <a:spcBef>
                <a:spcPct val="0"/>
              </a:spcBef>
              <a:buNone/>
              <a:defRPr sz="1588" kern="1200">
                <a:solidFill>
                  <a:schemeClr val="tx2"/>
                </a:solidFill>
                <a:latin typeface="+mj-lt"/>
                <a:ea typeface="+mj-ea"/>
                <a:cs typeface="+mj-cs"/>
              </a:defRPr>
            </a:lvl1pPr>
          </a:lstStyle>
          <a:p>
            <a:pPr algn="ctr" defTabSz="914400"/>
            <a:r>
              <a:rPr lang="en-US" sz="2400" b="1" dirty="0" smtClean="0">
                <a:solidFill>
                  <a:schemeClr val="bg1"/>
                </a:solidFill>
                <a:latin typeface="Georgia" panose="02040502050405020303" pitchFamily="18" charset="0"/>
                <a:ea typeface="+mn-ea"/>
                <a:cs typeface="+mn-cs"/>
              </a:rPr>
              <a:t>Scenario 3</a:t>
            </a:r>
            <a:endParaRPr lang="en-US" sz="2400" b="1" dirty="0">
              <a:solidFill>
                <a:schemeClr val="bg1"/>
              </a:solidFill>
              <a:latin typeface="Georgia" panose="02040502050405020303" pitchFamily="18" charset="0"/>
              <a:ea typeface="+mn-ea"/>
              <a:cs typeface="+mn-cs"/>
            </a:endParaRPr>
          </a:p>
        </p:txBody>
      </p:sp>
    </p:spTree>
    <p:extLst>
      <p:ext uri="{BB962C8B-B14F-4D97-AF65-F5344CB8AC3E}">
        <p14:creationId xmlns:p14="http://schemas.microsoft.com/office/powerpoint/2010/main" val="24676234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 Placeholder 2"/>
          <p:cNvSpPr txBox="1">
            <a:spLocks/>
          </p:cNvSpPr>
          <p:nvPr/>
        </p:nvSpPr>
        <p:spPr>
          <a:xfrm>
            <a:off x="2112963" y="82550"/>
            <a:ext cx="7391400" cy="381000"/>
          </a:xfrm>
          <a:prstGeom prst="rect">
            <a:avLst/>
          </a:prstGeom>
        </p:spPr>
        <p:txBody>
          <a:bodyPr/>
          <a:lstStyle>
            <a:lvl1pPr marL="228600" indent="-228600" algn="l" rtl="0" eaLnBrk="0" fontAlgn="base" hangingPunct="0">
              <a:spcBef>
                <a:spcPct val="50000"/>
              </a:spcBef>
              <a:spcAft>
                <a:spcPct val="0"/>
              </a:spcAft>
              <a:buClr>
                <a:srgbClr val="AF2828"/>
              </a:buClr>
              <a:buSzPct val="80000"/>
              <a:buFont typeface="Wingdings" panose="05000000000000000000" pitchFamily="2" charset="2"/>
              <a:buChar char="n"/>
              <a:defRPr sz="1600">
                <a:solidFill>
                  <a:srgbClr val="000000"/>
                </a:solidFill>
                <a:latin typeface="Arial" pitchFamily="34" charset="0"/>
                <a:ea typeface="+mn-ea"/>
                <a:cs typeface="Arial" pitchFamily="34" charset="0"/>
              </a:defRPr>
            </a:lvl1pPr>
            <a:lvl2pPr marL="571500" indent="-228600" algn="l" rtl="0" eaLnBrk="0" fontAlgn="base" hangingPunct="0">
              <a:spcBef>
                <a:spcPct val="25000"/>
              </a:spcBef>
              <a:spcAft>
                <a:spcPct val="0"/>
              </a:spcAft>
              <a:buClr>
                <a:srgbClr val="AF2828"/>
              </a:buClr>
              <a:buChar char="—"/>
              <a:defRPr sz="1600">
                <a:solidFill>
                  <a:srgbClr val="000000"/>
                </a:solidFill>
                <a:latin typeface="Arial" pitchFamily="34" charset="0"/>
                <a:cs typeface="Arial" pitchFamily="34" charset="0"/>
              </a:defRPr>
            </a:lvl2pPr>
            <a:lvl3pPr marL="914400" indent="-228600" algn="l" rtl="0" eaLnBrk="0" fontAlgn="base" hangingPunct="0">
              <a:spcBef>
                <a:spcPct val="25000"/>
              </a:spcBef>
              <a:spcAft>
                <a:spcPct val="0"/>
              </a:spcAft>
              <a:buClr>
                <a:srgbClr val="AF2828"/>
              </a:buClr>
              <a:buSzPct val="70000"/>
              <a:buFont typeface="Wingdings" panose="05000000000000000000" pitchFamily="2" charset="2"/>
              <a:buChar char="n"/>
              <a:defRPr sz="1600">
                <a:solidFill>
                  <a:srgbClr val="000000"/>
                </a:solidFill>
                <a:latin typeface="Arial" pitchFamily="34" charset="0"/>
                <a:cs typeface="Arial" pitchFamily="34" charset="0"/>
              </a:defRPr>
            </a:lvl3pPr>
            <a:lvl4pPr marL="1262063" indent="-233363" algn="l" rtl="0" eaLnBrk="0" fontAlgn="base" hangingPunct="0">
              <a:spcBef>
                <a:spcPct val="25000"/>
              </a:spcBef>
              <a:spcAft>
                <a:spcPct val="0"/>
              </a:spcAft>
              <a:buClr>
                <a:srgbClr val="AF2828"/>
              </a:buClr>
              <a:buChar char="—"/>
              <a:defRPr sz="1600">
                <a:solidFill>
                  <a:srgbClr val="000000"/>
                </a:solidFill>
                <a:latin typeface="Arial" pitchFamily="34" charset="0"/>
                <a:cs typeface="Arial" pitchFamily="34" charset="0"/>
              </a:defRPr>
            </a:lvl4pPr>
            <a:lvl5pPr marL="1600200" indent="-223838" algn="l" rtl="0" eaLnBrk="0" fontAlgn="base" hangingPunct="0">
              <a:spcBef>
                <a:spcPct val="25000"/>
              </a:spcBef>
              <a:spcAft>
                <a:spcPct val="0"/>
              </a:spcAft>
              <a:buClr>
                <a:srgbClr val="AF2828"/>
              </a:buClr>
              <a:buSzPct val="70000"/>
              <a:buFont typeface="Wingdings" panose="05000000000000000000" pitchFamily="2" charset="2"/>
              <a:buChar char="n"/>
              <a:defRPr sz="1600">
                <a:solidFill>
                  <a:srgbClr val="000000"/>
                </a:solidFill>
                <a:latin typeface="Arial" pitchFamily="34" charset="0"/>
                <a:cs typeface="Arial" pitchFamily="34" charset="0"/>
              </a:defRPr>
            </a:lvl5pPr>
            <a:lvl6pPr marL="2057400" indent="-223838" algn="l" rtl="0" eaLnBrk="1" fontAlgn="base" hangingPunct="1">
              <a:spcBef>
                <a:spcPct val="25000"/>
              </a:spcBef>
              <a:spcAft>
                <a:spcPct val="0"/>
              </a:spcAft>
              <a:buClr>
                <a:schemeClr val="accent1"/>
              </a:buClr>
              <a:buSzPct val="80000"/>
              <a:buFont typeface="Wingdings" pitchFamily="2" charset="2"/>
              <a:buChar char="n"/>
              <a:defRPr sz="1400">
                <a:solidFill>
                  <a:srgbClr val="474747"/>
                </a:solidFill>
                <a:latin typeface="+mn-lt"/>
              </a:defRPr>
            </a:lvl6pPr>
            <a:lvl7pPr marL="2514600" indent="-223838" algn="l" rtl="0" eaLnBrk="1" fontAlgn="base" hangingPunct="1">
              <a:spcBef>
                <a:spcPct val="25000"/>
              </a:spcBef>
              <a:spcAft>
                <a:spcPct val="0"/>
              </a:spcAft>
              <a:buClr>
                <a:schemeClr val="accent1"/>
              </a:buClr>
              <a:buSzPct val="80000"/>
              <a:buFont typeface="Wingdings" pitchFamily="2" charset="2"/>
              <a:buChar char="n"/>
              <a:defRPr sz="1400">
                <a:solidFill>
                  <a:srgbClr val="474747"/>
                </a:solidFill>
                <a:latin typeface="+mn-lt"/>
              </a:defRPr>
            </a:lvl7pPr>
            <a:lvl8pPr marL="2971800" indent="-223838" algn="l" rtl="0" eaLnBrk="1" fontAlgn="base" hangingPunct="1">
              <a:spcBef>
                <a:spcPct val="25000"/>
              </a:spcBef>
              <a:spcAft>
                <a:spcPct val="0"/>
              </a:spcAft>
              <a:buClr>
                <a:schemeClr val="accent1"/>
              </a:buClr>
              <a:buSzPct val="80000"/>
              <a:buFont typeface="Wingdings" pitchFamily="2" charset="2"/>
              <a:buChar char="n"/>
              <a:defRPr sz="1400">
                <a:solidFill>
                  <a:srgbClr val="474747"/>
                </a:solidFill>
                <a:latin typeface="+mn-lt"/>
              </a:defRPr>
            </a:lvl8pPr>
            <a:lvl9pPr marL="3429000" indent="-223838" algn="l" rtl="0" eaLnBrk="1" fontAlgn="base" hangingPunct="1">
              <a:spcBef>
                <a:spcPct val="25000"/>
              </a:spcBef>
              <a:spcAft>
                <a:spcPct val="0"/>
              </a:spcAft>
              <a:buClr>
                <a:schemeClr val="accent1"/>
              </a:buClr>
              <a:buSzPct val="80000"/>
              <a:buFont typeface="Wingdings" pitchFamily="2" charset="2"/>
              <a:buChar char="n"/>
              <a:defRPr sz="1400">
                <a:solidFill>
                  <a:srgbClr val="474747"/>
                </a:solidFill>
                <a:latin typeface="+mn-lt"/>
              </a:defRPr>
            </a:lvl9pPr>
          </a:lstStyle>
          <a:p>
            <a:pPr marL="0" indent="0">
              <a:buNone/>
              <a:defRPr/>
            </a:pPr>
            <a:r>
              <a:rPr lang="en-US" sz="1800" b="1" dirty="0">
                <a:solidFill>
                  <a:srgbClr val="FFFFFF"/>
                </a:solidFill>
                <a:latin typeface="Trebuchet MS"/>
                <a:ea typeface="MS Mincho" panose="02020609040205080304" pitchFamily="49" charset="-128"/>
              </a:rPr>
              <a:t>Tax deducted at source</a:t>
            </a:r>
            <a:endParaRPr lang="en-US" altLang="en-US" sz="1800" b="1" kern="0" dirty="0">
              <a:solidFill>
                <a:srgbClr val="FFFFFF"/>
              </a:solidFill>
              <a:latin typeface="Trebuchet MS"/>
            </a:endParaRPr>
          </a:p>
        </p:txBody>
      </p:sp>
      <p:sp>
        <p:nvSpPr>
          <p:cNvPr id="5" name="Title 1"/>
          <p:cNvSpPr txBox="1">
            <a:spLocks/>
          </p:cNvSpPr>
          <p:nvPr/>
        </p:nvSpPr>
        <p:spPr>
          <a:xfrm>
            <a:off x="0" y="0"/>
            <a:ext cx="12192000" cy="472209"/>
          </a:xfrm>
          <a:prstGeom prst="rect">
            <a:avLst/>
          </a:prstGeom>
          <a:solidFill>
            <a:schemeClr val="accent6">
              <a:lumMod val="50000"/>
            </a:schemeClr>
          </a:solidFill>
        </p:spPr>
        <p:txBody>
          <a:bodyPr vert="horz" wrap="square" lIns="0" tIns="50941" rIns="0" bIns="50941" rtlCol="0" anchor="t" anchorCtr="0">
            <a:spAutoFit/>
          </a:bodyPr>
          <a:lstStyle>
            <a:lvl1pPr algn="l" defTabSz="899010" rtl="0" eaLnBrk="1" latinLnBrk="0" hangingPunct="1">
              <a:spcBef>
                <a:spcPct val="0"/>
              </a:spcBef>
              <a:buNone/>
              <a:defRPr sz="1588" kern="1200">
                <a:solidFill>
                  <a:schemeClr val="tx2"/>
                </a:solidFill>
                <a:latin typeface="+mj-lt"/>
                <a:ea typeface="+mj-ea"/>
                <a:cs typeface="+mj-cs"/>
              </a:defRPr>
            </a:lvl1pPr>
          </a:lstStyle>
          <a:p>
            <a:pPr algn="ctr" defTabSz="914400"/>
            <a:r>
              <a:rPr lang="en-US" sz="2400" b="1" dirty="0" smtClean="0">
                <a:solidFill>
                  <a:schemeClr val="bg1"/>
                </a:solidFill>
                <a:latin typeface="Georgia" panose="02040502050405020303" pitchFamily="18" charset="0"/>
                <a:ea typeface="+mn-ea"/>
                <a:cs typeface="+mn-cs"/>
              </a:rPr>
              <a:t>Content</a:t>
            </a:r>
            <a:endParaRPr lang="en-US" sz="2400" b="1" dirty="0">
              <a:solidFill>
                <a:schemeClr val="bg1"/>
              </a:solidFill>
              <a:latin typeface="Georgia" panose="02040502050405020303" pitchFamily="18" charset="0"/>
              <a:ea typeface="+mn-ea"/>
              <a:cs typeface="+mn-cs"/>
            </a:endParaRPr>
          </a:p>
        </p:txBody>
      </p:sp>
      <p:graphicFrame>
        <p:nvGraphicFramePr>
          <p:cNvPr id="2" name="Diagram 1"/>
          <p:cNvGraphicFramePr/>
          <p:nvPr>
            <p:extLst>
              <p:ext uri="{D42A27DB-BD31-4B8C-83A1-F6EECF244321}">
                <p14:modId xmlns:p14="http://schemas.microsoft.com/office/powerpoint/2010/main" val="3032673087"/>
              </p:ext>
            </p:extLst>
          </p:nvPr>
        </p:nvGraphicFramePr>
        <p:xfrm>
          <a:off x="2048405" y="1377828"/>
          <a:ext cx="7520516"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26724302"/>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8363" y="472209"/>
            <a:ext cx="10515600" cy="1325563"/>
          </a:xfrm>
        </p:spPr>
        <p:txBody>
          <a:bodyPr>
            <a:normAutofit/>
          </a:bodyPr>
          <a:lstStyle/>
          <a:p>
            <a:r>
              <a:rPr lang="en-US" sz="3000" b="1" dirty="0" smtClean="0">
                <a:latin typeface="Georgia" panose="02040502050405020303" pitchFamily="18" charset="0"/>
              </a:rPr>
              <a:t>Answer:</a:t>
            </a:r>
            <a:endParaRPr lang="en-US" sz="3000" b="1" dirty="0">
              <a:latin typeface="Georgia" panose="02040502050405020303" pitchFamily="18" charset="0"/>
            </a:endParaRPr>
          </a:p>
        </p:txBody>
      </p:sp>
      <p:graphicFrame>
        <p:nvGraphicFramePr>
          <p:cNvPr id="5" name="Diagram 4"/>
          <p:cNvGraphicFramePr/>
          <p:nvPr>
            <p:extLst/>
          </p:nvPr>
        </p:nvGraphicFramePr>
        <p:xfrm>
          <a:off x="2133601" y="1248303"/>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
          <p:cNvSpPr txBox="1">
            <a:spLocks/>
          </p:cNvSpPr>
          <p:nvPr/>
        </p:nvSpPr>
        <p:spPr>
          <a:xfrm>
            <a:off x="-3" y="0"/>
            <a:ext cx="12192000" cy="472209"/>
          </a:xfrm>
          <a:prstGeom prst="rect">
            <a:avLst/>
          </a:prstGeom>
          <a:solidFill>
            <a:schemeClr val="accent6">
              <a:lumMod val="50000"/>
            </a:schemeClr>
          </a:solidFill>
        </p:spPr>
        <p:txBody>
          <a:bodyPr vert="horz" wrap="square" lIns="0" tIns="50941" rIns="0" bIns="50941" rtlCol="0" anchor="t" anchorCtr="0">
            <a:spAutoFit/>
          </a:bodyPr>
          <a:lstStyle>
            <a:lvl1pPr algn="l" defTabSz="899010" rtl="0" eaLnBrk="1" latinLnBrk="0" hangingPunct="1">
              <a:spcBef>
                <a:spcPct val="0"/>
              </a:spcBef>
              <a:buNone/>
              <a:defRPr sz="1588" kern="1200">
                <a:solidFill>
                  <a:schemeClr val="tx2"/>
                </a:solidFill>
                <a:latin typeface="+mj-lt"/>
                <a:ea typeface="+mj-ea"/>
                <a:cs typeface="+mj-cs"/>
              </a:defRPr>
            </a:lvl1pPr>
          </a:lstStyle>
          <a:p>
            <a:pPr algn="ctr" defTabSz="914400"/>
            <a:r>
              <a:rPr lang="en-US" sz="2400" b="1" dirty="0" smtClean="0">
                <a:solidFill>
                  <a:schemeClr val="bg1"/>
                </a:solidFill>
                <a:latin typeface="Georgia" panose="02040502050405020303" pitchFamily="18" charset="0"/>
                <a:ea typeface="+mn-ea"/>
                <a:cs typeface="+mn-cs"/>
              </a:rPr>
              <a:t>Scenario 3</a:t>
            </a:r>
            <a:endParaRPr lang="en-US" sz="2400" b="1" dirty="0">
              <a:solidFill>
                <a:schemeClr val="bg1"/>
              </a:solidFill>
              <a:latin typeface="Georgia" panose="02040502050405020303" pitchFamily="18" charset="0"/>
              <a:ea typeface="+mn-ea"/>
              <a:cs typeface="+mn-cs"/>
            </a:endParaRPr>
          </a:p>
        </p:txBody>
      </p:sp>
    </p:spTree>
    <p:extLst>
      <p:ext uri="{BB962C8B-B14F-4D97-AF65-F5344CB8AC3E}">
        <p14:creationId xmlns:p14="http://schemas.microsoft.com/office/powerpoint/2010/main" val="33622376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838199" y="1690687"/>
            <a:ext cx="10515599" cy="1846991"/>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pPr algn="ctr"/>
            <a:r>
              <a:rPr lang="en-US" sz="3600" dirty="0">
                <a:latin typeface="Georgia" panose="02040502050405020303" pitchFamily="18" charset="0"/>
              </a:rPr>
              <a:t>Situations / Contracts</a:t>
            </a:r>
            <a:endParaRPr lang="en-US" sz="3600" b="1" dirty="0">
              <a:latin typeface="Georgia" panose="02040502050405020303" pitchFamily="18" charset="0"/>
            </a:endParaRPr>
          </a:p>
        </p:txBody>
      </p:sp>
      <p:sp>
        <p:nvSpPr>
          <p:cNvPr id="3" name="Content Placeholder 2"/>
          <p:cNvSpPr>
            <a:spLocks noGrp="1"/>
          </p:cNvSpPr>
          <p:nvPr>
            <p:ph idx="1"/>
          </p:nvPr>
        </p:nvSpPr>
        <p:spPr>
          <a:xfrm>
            <a:off x="838197" y="1945546"/>
            <a:ext cx="10515601" cy="1592132"/>
          </a:xfrm>
        </p:spPr>
        <p:txBody>
          <a:bodyPr>
            <a:normAutofit/>
          </a:bodyPr>
          <a:lstStyle/>
          <a:p>
            <a:pPr marL="0" indent="0" algn="just">
              <a:buNone/>
            </a:pPr>
            <a:r>
              <a:rPr lang="en-US" sz="2400" dirty="0">
                <a:latin typeface="Georgia" panose="02040502050405020303" pitchFamily="18" charset="0"/>
              </a:rPr>
              <a:t>Government school is making a payment of Rs.3 Lakh to a supplier for supply of cooked food as mid-day meal under a scheme sponsored by Central/State Government. </a:t>
            </a:r>
            <a:endParaRPr lang="en-US" sz="2400" b="1" dirty="0">
              <a:effectLst>
                <a:outerShdw blurRad="38100" dist="38100" dir="2700000" algn="tl">
                  <a:srgbClr val="000000">
                    <a:alpha val="43137"/>
                  </a:srgbClr>
                </a:outerShdw>
              </a:effectLst>
              <a:latin typeface="Georgia" panose="02040502050405020303" pitchFamily="18" charset="0"/>
            </a:endParaRPr>
          </a:p>
        </p:txBody>
      </p:sp>
      <p:graphicFrame>
        <p:nvGraphicFramePr>
          <p:cNvPr id="5" name="Diagram 4"/>
          <p:cNvGraphicFramePr/>
          <p:nvPr>
            <p:extLst/>
          </p:nvPr>
        </p:nvGraphicFramePr>
        <p:xfrm>
          <a:off x="733728" y="3345947"/>
          <a:ext cx="10724538" cy="35120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1"/>
          <p:cNvSpPr txBox="1">
            <a:spLocks/>
          </p:cNvSpPr>
          <p:nvPr/>
        </p:nvSpPr>
        <p:spPr>
          <a:xfrm>
            <a:off x="-3" y="0"/>
            <a:ext cx="12192000" cy="472209"/>
          </a:xfrm>
          <a:prstGeom prst="rect">
            <a:avLst/>
          </a:prstGeom>
          <a:solidFill>
            <a:schemeClr val="accent6">
              <a:lumMod val="50000"/>
            </a:schemeClr>
          </a:solidFill>
        </p:spPr>
        <p:txBody>
          <a:bodyPr vert="horz" wrap="square" lIns="0" tIns="50941" rIns="0" bIns="50941" rtlCol="0" anchor="t" anchorCtr="0">
            <a:spAutoFit/>
          </a:bodyPr>
          <a:lstStyle>
            <a:lvl1pPr algn="l" defTabSz="899010" rtl="0" eaLnBrk="1" latinLnBrk="0" hangingPunct="1">
              <a:spcBef>
                <a:spcPct val="0"/>
              </a:spcBef>
              <a:buNone/>
              <a:defRPr sz="1588" kern="1200">
                <a:solidFill>
                  <a:schemeClr val="tx2"/>
                </a:solidFill>
                <a:latin typeface="+mj-lt"/>
                <a:ea typeface="+mj-ea"/>
                <a:cs typeface="+mj-cs"/>
              </a:defRPr>
            </a:lvl1pPr>
          </a:lstStyle>
          <a:p>
            <a:pPr algn="ctr" defTabSz="914400"/>
            <a:r>
              <a:rPr lang="en-US" sz="2400" b="1" dirty="0" smtClean="0">
                <a:solidFill>
                  <a:schemeClr val="bg1"/>
                </a:solidFill>
                <a:latin typeface="Georgia" panose="02040502050405020303" pitchFamily="18" charset="0"/>
                <a:ea typeface="+mn-ea"/>
                <a:cs typeface="+mn-cs"/>
              </a:rPr>
              <a:t>Scenario 4</a:t>
            </a:r>
            <a:endParaRPr lang="en-US" sz="2400" b="1" dirty="0">
              <a:solidFill>
                <a:schemeClr val="bg1"/>
              </a:solidFill>
              <a:latin typeface="Georgia" panose="02040502050405020303" pitchFamily="18" charset="0"/>
              <a:ea typeface="+mn-ea"/>
              <a:cs typeface="+mn-cs"/>
            </a:endParaRPr>
          </a:p>
        </p:txBody>
      </p:sp>
    </p:spTree>
    <p:extLst>
      <p:ext uri="{BB962C8B-B14F-4D97-AF65-F5344CB8AC3E}">
        <p14:creationId xmlns:p14="http://schemas.microsoft.com/office/powerpoint/2010/main" val="35000158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8363" y="472209"/>
            <a:ext cx="10515600" cy="1325563"/>
          </a:xfrm>
        </p:spPr>
        <p:txBody>
          <a:bodyPr>
            <a:normAutofit/>
          </a:bodyPr>
          <a:lstStyle/>
          <a:p>
            <a:r>
              <a:rPr lang="en-US" sz="3000" b="1" dirty="0" smtClean="0">
                <a:latin typeface="Georgia" panose="02040502050405020303" pitchFamily="18" charset="0"/>
              </a:rPr>
              <a:t>Answer:</a:t>
            </a:r>
            <a:endParaRPr lang="en-US" sz="3000" b="1" dirty="0">
              <a:latin typeface="Georgia" panose="02040502050405020303" pitchFamily="18" charset="0"/>
            </a:endParaRPr>
          </a:p>
        </p:txBody>
      </p:sp>
      <p:graphicFrame>
        <p:nvGraphicFramePr>
          <p:cNvPr id="5" name="Diagram 4"/>
          <p:cNvGraphicFramePr/>
          <p:nvPr>
            <p:extLst/>
          </p:nvPr>
        </p:nvGraphicFramePr>
        <p:xfrm>
          <a:off x="2133601" y="1248303"/>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
          <p:cNvSpPr txBox="1">
            <a:spLocks/>
          </p:cNvSpPr>
          <p:nvPr/>
        </p:nvSpPr>
        <p:spPr>
          <a:xfrm>
            <a:off x="-3" y="0"/>
            <a:ext cx="12192000" cy="472209"/>
          </a:xfrm>
          <a:prstGeom prst="rect">
            <a:avLst/>
          </a:prstGeom>
          <a:solidFill>
            <a:schemeClr val="accent6">
              <a:lumMod val="50000"/>
            </a:schemeClr>
          </a:solidFill>
        </p:spPr>
        <p:txBody>
          <a:bodyPr vert="horz" wrap="square" lIns="0" tIns="50941" rIns="0" bIns="50941" rtlCol="0" anchor="t" anchorCtr="0">
            <a:spAutoFit/>
          </a:bodyPr>
          <a:lstStyle>
            <a:lvl1pPr algn="l" defTabSz="899010" rtl="0" eaLnBrk="1" latinLnBrk="0" hangingPunct="1">
              <a:spcBef>
                <a:spcPct val="0"/>
              </a:spcBef>
              <a:buNone/>
              <a:defRPr sz="1588" kern="1200">
                <a:solidFill>
                  <a:schemeClr val="tx2"/>
                </a:solidFill>
                <a:latin typeface="+mj-lt"/>
                <a:ea typeface="+mj-ea"/>
                <a:cs typeface="+mj-cs"/>
              </a:defRPr>
            </a:lvl1pPr>
          </a:lstStyle>
          <a:p>
            <a:pPr algn="ctr" defTabSz="914400"/>
            <a:r>
              <a:rPr lang="en-US" sz="2400" b="1" dirty="0" smtClean="0">
                <a:solidFill>
                  <a:schemeClr val="bg1"/>
                </a:solidFill>
                <a:latin typeface="Georgia" panose="02040502050405020303" pitchFamily="18" charset="0"/>
                <a:ea typeface="+mn-ea"/>
                <a:cs typeface="+mn-cs"/>
              </a:rPr>
              <a:t>Scenario 4</a:t>
            </a:r>
            <a:endParaRPr lang="en-US" sz="2400" b="1" dirty="0">
              <a:solidFill>
                <a:schemeClr val="bg1"/>
              </a:solidFill>
              <a:latin typeface="Georgia" panose="02040502050405020303" pitchFamily="18" charset="0"/>
              <a:ea typeface="+mn-ea"/>
              <a:cs typeface="+mn-cs"/>
            </a:endParaRPr>
          </a:p>
        </p:txBody>
      </p:sp>
    </p:spTree>
    <p:extLst>
      <p:ext uri="{BB962C8B-B14F-4D97-AF65-F5344CB8AC3E}">
        <p14:creationId xmlns:p14="http://schemas.microsoft.com/office/powerpoint/2010/main" val="35392631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2129118" y="962987"/>
          <a:ext cx="7933764" cy="4977093"/>
        </p:xfrm>
        <a:graphic>
          <a:graphicData uri="http://schemas.openxmlformats.org/drawingml/2006/table">
            <a:tbl>
              <a:tblPr>
                <a:tableStyleId>{5DA37D80-6434-44D0-A028-1B22A696006F}</a:tableStyleId>
              </a:tblPr>
              <a:tblGrid>
                <a:gridCol w="5782234">
                  <a:extLst>
                    <a:ext uri="{9D8B030D-6E8A-4147-A177-3AD203B41FA5}">
                      <a16:colId xmlns:a16="http://schemas.microsoft.com/office/drawing/2014/main" val="20000"/>
                    </a:ext>
                  </a:extLst>
                </a:gridCol>
                <a:gridCol w="2151530">
                  <a:extLst>
                    <a:ext uri="{9D8B030D-6E8A-4147-A177-3AD203B41FA5}">
                      <a16:colId xmlns:a16="http://schemas.microsoft.com/office/drawing/2014/main" val="20001"/>
                    </a:ext>
                  </a:extLst>
                </a:gridCol>
              </a:tblGrid>
              <a:tr h="474367">
                <a:tc gridSpan="2">
                  <a:txBody>
                    <a:bodyPr/>
                    <a:lstStyle/>
                    <a:p>
                      <a:pPr algn="ctr" fontAlgn="b"/>
                      <a:r>
                        <a:rPr lang="en-US" sz="3600" u="sng" strike="noStrike" dirty="0">
                          <a:effectLst/>
                          <a:latin typeface="Georgia" panose="02040502050405020303" pitchFamily="18" charset="0"/>
                        </a:rPr>
                        <a:t>VAT Scenario</a:t>
                      </a:r>
                      <a:endParaRPr lang="en-US" sz="3600" b="1" i="0" u="sng" strike="noStrike" dirty="0">
                        <a:solidFill>
                          <a:srgbClr val="000000"/>
                        </a:solidFill>
                        <a:effectLst/>
                        <a:latin typeface="Georgia" panose="02040502050405020303" pitchFamily="18" charset="0"/>
                      </a:endParaRPr>
                    </a:p>
                  </a:txBody>
                  <a:tcPr marL="9525" marR="9525" marT="9525" marB="0" anchor="b">
                    <a:solidFill>
                      <a:schemeClr val="accent1"/>
                    </a:solidFill>
                  </a:tcPr>
                </a:tc>
                <a:tc hMerge="1">
                  <a:txBody>
                    <a:bodyPr/>
                    <a:lstStyle/>
                    <a:p>
                      <a:endParaRPr lang="en-US"/>
                    </a:p>
                  </a:txBody>
                  <a:tcPr/>
                </a:tc>
                <a:extLst>
                  <a:ext uri="{0D108BD9-81ED-4DB2-BD59-A6C34878D82A}">
                    <a16:rowId xmlns:a16="http://schemas.microsoft.com/office/drawing/2014/main" val="10000"/>
                  </a:ext>
                </a:extLst>
              </a:tr>
              <a:tr h="490630">
                <a:tc gridSpan="2">
                  <a:txBody>
                    <a:bodyPr/>
                    <a:lstStyle/>
                    <a:p>
                      <a:pPr algn="l" fontAlgn="b"/>
                      <a:r>
                        <a:rPr lang="en-US" sz="2000" b="1" u="none" strike="noStrike" dirty="0">
                          <a:effectLst/>
                          <a:latin typeface="Georgia" panose="02040502050405020303" pitchFamily="18" charset="0"/>
                        </a:rPr>
                        <a:t>Suppose the claims of Contractor passed for </a:t>
                      </a:r>
                      <a:r>
                        <a:rPr lang="en-US" sz="2000" b="1" u="none" strike="noStrike" dirty="0" err="1">
                          <a:effectLst/>
                          <a:latin typeface="Georgia" panose="02040502050405020303" pitchFamily="18" charset="0"/>
                        </a:rPr>
                        <a:t>Rs</a:t>
                      </a:r>
                      <a:r>
                        <a:rPr lang="en-US" sz="2000" b="1" u="none" strike="noStrike" dirty="0">
                          <a:effectLst/>
                          <a:latin typeface="Georgia" panose="02040502050405020303" pitchFamily="18" charset="0"/>
                        </a:rPr>
                        <a:t>. 100000</a:t>
                      </a:r>
                      <a:endParaRPr lang="en-US" sz="2000" b="1" i="0" u="none" strike="noStrike" dirty="0">
                        <a:solidFill>
                          <a:srgbClr val="000000"/>
                        </a:solidFill>
                        <a:effectLst/>
                        <a:latin typeface="Georgia" panose="02040502050405020303" pitchFamily="18" charset="0"/>
                      </a:endParaRPr>
                    </a:p>
                  </a:txBody>
                  <a:tcPr marL="9525" marR="9525" marT="9525" marB="0" anchor="b"/>
                </a:tc>
                <a:tc hMerge="1">
                  <a:txBody>
                    <a:bodyPr/>
                    <a:lstStyle/>
                    <a:p>
                      <a:endParaRPr lang="en-US"/>
                    </a:p>
                  </a:txBody>
                  <a:tcPr/>
                </a:tc>
                <a:extLst>
                  <a:ext uri="{0D108BD9-81ED-4DB2-BD59-A6C34878D82A}">
                    <a16:rowId xmlns:a16="http://schemas.microsoft.com/office/drawing/2014/main" val="10001"/>
                  </a:ext>
                </a:extLst>
              </a:tr>
              <a:tr h="582795">
                <a:tc>
                  <a:txBody>
                    <a:bodyPr/>
                    <a:lstStyle/>
                    <a:p>
                      <a:pPr algn="ctr" fontAlgn="b"/>
                      <a:r>
                        <a:rPr lang="en-US" sz="1800" b="1" u="none" strike="noStrike">
                          <a:effectLst/>
                          <a:latin typeface="Georgia" panose="02040502050405020303" pitchFamily="18" charset="0"/>
                        </a:rPr>
                        <a:t>Deductions ( Assumed)</a:t>
                      </a:r>
                      <a:endParaRPr lang="en-US" sz="1800" b="1" i="0" u="none" strike="noStrike">
                        <a:solidFill>
                          <a:srgbClr val="000000"/>
                        </a:solidFill>
                        <a:effectLst/>
                        <a:latin typeface="Georgia" panose="02040502050405020303" pitchFamily="18" charset="0"/>
                      </a:endParaRPr>
                    </a:p>
                  </a:txBody>
                  <a:tcPr marL="9525" marR="9525" marT="9525" marB="0" anchor="b"/>
                </a:tc>
                <a:tc>
                  <a:txBody>
                    <a:bodyPr/>
                    <a:lstStyle/>
                    <a:p>
                      <a:pPr algn="ctr" fontAlgn="b"/>
                      <a:r>
                        <a:rPr lang="en-US" sz="1800" b="1" u="none" strike="noStrike" dirty="0">
                          <a:effectLst/>
                          <a:latin typeface="Georgia" panose="02040502050405020303" pitchFamily="18" charset="0"/>
                        </a:rPr>
                        <a:t>Amount (in </a:t>
                      </a:r>
                      <a:r>
                        <a:rPr lang="en-US" sz="1800" b="1" u="none" strike="noStrike" dirty="0" err="1">
                          <a:effectLst/>
                          <a:latin typeface="Georgia" panose="02040502050405020303" pitchFamily="18" charset="0"/>
                        </a:rPr>
                        <a:t>Rs</a:t>
                      </a:r>
                      <a:r>
                        <a:rPr lang="en-US" sz="1800" b="1" u="none" strike="noStrike" dirty="0">
                          <a:effectLst/>
                          <a:latin typeface="Georgia" panose="02040502050405020303" pitchFamily="18" charset="0"/>
                        </a:rPr>
                        <a:t>.)</a:t>
                      </a:r>
                      <a:endParaRPr lang="en-US" sz="1800" b="1" i="0" u="none" strike="noStrike" dirty="0">
                        <a:solidFill>
                          <a:srgbClr val="000000"/>
                        </a:solidFill>
                        <a:effectLst/>
                        <a:latin typeface="Georgia" panose="02040502050405020303" pitchFamily="18" charset="0"/>
                      </a:endParaRPr>
                    </a:p>
                  </a:txBody>
                  <a:tcPr marL="9525" marR="9525" marT="9525" marB="0" anchor="b"/>
                </a:tc>
                <a:extLst>
                  <a:ext uri="{0D108BD9-81ED-4DB2-BD59-A6C34878D82A}">
                    <a16:rowId xmlns:a16="http://schemas.microsoft.com/office/drawing/2014/main" val="10002"/>
                  </a:ext>
                </a:extLst>
              </a:tr>
              <a:tr h="271067">
                <a:tc>
                  <a:txBody>
                    <a:bodyPr/>
                    <a:lstStyle/>
                    <a:p>
                      <a:pPr algn="l" fontAlgn="b"/>
                      <a:r>
                        <a:rPr lang="en-US" sz="1800" u="none" strike="noStrike">
                          <a:effectLst/>
                          <a:latin typeface="Georgia" panose="02040502050405020303" pitchFamily="18" charset="0"/>
                        </a:rPr>
                        <a:t>S.D. @ 5% of Rs. 100000</a:t>
                      </a:r>
                      <a:endParaRPr lang="en-US" sz="1800" b="0" i="0" u="none" strike="noStrike">
                        <a:solidFill>
                          <a:srgbClr val="000000"/>
                        </a:solidFill>
                        <a:effectLst/>
                        <a:latin typeface="Georgia" panose="02040502050405020303" pitchFamily="18" charset="0"/>
                      </a:endParaRPr>
                    </a:p>
                  </a:txBody>
                  <a:tcPr marL="9525" marR="9525" marT="9525" marB="0" anchor="b"/>
                </a:tc>
                <a:tc>
                  <a:txBody>
                    <a:bodyPr/>
                    <a:lstStyle/>
                    <a:p>
                      <a:pPr algn="ctr" fontAlgn="b"/>
                      <a:r>
                        <a:rPr lang="en-US" sz="1800" u="none" strike="noStrike" dirty="0">
                          <a:effectLst/>
                          <a:latin typeface="Georgia" panose="02040502050405020303" pitchFamily="18" charset="0"/>
                        </a:rPr>
                        <a:t>5000</a:t>
                      </a:r>
                      <a:endParaRPr lang="en-US" sz="1800" b="0" i="0" u="none" strike="noStrike" dirty="0">
                        <a:solidFill>
                          <a:srgbClr val="000000"/>
                        </a:solidFill>
                        <a:effectLst/>
                        <a:latin typeface="Georgia" panose="02040502050405020303" pitchFamily="18" charset="0"/>
                      </a:endParaRPr>
                    </a:p>
                  </a:txBody>
                  <a:tcPr marL="9525" marR="9525" marT="9525" marB="0" anchor="b"/>
                </a:tc>
                <a:extLst>
                  <a:ext uri="{0D108BD9-81ED-4DB2-BD59-A6C34878D82A}">
                    <a16:rowId xmlns:a16="http://schemas.microsoft.com/office/drawing/2014/main" val="10003"/>
                  </a:ext>
                </a:extLst>
              </a:tr>
              <a:tr h="271067">
                <a:tc>
                  <a:txBody>
                    <a:bodyPr/>
                    <a:lstStyle/>
                    <a:p>
                      <a:pPr algn="l" fontAlgn="b"/>
                      <a:r>
                        <a:rPr lang="en-US" sz="1800" u="none" strike="noStrike" dirty="0">
                          <a:effectLst/>
                          <a:latin typeface="Georgia" panose="02040502050405020303" pitchFamily="18" charset="0"/>
                        </a:rPr>
                        <a:t>IT @ 2% of </a:t>
                      </a:r>
                      <a:r>
                        <a:rPr lang="en-US" sz="1800" u="none" strike="noStrike" dirty="0" err="1">
                          <a:effectLst/>
                          <a:latin typeface="Georgia" panose="02040502050405020303" pitchFamily="18" charset="0"/>
                        </a:rPr>
                        <a:t>Rs</a:t>
                      </a:r>
                      <a:r>
                        <a:rPr lang="en-US" sz="1800" u="none" strike="noStrike" dirty="0">
                          <a:effectLst/>
                          <a:latin typeface="Georgia" panose="02040502050405020303" pitchFamily="18" charset="0"/>
                        </a:rPr>
                        <a:t>. 100000</a:t>
                      </a:r>
                      <a:endParaRPr lang="en-US" sz="1800" b="0" i="0" u="none" strike="noStrike" dirty="0">
                        <a:solidFill>
                          <a:srgbClr val="000000"/>
                        </a:solidFill>
                        <a:effectLst/>
                        <a:latin typeface="Georgia" panose="02040502050405020303" pitchFamily="18" charset="0"/>
                      </a:endParaRPr>
                    </a:p>
                  </a:txBody>
                  <a:tcPr marL="9525" marR="9525" marT="9525" marB="0" anchor="b"/>
                </a:tc>
                <a:tc>
                  <a:txBody>
                    <a:bodyPr/>
                    <a:lstStyle/>
                    <a:p>
                      <a:pPr algn="ctr" fontAlgn="b"/>
                      <a:r>
                        <a:rPr lang="en-US" sz="1800" u="none" strike="noStrike" dirty="0">
                          <a:effectLst/>
                          <a:latin typeface="Georgia" panose="02040502050405020303" pitchFamily="18" charset="0"/>
                        </a:rPr>
                        <a:t>2000</a:t>
                      </a:r>
                      <a:endParaRPr lang="en-US" sz="1800" b="0" i="0" u="none" strike="noStrike" dirty="0">
                        <a:solidFill>
                          <a:srgbClr val="000000"/>
                        </a:solidFill>
                        <a:effectLst/>
                        <a:latin typeface="Georgia" panose="02040502050405020303" pitchFamily="18" charset="0"/>
                      </a:endParaRPr>
                    </a:p>
                  </a:txBody>
                  <a:tcPr marL="9525" marR="9525" marT="9525" marB="0" anchor="b"/>
                </a:tc>
                <a:extLst>
                  <a:ext uri="{0D108BD9-81ED-4DB2-BD59-A6C34878D82A}">
                    <a16:rowId xmlns:a16="http://schemas.microsoft.com/office/drawing/2014/main" val="10004"/>
                  </a:ext>
                </a:extLst>
              </a:tr>
              <a:tr h="271067">
                <a:tc>
                  <a:txBody>
                    <a:bodyPr/>
                    <a:lstStyle/>
                    <a:p>
                      <a:pPr algn="l" fontAlgn="b"/>
                      <a:r>
                        <a:rPr lang="en-US" sz="1800" u="none" strike="noStrike">
                          <a:effectLst/>
                          <a:latin typeface="Georgia" panose="02040502050405020303" pitchFamily="18" charset="0"/>
                        </a:rPr>
                        <a:t>Labour Cess @ 1% of Rs. 100000</a:t>
                      </a:r>
                      <a:endParaRPr lang="en-US" sz="1800" b="0" i="0" u="none" strike="noStrike">
                        <a:solidFill>
                          <a:srgbClr val="000000"/>
                        </a:solidFill>
                        <a:effectLst/>
                        <a:latin typeface="Georgia" panose="02040502050405020303" pitchFamily="18" charset="0"/>
                      </a:endParaRPr>
                    </a:p>
                  </a:txBody>
                  <a:tcPr marL="9525" marR="9525" marT="9525" marB="0" anchor="b"/>
                </a:tc>
                <a:tc>
                  <a:txBody>
                    <a:bodyPr/>
                    <a:lstStyle/>
                    <a:p>
                      <a:pPr algn="ctr" fontAlgn="b"/>
                      <a:r>
                        <a:rPr lang="en-US" sz="1800" u="none" strike="noStrike" dirty="0">
                          <a:effectLst/>
                          <a:latin typeface="Georgia" panose="02040502050405020303" pitchFamily="18" charset="0"/>
                        </a:rPr>
                        <a:t>1000</a:t>
                      </a:r>
                      <a:endParaRPr lang="en-US" sz="1800" b="0" i="0" u="none" strike="noStrike" dirty="0">
                        <a:solidFill>
                          <a:srgbClr val="000000"/>
                        </a:solidFill>
                        <a:effectLst/>
                        <a:latin typeface="Georgia" panose="02040502050405020303" pitchFamily="18" charset="0"/>
                      </a:endParaRPr>
                    </a:p>
                  </a:txBody>
                  <a:tcPr marL="9525" marR="9525" marT="9525" marB="0" anchor="b"/>
                </a:tc>
                <a:extLst>
                  <a:ext uri="{0D108BD9-81ED-4DB2-BD59-A6C34878D82A}">
                    <a16:rowId xmlns:a16="http://schemas.microsoft.com/office/drawing/2014/main" val="10005"/>
                  </a:ext>
                </a:extLst>
              </a:tr>
              <a:tr h="271067">
                <a:tc>
                  <a:txBody>
                    <a:bodyPr/>
                    <a:lstStyle/>
                    <a:p>
                      <a:pPr algn="l" fontAlgn="b"/>
                      <a:r>
                        <a:rPr lang="en-US" sz="1800" u="none" strike="noStrike">
                          <a:effectLst/>
                          <a:latin typeface="Georgia" panose="02040502050405020303" pitchFamily="18" charset="0"/>
                        </a:rPr>
                        <a:t>Royalty (Suppose)</a:t>
                      </a:r>
                      <a:endParaRPr lang="en-US" sz="1800" b="0" i="0" u="none" strike="noStrike">
                        <a:solidFill>
                          <a:srgbClr val="000000"/>
                        </a:solidFill>
                        <a:effectLst/>
                        <a:latin typeface="Georgia" panose="02040502050405020303" pitchFamily="18" charset="0"/>
                      </a:endParaRPr>
                    </a:p>
                  </a:txBody>
                  <a:tcPr marL="9525" marR="9525" marT="9525" marB="0" anchor="b"/>
                </a:tc>
                <a:tc>
                  <a:txBody>
                    <a:bodyPr/>
                    <a:lstStyle/>
                    <a:p>
                      <a:pPr algn="ctr" fontAlgn="b"/>
                      <a:r>
                        <a:rPr lang="en-US" sz="1800" u="none" strike="noStrike" dirty="0">
                          <a:effectLst/>
                          <a:latin typeface="Georgia" panose="02040502050405020303" pitchFamily="18" charset="0"/>
                        </a:rPr>
                        <a:t>5000</a:t>
                      </a:r>
                      <a:endParaRPr lang="en-US" sz="1800" b="0" i="0" u="none" strike="noStrike" dirty="0">
                        <a:solidFill>
                          <a:srgbClr val="000000"/>
                        </a:solidFill>
                        <a:effectLst/>
                        <a:latin typeface="Georgia" panose="02040502050405020303" pitchFamily="18" charset="0"/>
                      </a:endParaRPr>
                    </a:p>
                  </a:txBody>
                  <a:tcPr marL="9525" marR="9525" marT="9525" marB="0" anchor="b"/>
                </a:tc>
                <a:extLst>
                  <a:ext uri="{0D108BD9-81ED-4DB2-BD59-A6C34878D82A}">
                    <a16:rowId xmlns:a16="http://schemas.microsoft.com/office/drawing/2014/main" val="10006"/>
                  </a:ext>
                </a:extLst>
              </a:tr>
              <a:tr h="271067">
                <a:tc>
                  <a:txBody>
                    <a:bodyPr/>
                    <a:lstStyle/>
                    <a:p>
                      <a:pPr algn="l" fontAlgn="b"/>
                      <a:r>
                        <a:rPr lang="en-US" sz="1800" u="none" strike="noStrike">
                          <a:effectLst/>
                          <a:latin typeface="Georgia" panose="02040502050405020303" pitchFamily="18" charset="0"/>
                        </a:rPr>
                        <a:t>Any other Deductions (Suppose)</a:t>
                      </a:r>
                      <a:endParaRPr lang="en-US" sz="1800" b="0" i="0" u="none" strike="noStrike">
                        <a:solidFill>
                          <a:srgbClr val="000000"/>
                        </a:solidFill>
                        <a:effectLst/>
                        <a:latin typeface="Georgia" panose="02040502050405020303" pitchFamily="18" charset="0"/>
                      </a:endParaRPr>
                    </a:p>
                  </a:txBody>
                  <a:tcPr marL="9525" marR="9525" marT="9525" marB="0" anchor="b"/>
                </a:tc>
                <a:tc>
                  <a:txBody>
                    <a:bodyPr/>
                    <a:lstStyle/>
                    <a:p>
                      <a:pPr algn="ctr" fontAlgn="b"/>
                      <a:r>
                        <a:rPr lang="en-US" sz="1800" u="none" strike="noStrike" dirty="0">
                          <a:effectLst/>
                          <a:latin typeface="Georgia" panose="02040502050405020303" pitchFamily="18" charset="0"/>
                        </a:rPr>
                        <a:t>2000</a:t>
                      </a:r>
                      <a:endParaRPr lang="en-US" sz="1800" b="0" i="0" u="none" strike="noStrike" dirty="0">
                        <a:solidFill>
                          <a:srgbClr val="000000"/>
                        </a:solidFill>
                        <a:effectLst/>
                        <a:latin typeface="Georgia" panose="02040502050405020303" pitchFamily="18" charset="0"/>
                      </a:endParaRPr>
                    </a:p>
                  </a:txBody>
                  <a:tcPr marL="9525" marR="9525" marT="9525" marB="0" anchor="b"/>
                </a:tc>
                <a:extLst>
                  <a:ext uri="{0D108BD9-81ED-4DB2-BD59-A6C34878D82A}">
                    <a16:rowId xmlns:a16="http://schemas.microsoft.com/office/drawing/2014/main" val="10007"/>
                  </a:ext>
                </a:extLst>
              </a:tr>
              <a:tr h="271067">
                <a:tc>
                  <a:txBody>
                    <a:bodyPr/>
                    <a:lstStyle/>
                    <a:p>
                      <a:pPr algn="l" fontAlgn="b"/>
                      <a:r>
                        <a:rPr lang="en-US" sz="1800" u="none" strike="noStrike">
                          <a:effectLst/>
                          <a:latin typeface="Georgia" panose="02040502050405020303" pitchFamily="18" charset="0"/>
                        </a:rPr>
                        <a:t> VAT @ 4% of Rs 100000</a:t>
                      </a:r>
                      <a:endParaRPr lang="en-US" sz="1800" b="0" i="0" u="none" strike="noStrike">
                        <a:solidFill>
                          <a:srgbClr val="000000"/>
                        </a:solidFill>
                        <a:effectLst/>
                        <a:latin typeface="Georgia" panose="02040502050405020303" pitchFamily="18" charset="0"/>
                      </a:endParaRPr>
                    </a:p>
                  </a:txBody>
                  <a:tcPr marL="9525" marR="9525" marT="9525" marB="0" anchor="b"/>
                </a:tc>
                <a:tc>
                  <a:txBody>
                    <a:bodyPr/>
                    <a:lstStyle/>
                    <a:p>
                      <a:pPr algn="ctr" fontAlgn="b"/>
                      <a:r>
                        <a:rPr lang="en-US" sz="1800" u="none" strike="noStrike" dirty="0">
                          <a:effectLst/>
                          <a:latin typeface="Georgia" panose="02040502050405020303" pitchFamily="18" charset="0"/>
                        </a:rPr>
                        <a:t>4000</a:t>
                      </a:r>
                      <a:endParaRPr lang="en-US" sz="1800" b="0" i="0" u="none" strike="noStrike" dirty="0">
                        <a:solidFill>
                          <a:srgbClr val="000000"/>
                        </a:solidFill>
                        <a:effectLst/>
                        <a:latin typeface="Georgia" panose="02040502050405020303" pitchFamily="18" charset="0"/>
                      </a:endParaRPr>
                    </a:p>
                  </a:txBody>
                  <a:tcPr marL="9525" marR="9525" marT="9525" marB="0" anchor="b"/>
                </a:tc>
                <a:extLst>
                  <a:ext uri="{0D108BD9-81ED-4DB2-BD59-A6C34878D82A}">
                    <a16:rowId xmlns:a16="http://schemas.microsoft.com/office/drawing/2014/main" val="10008"/>
                  </a:ext>
                </a:extLst>
              </a:tr>
              <a:tr h="542134">
                <a:tc>
                  <a:txBody>
                    <a:bodyPr/>
                    <a:lstStyle/>
                    <a:p>
                      <a:pPr algn="l" fontAlgn="b"/>
                      <a:r>
                        <a:rPr lang="en-US" sz="1800" u="none" strike="noStrike">
                          <a:effectLst/>
                          <a:latin typeface="Georgia" panose="02040502050405020303" pitchFamily="18" charset="0"/>
                        </a:rPr>
                        <a:t>Total Deduction</a:t>
                      </a:r>
                      <a:endParaRPr lang="en-US" sz="1800" b="0" i="0" u="none" strike="noStrike">
                        <a:solidFill>
                          <a:srgbClr val="000000"/>
                        </a:solidFill>
                        <a:effectLst/>
                        <a:latin typeface="Georgia" panose="02040502050405020303" pitchFamily="18" charset="0"/>
                      </a:endParaRPr>
                    </a:p>
                  </a:txBody>
                  <a:tcPr marL="9525" marR="9525" marT="9525" marB="0" anchor="b"/>
                </a:tc>
                <a:tc>
                  <a:txBody>
                    <a:bodyPr/>
                    <a:lstStyle/>
                    <a:p>
                      <a:pPr algn="ctr" fontAlgn="b"/>
                      <a:r>
                        <a:rPr lang="en-US" sz="1800" u="none" strike="noStrike" dirty="0">
                          <a:effectLst/>
                          <a:latin typeface="Georgia" panose="02040502050405020303" pitchFamily="18" charset="0"/>
                        </a:rPr>
                        <a:t>19000</a:t>
                      </a:r>
                      <a:endParaRPr lang="en-US" sz="1800" b="0" i="0" u="none" strike="noStrike" dirty="0">
                        <a:solidFill>
                          <a:srgbClr val="000000"/>
                        </a:solidFill>
                        <a:effectLst/>
                        <a:latin typeface="Georgia" panose="02040502050405020303" pitchFamily="18" charset="0"/>
                      </a:endParaRPr>
                    </a:p>
                  </a:txBody>
                  <a:tcPr marL="9525" marR="9525" marT="9525" marB="0" anchor="b"/>
                </a:tc>
                <a:extLst>
                  <a:ext uri="{0D108BD9-81ED-4DB2-BD59-A6C34878D82A}">
                    <a16:rowId xmlns:a16="http://schemas.microsoft.com/office/drawing/2014/main" val="10009"/>
                  </a:ext>
                </a:extLst>
              </a:tr>
              <a:tr h="542134">
                <a:tc>
                  <a:txBody>
                    <a:bodyPr/>
                    <a:lstStyle/>
                    <a:p>
                      <a:pPr algn="l" fontAlgn="b"/>
                      <a:r>
                        <a:rPr lang="en-US" sz="1800" u="none" strike="noStrike">
                          <a:effectLst/>
                          <a:latin typeface="Georgia" panose="02040502050405020303" pitchFamily="18" charset="0"/>
                        </a:rPr>
                        <a:t>Cheque Value (Total passed value - Total Deductions)</a:t>
                      </a:r>
                      <a:endParaRPr lang="en-US" sz="1800" b="0" i="0" u="none" strike="noStrike">
                        <a:solidFill>
                          <a:srgbClr val="000000"/>
                        </a:solidFill>
                        <a:effectLst/>
                        <a:latin typeface="Georgia" panose="02040502050405020303" pitchFamily="18" charset="0"/>
                      </a:endParaRPr>
                    </a:p>
                  </a:txBody>
                  <a:tcPr marL="9525" marR="9525" marT="9525" marB="0" anchor="b"/>
                </a:tc>
                <a:tc>
                  <a:txBody>
                    <a:bodyPr/>
                    <a:lstStyle/>
                    <a:p>
                      <a:pPr algn="ctr" fontAlgn="b"/>
                      <a:r>
                        <a:rPr lang="en-US" sz="1800" u="none" strike="noStrike" dirty="0">
                          <a:effectLst/>
                          <a:latin typeface="Georgia" panose="02040502050405020303" pitchFamily="18" charset="0"/>
                        </a:rPr>
                        <a:t>81000</a:t>
                      </a:r>
                      <a:endParaRPr lang="en-US" sz="1800" b="0" i="0" u="none" strike="noStrike" dirty="0">
                        <a:solidFill>
                          <a:srgbClr val="000000"/>
                        </a:solidFill>
                        <a:effectLst/>
                        <a:latin typeface="Georgia" panose="02040502050405020303" pitchFamily="18" charset="0"/>
                      </a:endParaRPr>
                    </a:p>
                  </a:txBody>
                  <a:tcPr marL="9525" marR="9525" marT="9525" marB="0" anchor="b"/>
                </a:tc>
                <a:extLst>
                  <a:ext uri="{0D108BD9-81ED-4DB2-BD59-A6C34878D82A}">
                    <a16:rowId xmlns:a16="http://schemas.microsoft.com/office/drawing/2014/main" val="10010"/>
                  </a:ext>
                </a:extLst>
              </a:tr>
              <a:tr h="542134">
                <a:tc>
                  <a:txBody>
                    <a:bodyPr/>
                    <a:lstStyle/>
                    <a:p>
                      <a:pPr algn="l" fontAlgn="b"/>
                      <a:r>
                        <a:rPr lang="en-US" sz="1800" u="none" strike="noStrike" dirty="0">
                          <a:effectLst/>
                          <a:latin typeface="Georgia" panose="02040502050405020303" pitchFamily="18" charset="0"/>
                        </a:rPr>
                        <a:t>Amount reduced from allotment ( </a:t>
                      </a:r>
                      <a:r>
                        <a:rPr lang="en-US" sz="1800" u="none" strike="noStrike" dirty="0" err="1">
                          <a:effectLst/>
                          <a:latin typeface="Georgia" panose="02040502050405020303" pitchFamily="18" charset="0"/>
                        </a:rPr>
                        <a:t>Cheque</a:t>
                      </a:r>
                      <a:r>
                        <a:rPr lang="en-US" sz="1800" u="none" strike="noStrike" dirty="0">
                          <a:effectLst/>
                          <a:latin typeface="Georgia" panose="02040502050405020303" pitchFamily="18" charset="0"/>
                        </a:rPr>
                        <a:t> Value + Total Deduction)</a:t>
                      </a:r>
                      <a:endParaRPr lang="en-US" sz="1800" b="0" i="0" u="none" strike="noStrike" dirty="0">
                        <a:solidFill>
                          <a:srgbClr val="000000"/>
                        </a:solidFill>
                        <a:effectLst/>
                        <a:latin typeface="Georgia" panose="02040502050405020303" pitchFamily="18" charset="0"/>
                      </a:endParaRPr>
                    </a:p>
                  </a:txBody>
                  <a:tcPr marL="9525" marR="9525" marT="9525" marB="0" anchor="b"/>
                </a:tc>
                <a:tc>
                  <a:txBody>
                    <a:bodyPr/>
                    <a:lstStyle/>
                    <a:p>
                      <a:pPr algn="ctr" fontAlgn="b"/>
                      <a:r>
                        <a:rPr lang="en-US" sz="1800" u="none" strike="noStrike" dirty="0">
                          <a:effectLst/>
                          <a:latin typeface="Georgia" panose="02040502050405020303" pitchFamily="18" charset="0"/>
                        </a:rPr>
                        <a:t>100000</a:t>
                      </a:r>
                      <a:endParaRPr lang="en-US" sz="1800" b="0" i="0" u="none" strike="noStrike" dirty="0">
                        <a:solidFill>
                          <a:srgbClr val="000000"/>
                        </a:solidFill>
                        <a:effectLst/>
                        <a:latin typeface="Georgia" panose="02040502050405020303" pitchFamily="18" charset="0"/>
                      </a:endParaRPr>
                    </a:p>
                  </a:txBody>
                  <a:tcPr marL="9525" marR="9525" marT="9525" marB="0" anchor="b"/>
                </a:tc>
                <a:extLst>
                  <a:ext uri="{0D108BD9-81ED-4DB2-BD59-A6C34878D82A}">
                    <a16:rowId xmlns:a16="http://schemas.microsoft.com/office/drawing/2014/main" val="10011"/>
                  </a:ext>
                </a:extLst>
              </a:tr>
            </a:tbl>
          </a:graphicData>
        </a:graphic>
      </p:graphicFrame>
      <p:sp>
        <p:nvSpPr>
          <p:cNvPr id="8" name="Title 1"/>
          <p:cNvSpPr>
            <a:spLocks noGrp="1"/>
          </p:cNvSpPr>
          <p:nvPr>
            <p:ph type="title"/>
          </p:nvPr>
        </p:nvSpPr>
        <p:spPr>
          <a:xfrm>
            <a:off x="0" y="0"/>
            <a:ext cx="12192000" cy="435276"/>
          </a:xfrm>
          <a:solidFill>
            <a:schemeClr val="accent6">
              <a:lumMod val="50000"/>
            </a:schemeClr>
          </a:solidFill>
        </p:spPr>
        <p:txBody>
          <a:bodyPr vert="horz" wrap="square" lIns="0" tIns="50941" rIns="0" bIns="50941" rtlCol="0" anchor="t" anchorCtr="0">
            <a:spAutoFit/>
          </a:bodyPr>
          <a:lstStyle/>
          <a:p>
            <a:pPr algn="ctr"/>
            <a:r>
              <a:rPr lang="en-US" sz="2400" b="1" dirty="0">
                <a:solidFill>
                  <a:schemeClr val="bg1"/>
                </a:solidFill>
                <a:latin typeface="Georgia" panose="02040502050405020303" pitchFamily="18" charset="0"/>
                <a:ea typeface="+mn-ea"/>
                <a:cs typeface="+mn-cs"/>
                <a:sym typeface="+mn-ea"/>
              </a:rPr>
              <a:t>Comparison in VAT and GST regime</a:t>
            </a:r>
          </a:p>
        </p:txBody>
      </p:sp>
    </p:spTree>
    <p:extLst>
      <p:ext uri="{BB962C8B-B14F-4D97-AF65-F5344CB8AC3E}">
        <p14:creationId xmlns:p14="http://schemas.microsoft.com/office/powerpoint/2010/main" val="1298133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1665193" y="890751"/>
          <a:ext cx="8861614" cy="5137383"/>
        </p:xfrm>
        <a:graphic>
          <a:graphicData uri="http://schemas.openxmlformats.org/drawingml/2006/table">
            <a:tbl>
              <a:tblPr>
                <a:tableStyleId>{5DA37D80-6434-44D0-A028-1B22A696006F}</a:tableStyleId>
              </a:tblPr>
              <a:tblGrid>
                <a:gridCol w="3186954">
                  <a:extLst>
                    <a:ext uri="{9D8B030D-6E8A-4147-A177-3AD203B41FA5}">
                      <a16:colId xmlns:a16="http://schemas.microsoft.com/office/drawing/2014/main" val="20000"/>
                    </a:ext>
                  </a:extLst>
                </a:gridCol>
                <a:gridCol w="1394386">
                  <a:extLst>
                    <a:ext uri="{9D8B030D-6E8A-4147-A177-3AD203B41FA5}">
                      <a16:colId xmlns:a16="http://schemas.microsoft.com/office/drawing/2014/main" val="20001"/>
                    </a:ext>
                  </a:extLst>
                </a:gridCol>
                <a:gridCol w="44450">
                  <a:extLst>
                    <a:ext uri="{9D8B030D-6E8A-4147-A177-3AD203B41FA5}">
                      <a16:colId xmlns:a16="http://schemas.microsoft.com/office/drawing/2014/main" val="20002"/>
                    </a:ext>
                  </a:extLst>
                </a:gridCol>
                <a:gridCol w="3014079">
                  <a:extLst>
                    <a:ext uri="{9D8B030D-6E8A-4147-A177-3AD203B41FA5}">
                      <a16:colId xmlns:a16="http://schemas.microsoft.com/office/drawing/2014/main" val="20003"/>
                    </a:ext>
                  </a:extLst>
                </a:gridCol>
                <a:gridCol w="1221745">
                  <a:extLst>
                    <a:ext uri="{9D8B030D-6E8A-4147-A177-3AD203B41FA5}">
                      <a16:colId xmlns:a16="http://schemas.microsoft.com/office/drawing/2014/main" val="20004"/>
                    </a:ext>
                  </a:extLst>
                </a:gridCol>
              </a:tblGrid>
              <a:tr h="383909">
                <a:tc gridSpan="5">
                  <a:txBody>
                    <a:bodyPr/>
                    <a:lstStyle/>
                    <a:p>
                      <a:pPr algn="ctr" fontAlgn="b"/>
                      <a:r>
                        <a:rPr lang="en-US" sz="3200" u="none" strike="noStrike" dirty="0">
                          <a:effectLst/>
                          <a:latin typeface="Georgia" panose="02040502050405020303" pitchFamily="18" charset="0"/>
                        </a:rPr>
                        <a:t>GST Scenario</a:t>
                      </a:r>
                      <a:endParaRPr lang="en-US" sz="3200" b="1" i="0" u="none" strike="noStrike" dirty="0">
                        <a:solidFill>
                          <a:srgbClr val="000000"/>
                        </a:solidFill>
                        <a:effectLst/>
                        <a:latin typeface="Georgia" panose="02040502050405020303" pitchFamily="18" charset="0"/>
                      </a:endParaRPr>
                    </a:p>
                  </a:txBody>
                  <a:tcPr marL="9525" marR="9525" marT="9525" marB="0" anchor="ctr">
                    <a:solidFill>
                      <a:schemeClr val="tx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59498">
                <a:tc rowSpan="2" gridSpan="2">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800" u="none" strike="noStrike" dirty="0" smtClean="0">
                          <a:effectLst/>
                          <a:latin typeface="Georgia" panose="02040502050405020303" pitchFamily="18" charset="0"/>
                        </a:rPr>
                        <a:t>Suppose the claims of Contractor passed for </a:t>
                      </a:r>
                      <a:r>
                        <a:rPr lang="en-US" sz="1800" u="none" strike="noStrike" dirty="0" err="1" smtClean="0">
                          <a:effectLst/>
                          <a:latin typeface="Georgia" panose="02040502050405020303" pitchFamily="18" charset="0"/>
                        </a:rPr>
                        <a:t>Rs</a:t>
                      </a:r>
                      <a:r>
                        <a:rPr lang="en-US" sz="1800" u="none" strike="noStrike" dirty="0" smtClean="0">
                          <a:effectLst/>
                          <a:latin typeface="Georgia" panose="02040502050405020303" pitchFamily="18" charset="0"/>
                        </a:rPr>
                        <a:t>. 100000</a:t>
                      </a:r>
                      <a:endParaRPr lang="en-US" sz="1800" b="0" i="0" u="none" strike="noStrike" dirty="0">
                        <a:solidFill>
                          <a:srgbClr val="000000"/>
                        </a:solidFill>
                        <a:effectLst/>
                        <a:latin typeface="Georgia" panose="02040502050405020303" pitchFamily="18" charset="0"/>
                      </a:endParaRPr>
                    </a:p>
                  </a:txBody>
                  <a:tcPr marL="9525" marR="9525" marT="9525" marB="0" anchor="ctr"/>
                </a:tc>
                <a:tc rowSpan="2" hMerge="1">
                  <a:txBody>
                    <a:bodyPr/>
                    <a:lstStyle/>
                    <a:p>
                      <a:pPr algn="l" fontAlgn="b"/>
                      <a:endParaRPr lang="en-US" sz="1400" b="0" i="0" u="none" strike="noStrike" dirty="0">
                        <a:solidFill>
                          <a:srgbClr val="000000"/>
                        </a:solidFill>
                        <a:effectLst/>
                        <a:latin typeface="Georgia" panose="02040502050405020303" pitchFamily="18" charset="0"/>
                      </a:endParaRPr>
                    </a:p>
                  </a:txBody>
                  <a:tcPr marL="9525" marR="9525" marT="9525" marB="0" anchor="ctr"/>
                </a:tc>
                <a:tc rowSpan="13">
                  <a:txBody>
                    <a:bodyPr/>
                    <a:lstStyle/>
                    <a:p>
                      <a:endParaRPr lang="en-US" dirty="0"/>
                    </a:p>
                  </a:txBody>
                  <a:tcPr marL="9525" marR="9525" marT="9525" marB="0" anchor="ctr">
                    <a:solidFill>
                      <a:schemeClr val="accent4">
                        <a:lumMod val="60000"/>
                        <a:lumOff val="40000"/>
                      </a:schemeClr>
                    </a:solidFill>
                  </a:tcPr>
                </a:tc>
                <a:tc gridSpan="2">
                  <a:txBody>
                    <a:bodyPr/>
                    <a:lstStyle/>
                    <a:p>
                      <a:pPr algn="ctr" fontAlgn="b"/>
                      <a:r>
                        <a:rPr lang="en-US" sz="2400" u="none" strike="noStrike" dirty="0">
                          <a:effectLst/>
                          <a:latin typeface="Georgia" panose="02040502050405020303" pitchFamily="18" charset="0"/>
                        </a:rPr>
                        <a:t>Tax Invoice</a:t>
                      </a:r>
                      <a:endParaRPr lang="en-US" sz="2400" b="1" i="0" u="none" strike="noStrike" dirty="0">
                        <a:solidFill>
                          <a:srgbClr val="000000"/>
                        </a:solidFill>
                        <a:effectLst/>
                        <a:latin typeface="Georgia" panose="02040502050405020303" pitchFamily="18" charset="0"/>
                      </a:endParaRPr>
                    </a:p>
                  </a:txBody>
                  <a:tcPr marL="9525" marR="9525" marT="9525" marB="0" anchor="ctr"/>
                </a:tc>
                <a:tc hMerge="1">
                  <a:txBody>
                    <a:bodyPr/>
                    <a:lstStyle/>
                    <a:p>
                      <a:pPr algn="l" fontAlgn="b"/>
                      <a:endParaRPr lang="en-US" sz="2800" b="1" i="0" u="sng" strike="noStrike" dirty="0">
                        <a:solidFill>
                          <a:srgbClr val="000000"/>
                        </a:solidFill>
                        <a:effectLst/>
                        <a:latin typeface="Georgia" panose="02040502050405020303" pitchFamily="18" charset="0"/>
                      </a:endParaRPr>
                    </a:p>
                  </a:txBody>
                  <a:tcPr marL="9525" marR="9525" marT="9525" marB="0" anchor="b"/>
                </a:tc>
                <a:extLst>
                  <a:ext uri="{0D108BD9-81ED-4DB2-BD59-A6C34878D82A}">
                    <a16:rowId xmlns:a16="http://schemas.microsoft.com/office/drawing/2014/main" val="10001"/>
                  </a:ext>
                </a:extLst>
              </a:tr>
              <a:tr h="383909">
                <a:tc gridSpan="2" vMerge="1">
                  <a:txBody>
                    <a:bodyPr/>
                    <a:lstStyle/>
                    <a:p>
                      <a:pPr algn="l" fontAlgn="b"/>
                      <a:endParaRPr lang="en-US" sz="1400" b="0" i="0" u="none" strike="noStrike" dirty="0">
                        <a:solidFill>
                          <a:srgbClr val="000000"/>
                        </a:solidFill>
                        <a:effectLst/>
                        <a:latin typeface="Georgia" panose="02040502050405020303" pitchFamily="18" charset="0"/>
                      </a:endParaRPr>
                    </a:p>
                  </a:txBody>
                  <a:tcPr marL="9525" marR="9525" marT="9525" marB="0" anchor="ctr"/>
                </a:tc>
                <a:tc hMerge="1" vMerge="1">
                  <a:txBody>
                    <a:bodyPr/>
                    <a:lstStyle/>
                    <a:p>
                      <a:endParaRPr lang="en-US"/>
                    </a:p>
                  </a:txBody>
                  <a:tcPr/>
                </a:tc>
                <a:tc vMerge="1">
                  <a:txBody>
                    <a:bodyPr/>
                    <a:lstStyle/>
                    <a:p>
                      <a:endParaRPr lang="en-US"/>
                    </a:p>
                  </a:txBody>
                  <a:tcPr/>
                </a:tc>
                <a:tc>
                  <a:txBody>
                    <a:bodyPr/>
                    <a:lstStyle/>
                    <a:p>
                      <a:pPr algn="l" fontAlgn="b"/>
                      <a:r>
                        <a:rPr lang="en-US" sz="1400" b="1" u="none" strike="noStrike" dirty="0">
                          <a:effectLst/>
                          <a:latin typeface="Georgia" panose="02040502050405020303" pitchFamily="18" charset="0"/>
                        </a:rPr>
                        <a:t>Tax Invoice No.</a:t>
                      </a:r>
                      <a:endParaRPr lang="en-US" sz="1400" b="1" i="0" u="none" strike="noStrike" dirty="0">
                        <a:solidFill>
                          <a:srgbClr val="000000"/>
                        </a:solidFill>
                        <a:effectLst/>
                        <a:latin typeface="Georgia" panose="02040502050405020303" pitchFamily="18" charset="0"/>
                      </a:endParaRPr>
                    </a:p>
                  </a:txBody>
                  <a:tcPr marL="9525" marR="9525" marT="9525" marB="0" anchor="ctr"/>
                </a:tc>
                <a:tc>
                  <a:txBody>
                    <a:bodyPr/>
                    <a:lstStyle/>
                    <a:p>
                      <a:pPr algn="l" fontAlgn="b"/>
                      <a:endParaRPr lang="en-US" sz="2800" b="1" i="0" u="sng" strike="noStrike" dirty="0">
                        <a:solidFill>
                          <a:srgbClr val="000000"/>
                        </a:solidFill>
                        <a:effectLst/>
                        <a:latin typeface="Georgia" panose="02040502050405020303" pitchFamily="18" charset="0"/>
                      </a:endParaRPr>
                    </a:p>
                  </a:txBody>
                  <a:tcPr marL="9525" marR="9525" marT="9525" marB="0" anchor="ctr"/>
                </a:tc>
                <a:extLst>
                  <a:ext uri="{0D108BD9-81ED-4DB2-BD59-A6C34878D82A}">
                    <a16:rowId xmlns:a16="http://schemas.microsoft.com/office/drawing/2014/main" val="10002"/>
                  </a:ext>
                </a:extLst>
              </a:tr>
              <a:tr h="219377">
                <a:tc>
                  <a:txBody>
                    <a:bodyPr/>
                    <a:lstStyle/>
                    <a:p>
                      <a:pPr algn="ctr" fontAlgn="b"/>
                      <a:r>
                        <a:rPr lang="en-US" sz="1400" b="1" u="none" strike="noStrike" dirty="0">
                          <a:effectLst/>
                          <a:latin typeface="Georgia" panose="02040502050405020303" pitchFamily="18" charset="0"/>
                        </a:rPr>
                        <a:t>Deductions ( Assumed)</a:t>
                      </a:r>
                      <a:endParaRPr lang="en-US" sz="1400" b="1" i="0" u="none" strike="noStrike" dirty="0">
                        <a:solidFill>
                          <a:srgbClr val="000000"/>
                        </a:solidFill>
                        <a:effectLst/>
                        <a:latin typeface="Georgia" panose="02040502050405020303" pitchFamily="18" charset="0"/>
                      </a:endParaRPr>
                    </a:p>
                  </a:txBody>
                  <a:tcPr marL="9525" marR="9525" marT="9525" marB="0" anchor="ctr"/>
                </a:tc>
                <a:tc>
                  <a:txBody>
                    <a:bodyPr/>
                    <a:lstStyle/>
                    <a:p>
                      <a:pPr algn="ctr" fontAlgn="b"/>
                      <a:r>
                        <a:rPr lang="en-US" sz="1400" b="1" u="none" strike="noStrike" dirty="0">
                          <a:effectLst/>
                          <a:latin typeface="Georgia" panose="02040502050405020303" pitchFamily="18" charset="0"/>
                        </a:rPr>
                        <a:t>Amount (in </a:t>
                      </a:r>
                      <a:r>
                        <a:rPr lang="en-US" sz="1400" b="1" u="none" strike="noStrike" dirty="0" err="1">
                          <a:effectLst/>
                          <a:latin typeface="Georgia" panose="02040502050405020303" pitchFamily="18" charset="0"/>
                        </a:rPr>
                        <a:t>Rs</a:t>
                      </a:r>
                      <a:r>
                        <a:rPr lang="en-US" sz="1400" b="1" u="none" strike="noStrike" dirty="0">
                          <a:effectLst/>
                          <a:latin typeface="Georgia" panose="02040502050405020303" pitchFamily="18" charset="0"/>
                        </a:rPr>
                        <a:t>.)</a:t>
                      </a:r>
                      <a:endParaRPr lang="en-US" sz="1400" b="1" i="0" u="none" strike="noStrike" dirty="0">
                        <a:solidFill>
                          <a:srgbClr val="000000"/>
                        </a:solidFill>
                        <a:effectLst/>
                        <a:latin typeface="Georgia" panose="02040502050405020303" pitchFamily="18" charset="0"/>
                      </a:endParaRPr>
                    </a:p>
                  </a:txBody>
                  <a:tcPr marL="9525" marR="9525" marT="9525" marB="0" anchor="ctr"/>
                </a:tc>
                <a:tc vMerge="1">
                  <a:txBody>
                    <a:bodyPr/>
                    <a:lstStyle/>
                    <a:p>
                      <a:endParaRPr lang="en-US"/>
                    </a:p>
                  </a:txBody>
                  <a:tcPr/>
                </a:tc>
                <a:tc>
                  <a:txBody>
                    <a:bodyPr/>
                    <a:lstStyle/>
                    <a:p>
                      <a:pPr algn="l" fontAlgn="b"/>
                      <a:r>
                        <a:rPr lang="en-US" sz="1400" u="none" strike="noStrike">
                          <a:effectLst/>
                          <a:latin typeface="Georgia" panose="02040502050405020303" pitchFamily="18" charset="0"/>
                        </a:rPr>
                        <a:t> </a:t>
                      </a:r>
                      <a:endParaRPr lang="en-US" sz="1400" b="0" i="0" u="none" strike="noStrike">
                        <a:solidFill>
                          <a:srgbClr val="000000"/>
                        </a:solidFill>
                        <a:effectLst/>
                        <a:latin typeface="Georgia" panose="02040502050405020303" pitchFamily="18" charset="0"/>
                      </a:endParaRPr>
                    </a:p>
                  </a:txBody>
                  <a:tcPr marL="9525" marR="9525" marT="9525" marB="0" anchor="ctr"/>
                </a:tc>
                <a:tc>
                  <a:txBody>
                    <a:bodyPr/>
                    <a:lstStyle/>
                    <a:p>
                      <a:pPr algn="ctr" fontAlgn="b"/>
                      <a:r>
                        <a:rPr lang="en-US" sz="1400" b="1" u="none" strike="noStrike" dirty="0">
                          <a:effectLst/>
                          <a:latin typeface="Georgia" panose="02040502050405020303" pitchFamily="18" charset="0"/>
                        </a:rPr>
                        <a:t>Amount (in </a:t>
                      </a:r>
                      <a:r>
                        <a:rPr lang="en-US" sz="1400" b="1" u="none" strike="noStrike" dirty="0" err="1">
                          <a:effectLst/>
                          <a:latin typeface="Georgia" panose="02040502050405020303" pitchFamily="18" charset="0"/>
                        </a:rPr>
                        <a:t>Rs</a:t>
                      </a:r>
                      <a:r>
                        <a:rPr lang="en-US" sz="1400" b="1" u="none" strike="noStrike" dirty="0">
                          <a:effectLst/>
                          <a:latin typeface="Georgia" panose="02040502050405020303" pitchFamily="18" charset="0"/>
                        </a:rPr>
                        <a:t>.)</a:t>
                      </a:r>
                      <a:endParaRPr lang="en-US" sz="1400" b="1" i="0" u="none" strike="noStrike" dirty="0">
                        <a:solidFill>
                          <a:srgbClr val="000000"/>
                        </a:solidFill>
                        <a:effectLst/>
                        <a:latin typeface="Georgia" panose="02040502050405020303" pitchFamily="18" charset="0"/>
                      </a:endParaRPr>
                    </a:p>
                  </a:txBody>
                  <a:tcPr marL="9525" marR="9525" marT="9525" marB="0" anchor="ctr"/>
                </a:tc>
                <a:extLst>
                  <a:ext uri="{0D108BD9-81ED-4DB2-BD59-A6C34878D82A}">
                    <a16:rowId xmlns:a16="http://schemas.microsoft.com/office/drawing/2014/main" val="10003"/>
                  </a:ext>
                </a:extLst>
              </a:tr>
              <a:tr h="219377">
                <a:tc>
                  <a:txBody>
                    <a:bodyPr/>
                    <a:lstStyle/>
                    <a:p>
                      <a:pPr algn="l" fontAlgn="b"/>
                      <a:r>
                        <a:rPr lang="en-US" sz="1400" u="none" strike="noStrike">
                          <a:effectLst/>
                          <a:latin typeface="Georgia" panose="02040502050405020303" pitchFamily="18" charset="0"/>
                        </a:rPr>
                        <a:t>S.D. @ 5% of Rs. 100000</a:t>
                      </a:r>
                      <a:endParaRPr lang="en-US" sz="1400" b="0" i="0" u="none" strike="noStrike">
                        <a:solidFill>
                          <a:srgbClr val="000000"/>
                        </a:solidFill>
                        <a:effectLst/>
                        <a:latin typeface="Georgia" panose="02040502050405020303" pitchFamily="18" charset="0"/>
                      </a:endParaRPr>
                    </a:p>
                  </a:txBody>
                  <a:tcPr marL="9525" marR="9525" marT="9525" marB="0" anchor="ctr"/>
                </a:tc>
                <a:tc>
                  <a:txBody>
                    <a:bodyPr/>
                    <a:lstStyle/>
                    <a:p>
                      <a:pPr algn="ctr" fontAlgn="b"/>
                      <a:r>
                        <a:rPr lang="en-US" sz="1400" u="none" strike="noStrike" dirty="0">
                          <a:effectLst/>
                          <a:latin typeface="Georgia" panose="02040502050405020303" pitchFamily="18" charset="0"/>
                        </a:rPr>
                        <a:t>5000.00</a:t>
                      </a:r>
                      <a:endParaRPr lang="en-US" sz="1400" b="0" i="0" u="none" strike="noStrike" dirty="0">
                        <a:solidFill>
                          <a:srgbClr val="000000"/>
                        </a:solidFill>
                        <a:effectLst/>
                        <a:latin typeface="Georgia" panose="02040502050405020303" pitchFamily="18" charset="0"/>
                      </a:endParaRPr>
                    </a:p>
                  </a:txBody>
                  <a:tcPr marL="9525" marR="9525" marT="9525" marB="0" anchor="ctr"/>
                </a:tc>
                <a:tc vMerge="1">
                  <a:txBody>
                    <a:bodyPr/>
                    <a:lstStyle/>
                    <a:p>
                      <a:endParaRPr lang="en-US"/>
                    </a:p>
                  </a:txBody>
                  <a:tcPr/>
                </a:tc>
                <a:tc>
                  <a:txBody>
                    <a:bodyPr/>
                    <a:lstStyle/>
                    <a:p>
                      <a:pPr algn="l" fontAlgn="b"/>
                      <a:r>
                        <a:rPr lang="en-US" sz="1400" u="none" strike="noStrike">
                          <a:effectLst/>
                          <a:latin typeface="Georgia" panose="02040502050405020303" pitchFamily="18" charset="0"/>
                        </a:rPr>
                        <a:t>Total Value of Supply of Services</a:t>
                      </a:r>
                      <a:endParaRPr lang="en-US" sz="1400" b="0" i="0" u="none" strike="noStrike">
                        <a:solidFill>
                          <a:srgbClr val="000000"/>
                        </a:solidFill>
                        <a:effectLst/>
                        <a:latin typeface="Georgia" panose="02040502050405020303" pitchFamily="18" charset="0"/>
                      </a:endParaRPr>
                    </a:p>
                  </a:txBody>
                  <a:tcPr marL="9525" marR="9525" marT="9525" marB="0" anchor="ctr"/>
                </a:tc>
                <a:tc>
                  <a:txBody>
                    <a:bodyPr/>
                    <a:lstStyle/>
                    <a:p>
                      <a:pPr algn="ctr" fontAlgn="b"/>
                      <a:r>
                        <a:rPr lang="en-US" sz="1400" u="none" strike="noStrike" dirty="0">
                          <a:effectLst/>
                          <a:latin typeface="Georgia" panose="02040502050405020303" pitchFamily="18" charset="0"/>
                        </a:rPr>
                        <a:t>100000.00</a:t>
                      </a:r>
                      <a:endParaRPr lang="en-US" sz="1400" b="0" i="0" u="none" strike="noStrike" dirty="0">
                        <a:solidFill>
                          <a:srgbClr val="000000"/>
                        </a:solidFill>
                        <a:effectLst/>
                        <a:latin typeface="Georgia" panose="02040502050405020303" pitchFamily="18" charset="0"/>
                      </a:endParaRPr>
                    </a:p>
                  </a:txBody>
                  <a:tcPr marL="9525" marR="9525" marT="9525" marB="0" anchor="ctr"/>
                </a:tc>
                <a:extLst>
                  <a:ext uri="{0D108BD9-81ED-4DB2-BD59-A6C34878D82A}">
                    <a16:rowId xmlns:a16="http://schemas.microsoft.com/office/drawing/2014/main" val="10004"/>
                  </a:ext>
                </a:extLst>
              </a:tr>
              <a:tr h="219377">
                <a:tc>
                  <a:txBody>
                    <a:bodyPr/>
                    <a:lstStyle/>
                    <a:p>
                      <a:pPr algn="l" fontAlgn="b"/>
                      <a:r>
                        <a:rPr lang="en-US" sz="1400" u="none" strike="noStrike">
                          <a:effectLst/>
                          <a:latin typeface="Georgia" panose="02040502050405020303" pitchFamily="18" charset="0"/>
                        </a:rPr>
                        <a:t>IT @ 2% of Rs. 100000</a:t>
                      </a:r>
                      <a:endParaRPr lang="en-US" sz="1400" b="0" i="0" u="none" strike="noStrike">
                        <a:solidFill>
                          <a:srgbClr val="000000"/>
                        </a:solidFill>
                        <a:effectLst/>
                        <a:latin typeface="Georgia" panose="02040502050405020303" pitchFamily="18" charset="0"/>
                      </a:endParaRPr>
                    </a:p>
                  </a:txBody>
                  <a:tcPr marL="9525" marR="9525" marT="9525" marB="0" anchor="ctr"/>
                </a:tc>
                <a:tc>
                  <a:txBody>
                    <a:bodyPr/>
                    <a:lstStyle/>
                    <a:p>
                      <a:pPr algn="ctr" fontAlgn="b"/>
                      <a:r>
                        <a:rPr lang="en-US" sz="1400" u="none" strike="noStrike">
                          <a:effectLst/>
                          <a:latin typeface="Georgia" panose="02040502050405020303" pitchFamily="18" charset="0"/>
                        </a:rPr>
                        <a:t>2000.00</a:t>
                      </a:r>
                      <a:endParaRPr lang="en-US" sz="1400" b="0" i="0" u="none" strike="noStrike">
                        <a:solidFill>
                          <a:srgbClr val="000000"/>
                        </a:solidFill>
                        <a:effectLst/>
                        <a:latin typeface="Georgia" panose="02040502050405020303" pitchFamily="18" charset="0"/>
                      </a:endParaRPr>
                    </a:p>
                  </a:txBody>
                  <a:tcPr marL="9525" marR="9525" marT="9525" marB="0" anchor="ctr"/>
                </a:tc>
                <a:tc vMerge="1">
                  <a:txBody>
                    <a:bodyPr/>
                    <a:lstStyle/>
                    <a:p>
                      <a:endParaRPr lang="en-US"/>
                    </a:p>
                  </a:txBody>
                  <a:tcPr/>
                </a:tc>
                <a:tc rowSpan="2">
                  <a:txBody>
                    <a:bodyPr/>
                    <a:lstStyle/>
                    <a:p>
                      <a:pPr algn="l" fontAlgn="b"/>
                      <a:r>
                        <a:rPr lang="en-US" sz="1400" u="none" strike="noStrike" dirty="0">
                          <a:effectLst/>
                          <a:latin typeface="Georgia" panose="02040502050405020303" pitchFamily="18" charset="0"/>
                        </a:rPr>
                        <a:t>Total Taxable Value (Total Value of Supply of </a:t>
                      </a:r>
                      <a:r>
                        <a:rPr lang="en-US" sz="1400" u="none" strike="noStrike" dirty="0" smtClean="0">
                          <a:effectLst/>
                          <a:latin typeface="Georgia" panose="02040502050405020303" pitchFamily="18" charset="0"/>
                        </a:rPr>
                        <a:t>Services/1.12)</a:t>
                      </a:r>
                      <a:endParaRPr lang="en-US" sz="1400" b="1" i="0" u="none" strike="noStrike" dirty="0">
                        <a:solidFill>
                          <a:srgbClr val="000000"/>
                        </a:solidFill>
                        <a:effectLst/>
                        <a:latin typeface="Georgia" panose="02040502050405020303" pitchFamily="18" charset="0"/>
                      </a:endParaRPr>
                    </a:p>
                  </a:txBody>
                  <a:tcPr marL="9525" marR="9525" marT="9525" marB="0" anchor="ctr"/>
                </a:tc>
                <a:tc rowSpan="2">
                  <a:txBody>
                    <a:bodyPr/>
                    <a:lstStyle/>
                    <a:p>
                      <a:pPr algn="ctr" fontAlgn="b"/>
                      <a:r>
                        <a:rPr lang="en-US" sz="1400" u="none" strike="noStrike" dirty="0" smtClean="0">
                          <a:effectLst/>
                          <a:latin typeface="Georgia" panose="02040502050405020303" pitchFamily="18" charset="0"/>
                        </a:rPr>
                        <a:t>89285.71</a:t>
                      </a:r>
                      <a:endParaRPr lang="en-US" sz="1400" b="1" i="0" u="none" strike="noStrike" dirty="0">
                        <a:solidFill>
                          <a:srgbClr val="000000"/>
                        </a:solidFill>
                        <a:effectLst/>
                        <a:latin typeface="Georgia" panose="02040502050405020303" pitchFamily="18" charset="0"/>
                      </a:endParaRPr>
                    </a:p>
                  </a:txBody>
                  <a:tcPr marL="9525" marR="9525" marT="9525" marB="0" anchor="ctr"/>
                </a:tc>
                <a:extLst>
                  <a:ext uri="{0D108BD9-81ED-4DB2-BD59-A6C34878D82A}">
                    <a16:rowId xmlns:a16="http://schemas.microsoft.com/office/drawing/2014/main" val="10005"/>
                  </a:ext>
                </a:extLst>
              </a:tr>
              <a:tr h="219377">
                <a:tc>
                  <a:txBody>
                    <a:bodyPr/>
                    <a:lstStyle/>
                    <a:p>
                      <a:pPr algn="l" fontAlgn="b"/>
                      <a:r>
                        <a:rPr lang="en-US" sz="1400" u="none" strike="noStrike">
                          <a:effectLst/>
                          <a:latin typeface="Georgia" panose="02040502050405020303" pitchFamily="18" charset="0"/>
                        </a:rPr>
                        <a:t>Labour Cess @ 1% of Rs. 100000</a:t>
                      </a:r>
                      <a:endParaRPr lang="en-US" sz="1400" b="0" i="0" u="none" strike="noStrike">
                        <a:solidFill>
                          <a:srgbClr val="000000"/>
                        </a:solidFill>
                        <a:effectLst/>
                        <a:latin typeface="Georgia" panose="02040502050405020303" pitchFamily="18" charset="0"/>
                      </a:endParaRPr>
                    </a:p>
                  </a:txBody>
                  <a:tcPr marL="9525" marR="9525" marT="9525" marB="0" anchor="ctr"/>
                </a:tc>
                <a:tc>
                  <a:txBody>
                    <a:bodyPr/>
                    <a:lstStyle/>
                    <a:p>
                      <a:pPr algn="ctr" fontAlgn="b"/>
                      <a:r>
                        <a:rPr lang="en-US" sz="1400" u="none" strike="noStrike" dirty="0">
                          <a:effectLst/>
                          <a:latin typeface="Georgia" panose="02040502050405020303" pitchFamily="18" charset="0"/>
                        </a:rPr>
                        <a:t>1000.00</a:t>
                      </a:r>
                      <a:endParaRPr lang="en-US" sz="1400" b="0" i="0" u="none" strike="noStrike" dirty="0">
                        <a:solidFill>
                          <a:srgbClr val="000000"/>
                        </a:solidFill>
                        <a:effectLst/>
                        <a:latin typeface="Georgia" panose="02040502050405020303" pitchFamily="18" charset="0"/>
                      </a:endParaRPr>
                    </a:p>
                  </a:txBody>
                  <a:tcPr marL="9525" marR="9525" marT="9525" marB="0" anchor="ct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6"/>
                  </a:ext>
                </a:extLst>
              </a:tr>
              <a:tr h="219377">
                <a:tc>
                  <a:txBody>
                    <a:bodyPr/>
                    <a:lstStyle/>
                    <a:p>
                      <a:pPr algn="l" fontAlgn="b"/>
                      <a:r>
                        <a:rPr lang="en-US" sz="1400" u="none" strike="noStrike">
                          <a:effectLst/>
                          <a:latin typeface="Georgia" panose="02040502050405020303" pitchFamily="18" charset="0"/>
                        </a:rPr>
                        <a:t>Royalty (Suppose)</a:t>
                      </a:r>
                      <a:endParaRPr lang="en-US" sz="1400" b="0" i="0" u="none" strike="noStrike">
                        <a:solidFill>
                          <a:srgbClr val="000000"/>
                        </a:solidFill>
                        <a:effectLst/>
                        <a:latin typeface="Georgia" panose="02040502050405020303" pitchFamily="18" charset="0"/>
                      </a:endParaRPr>
                    </a:p>
                  </a:txBody>
                  <a:tcPr marL="9525" marR="9525" marT="9525" marB="0" anchor="ctr"/>
                </a:tc>
                <a:tc>
                  <a:txBody>
                    <a:bodyPr/>
                    <a:lstStyle/>
                    <a:p>
                      <a:pPr algn="ctr" fontAlgn="b"/>
                      <a:r>
                        <a:rPr lang="en-US" sz="1400" u="none" strike="noStrike" dirty="0">
                          <a:effectLst/>
                          <a:latin typeface="Georgia" panose="02040502050405020303" pitchFamily="18" charset="0"/>
                        </a:rPr>
                        <a:t>5000.00</a:t>
                      </a:r>
                      <a:endParaRPr lang="en-US" sz="1400" b="0" i="0" u="none" strike="noStrike" dirty="0">
                        <a:solidFill>
                          <a:srgbClr val="000000"/>
                        </a:solidFill>
                        <a:effectLst/>
                        <a:latin typeface="Georgia" panose="02040502050405020303" pitchFamily="18" charset="0"/>
                      </a:endParaRPr>
                    </a:p>
                  </a:txBody>
                  <a:tcPr marL="9525" marR="9525" marT="9525" marB="0" anchor="ctr"/>
                </a:tc>
                <a:tc vMerge="1">
                  <a:txBody>
                    <a:bodyPr/>
                    <a:lstStyle/>
                    <a:p>
                      <a:endParaRPr lang="en-US"/>
                    </a:p>
                  </a:txBody>
                  <a:tcPr/>
                </a:tc>
                <a:tc>
                  <a:txBody>
                    <a:bodyPr/>
                    <a:lstStyle/>
                    <a:p>
                      <a:pPr algn="l" fontAlgn="b"/>
                      <a:r>
                        <a:rPr lang="en-US" sz="1400" u="none" strike="noStrike" dirty="0">
                          <a:effectLst/>
                          <a:latin typeface="Georgia" panose="02040502050405020303" pitchFamily="18" charset="0"/>
                        </a:rPr>
                        <a:t>CGST @ </a:t>
                      </a:r>
                      <a:r>
                        <a:rPr lang="en-US" sz="1400" u="none" strike="noStrike" dirty="0" smtClean="0">
                          <a:effectLst/>
                          <a:latin typeface="Georgia" panose="02040502050405020303" pitchFamily="18" charset="0"/>
                        </a:rPr>
                        <a:t>6%</a:t>
                      </a:r>
                      <a:endParaRPr lang="en-US" sz="1400" b="0" i="0" u="none" strike="noStrike" dirty="0">
                        <a:solidFill>
                          <a:srgbClr val="000000"/>
                        </a:solidFill>
                        <a:effectLst/>
                        <a:latin typeface="Georgia" panose="02040502050405020303" pitchFamily="18" charset="0"/>
                      </a:endParaRPr>
                    </a:p>
                  </a:txBody>
                  <a:tcPr marL="9525" marR="9525" marT="9525" marB="0" anchor="ctr"/>
                </a:tc>
                <a:tc>
                  <a:txBody>
                    <a:bodyPr/>
                    <a:lstStyle/>
                    <a:p>
                      <a:pPr algn="ctr" fontAlgn="b"/>
                      <a:r>
                        <a:rPr lang="en-US" sz="1400" u="none" strike="noStrike" dirty="0" smtClean="0">
                          <a:effectLst/>
                          <a:latin typeface="Georgia" panose="02040502050405020303" pitchFamily="18" charset="0"/>
                        </a:rPr>
                        <a:t>5357.14</a:t>
                      </a:r>
                      <a:endParaRPr lang="en-US" sz="1400" b="0" i="0" u="none" strike="noStrike" dirty="0">
                        <a:solidFill>
                          <a:srgbClr val="000000"/>
                        </a:solidFill>
                        <a:effectLst/>
                        <a:latin typeface="Georgia" panose="02040502050405020303" pitchFamily="18" charset="0"/>
                      </a:endParaRPr>
                    </a:p>
                  </a:txBody>
                  <a:tcPr marL="9525" marR="9525" marT="9525" marB="0" anchor="ctr"/>
                </a:tc>
                <a:extLst>
                  <a:ext uri="{0D108BD9-81ED-4DB2-BD59-A6C34878D82A}">
                    <a16:rowId xmlns:a16="http://schemas.microsoft.com/office/drawing/2014/main" val="10007"/>
                  </a:ext>
                </a:extLst>
              </a:tr>
              <a:tr h="219377">
                <a:tc>
                  <a:txBody>
                    <a:bodyPr/>
                    <a:lstStyle/>
                    <a:p>
                      <a:pPr algn="l" fontAlgn="b"/>
                      <a:r>
                        <a:rPr lang="en-US" sz="1400" u="none" strike="noStrike">
                          <a:effectLst/>
                          <a:latin typeface="Georgia" panose="02040502050405020303" pitchFamily="18" charset="0"/>
                        </a:rPr>
                        <a:t>Any other Deductions (Suppose)</a:t>
                      </a:r>
                      <a:endParaRPr lang="en-US" sz="1400" b="0" i="0" u="none" strike="noStrike">
                        <a:solidFill>
                          <a:srgbClr val="000000"/>
                        </a:solidFill>
                        <a:effectLst/>
                        <a:latin typeface="Georgia" panose="02040502050405020303" pitchFamily="18" charset="0"/>
                      </a:endParaRPr>
                    </a:p>
                  </a:txBody>
                  <a:tcPr marL="9525" marR="9525" marT="9525" marB="0" anchor="ctr"/>
                </a:tc>
                <a:tc>
                  <a:txBody>
                    <a:bodyPr/>
                    <a:lstStyle/>
                    <a:p>
                      <a:pPr algn="ctr" fontAlgn="b"/>
                      <a:r>
                        <a:rPr lang="en-US" sz="1400" u="none" strike="noStrike">
                          <a:effectLst/>
                          <a:latin typeface="Georgia" panose="02040502050405020303" pitchFamily="18" charset="0"/>
                        </a:rPr>
                        <a:t>2000.00</a:t>
                      </a:r>
                      <a:endParaRPr lang="en-US" sz="1400" b="0" i="0" u="none" strike="noStrike">
                        <a:solidFill>
                          <a:srgbClr val="000000"/>
                        </a:solidFill>
                        <a:effectLst/>
                        <a:latin typeface="Georgia" panose="02040502050405020303" pitchFamily="18" charset="0"/>
                      </a:endParaRPr>
                    </a:p>
                  </a:txBody>
                  <a:tcPr marL="9525" marR="9525" marT="9525" marB="0" anchor="ctr"/>
                </a:tc>
                <a:tc vMerge="1">
                  <a:txBody>
                    <a:bodyPr/>
                    <a:lstStyle/>
                    <a:p>
                      <a:endParaRPr lang="en-US"/>
                    </a:p>
                  </a:txBody>
                  <a:tcPr/>
                </a:tc>
                <a:tc>
                  <a:txBody>
                    <a:bodyPr/>
                    <a:lstStyle/>
                    <a:p>
                      <a:pPr algn="l" fontAlgn="b"/>
                      <a:r>
                        <a:rPr lang="en-US" sz="1400" u="none" strike="noStrike" dirty="0">
                          <a:effectLst/>
                          <a:latin typeface="Georgia" panose="02040502050405020303" pitchFamily="18" charset="0"/>
                        </a:rPr>
                        <a:t>SGST @ </a:t>
                      </a:r>
                      <a:r>
                        <a:rPr lang="en-US" sz="1400" u="none" strike="noStrike" dirty="0" smtClean="0">
                          <a:effectLst/>
                          <a:latin typeface="Georgia" panose="02040502050405020303" pitchFamily="18" charset="0"/>
                        </a:rPr>
                        <a:t>6%</a:t>
                      </a:r>
                      <a:endParaRPr lang="en-US" sz="1400" b="0" i="0" u="none" strike="noStrike" dirty="0">
                        <a:solidFill>
                          <a:srgbClr val="000000"/>
                        </a:solidFill>
                        <a:effectLst/>
                        <a:latin typeface="Georgia" panose="02040502050405020303" pitchFamily="18" charset="0"/>
                      </a:endParaRPr>
                    </a:p>
                  </a:txBody>
                  <a:tcPr marL="9525" marR="9525" marT="9525" marB="0" anchor="ctr"/>
                </a:tc>
                <a:tc>
                  <a:txBody>
                    <a:bodyPr/>
                    <a:lstStyle/>
                    <a:p>
                      <a:pPr algn="ctr" fontAlgn="b"/>
                      <a:r>
                        <a:rPr lang="en-US" sz="1400" u="none" strike="noStrike" dirty="0" smtClean="0">
                          <a:effectLst/>
                          <a:latin typeface="Georgia" panose="02040502050405020303" pitchFamily="18" charset="0"/>
                        </a:rPr>
                        <a:t>5357.14</a:t>
                      </a:r>
                      <a:endParaRPr lang="en-US" sz="1400" b="0" i="0" u="none" strike="noStrike" dirty="0">
                        <a:solidFill>
                          <a:srgbClr val="000000"/>
                        </a:solidFill>
                        <a:effectLst/>
                        <a:latin typeface="Georgia" panose="02040502050405020303" pitchFamily="18" charset="0"/>
                      </a:endParaRPr>
                    </a:p>
                  </a:txBody>
                  <a:tcPr marL="9525" marR="9525" marT="9525" marB="0" anchor="ctr"/>
                </a:tc>
                <a:extLst>
                  <a:ext uri="{0D108BD9-81ED-4DB2-BD59-A6C34878D82A}">
                    <a16:rowId xmlns:a16="http://schemas.microsoft.com/office/drawing/2014/main" val="10008"/>
                  </a:ext>
                </a:extLst>
              </a:tr>
              <a:tr h="438753">
                <a:tc>
                  <a:txBody>
                    <a:bodyPr/>
                    <a:lstStyle/>
                    <a:p>
                      <a:pPr algn="l" fontAlgn="b"/>
                      <a:r>
                        <a:rPr lang="en-US" sz="1400" u="none" strike="noStrike">
                          <a:effectLst/>
                          <a:latin typeface="Georgia" panose="02040502050405020303" pitchFamily="18" charset="0"/>
                        </a:rPr>
                        <a:t>CGST @ 1% of Total Taxable value shown in Tax Invoice</a:t>
                      </a:r>
                      <a:endParaRPr lang="en-US" sz="1400" b="1" i="0" u="none" strike="noStrike">
                        <a:solidFill>
                          <a:srgbClr val="000000"/>
                        </a:solidFill>
                        <a:effectLst/>
                        <a:latin typeface="Georgia" panose="02040502050405020303" pitchFamily="18" charset="0"/>
                      </a:endParaRPr>
                    </a:p>
                  </a:txBody>
                  <a:tcPr marL="9525" marR="9525" marT="9525" marB="0" anchor="ctr"/>
                </a:tc>
                <a:tc>
                  <a:txBody>
                    <a:bodyPr/>
                    <a:lstStyle/>
                    <a:p>
                      <a:pPr algn="ctr" fontAlgn="b"/>
                      <a:r>
                        <a:rPr lang="en-US" sz="1400" u="none" strike="noStrike" dirty="0" smtClean="0">
                          <a:effectLst/>
                          <a:latin typeface="Georgia" panose="02040502050405020303" pitchFamily="18" charset="0"/>
                        </a:rPr>
                        <a:t>892.86</a:t>
                      </a:r>
                      <a:endParaRPr lang="en-US" sz="1400" b="1" i="0" u="none" strike="noStrike" dirty="0">
                        <a:solidFill>
                          <a:srgbClr val="000000"/>
                        </a:solidFill>
                        <a:effectLst/>
                        <a:latin typeface="Georgia" panose="02040502050405020303" pitchFamily="18" charset="0"/>
                      </a:endParaRPr>
                    </a:p>
                  </a:txBody>
                  <a:tcPr marL="9525" marR="9525" marT="9525" marB="0" anchor="ctr"/>
                </a:tc>
                <a:tc vMerge="1">
                  <a:txBody>
                    <a:bodyPr/>
                    <a:lstStyle/>
                    <a:p>
                      <a:endParaRPr lang="en-US"/>
                    </a:p>
                  </a:txBody>
                  <a:tcPr/>
                </a:tc>
                <a:tc>
                  <a:txBody>
                    <a:bodyPr/>
                    <a:lstStyle/>
                    <a:p>
                      <a:pPr algn="l" fontAlgn="b"/>
                      <a:r>
                        <a:rPr lang="en-US" sz="1400" b="1" u="none" strike="noStrike" dirty="0">
                          <a:effectLst/>
                          <a:latin typeface="Georgia" panose="02040502050405020303" pitchFamily="18" charset="0"/>
                        </a:rPr>
                        <a:t>Total Value of Supply of Services</a:t>
                      </a:r>
                      <a:endParaRPr lang="en-US" sz="1400" b="1" i="0" u="none" strike="noStrike" dirty="0">
                        <a:solidFill>
                          <a:srgbClr val="000000"/>
                        </a:solidFill>
                        <a:effectLst/>
                        <a:latin typeface="Georgia" panose="02040502050405020303" pitchFamily="18" charset="0"/>
                      </a:endParaRPr>
                    </a:p>
                  </a:txBody>
                  <a:tcPr marL="9525" marR="9525" marT="9525" marB="0" anchor="ctr"/>
                </a:tc>
                <a:tc>
                  <a:txBody>
                    <a:bodyPr/>
                    <a:lstStyle/>
                    <a:p>
                      <a:pPr algn="ctr" fontAlgn="b"/>
                      <a:r>
                        <a:rPr lang="en-US" sz="1400" b="1" u="none" strike="noStrike" dirty="0">
                          <a:effectLst/>
                          <a:latin typeface="Georgia" panose="02040502050405020303" pitchFamily="18" charset="0"/>
                        </a:rPr>
                        <a:t>100000.00</a:t>
                      </a:r>
                      <a:endParaRPr lang="en-US" sz="1400" b="1" i="0" u="none" strike="noStrike" dirty="0">
                        <a:solidFill>
                          <a:srgbClr val="000000"/>
                        </a:solidFill>
                        <a:effectLst/>
                        <a:latin typeface="Georgia" panose="02040502050405020303" pitchFamily="18" charset="0"/>
                      </a:endParaRPr>
                    </a:p>
                  </a:txBody>
                  <a:tcPr marL="9525" marR="9525" marT="9525" marB="0" anchor="ctr"/>
                </a:tc>
                <a:extLst>
                  <a:ext uri="{0D108BD9-81ED-4DB2-BD59-A6C34878D82A}">
                    <a16:rowId xmlns:a16="http://schemas.microsoft.com/office/drawing/2014/main" val="10009"/>
                  </a:ext>
                </a:extLst>
              </a:tr>
              <a:tr h="438753">
                <a:tc>
                  <a:txBody>
                    <a:bodyPr/>
                    <a:lstStyle/>
                    <a:p>
                      <a:pPr algn="l" fontAlgn="b"/>
                      <a:r>
                        <a:rPr lang="en-US" sz="1400" u="none" strike="noStrike">
                          <a:effectLst/>
                          <a:latin typeface="Georgia" panose="02040502050405020303" pitchFamily="18" charset="0"/>
                        </a:rPr>
                        <a:t>SGST @ 1% of Total Taxable Value shown in Tax Invoice</a:t>
                      </a:r>
                      <a:endParaRPr lang="en-US" sz="1400" b="1" i="0" u="none" strike="noStrike">
                        <a:solidFill>
                          <a:srgbClr val="000000"/>
                        </a:solidFill>
                        <a:effectLst/>
                        <a:latin typeface="Georgia" panose="02040502050405020303" pitchFamily="18" charset="0"/>
                      </a:endParaRPr>
                    </a:p>
                  </a:txBody>
                  <a:tcPr marL="9525" marR="9525" marT="9525" marB="0" anchor="ctr"/>
                </a:tc>
                <a:tc>
                  <a:txBody>
                    <a:bodyPr/>
                    <a:lstStyle/>
                    <a:p>
                      <a:pPr algn="ctr" fontAlgn="b"/>
                      <a:r>
                        <a:rPr lang="en-US" sz="1400" u="none" strike="noStrike" dirty="0" smtClean="0">
                          <a:effectLst/>
                          <a:latin typeface="Georgia" panose="02040502050405020303" pitchFamily="18" charset="0"/>
                        </a:rPr>
                        <a:t>892.86</a:t>
                      </a:r>
                      <a:endParaRPr lang="en-US" sz="1400" b="1" i="0" u="none" strike="noStrike" dirty="0">
                        <a:solidFill>
                          <a:srgbClr val="000000"/>
                        </a:solidFill>
                        <a:effectLst/>
                        <a:latin typeface="Georgia" panose="02040502050405020303" pitchFamily="18" charset="0"/>
                      </a:endParaRPr>
                    </a:p>
                  </a:txBody>
                  <a:tcPr marL="9525" marR="9525" marT="9525" marB="0" anchor="ctr"/>
                </a:tc>
                <a:tc vMerge="1">
                  <a:txBody>
                    <a:bodyPr/>
                    <a:lstStyle/>
                    <a:p>
                      <a:endParaRPr lang="en-US"/>
                    </a:p>
                  </a:txBody>
                  <a:tcPr/>
                </a:tc>
                <a:tc rowSpan="4" gridSpan="2">
                  <a:txBody>
                    <a:bodyPr/>
                    <a:lstStyle/>
                    <a:p>
                      <a:pPr algn="l" fontAlgn="b"/>
                      <a:endParaRPr lang="en-US" sz="1400" b="0" i="0" u="none" strike="noStrike" dirty="0">
                        <a:solidFill>
                          <a:srgbClr val="000000"/>
                        </a:solidFill>
                        <a:effectLst/>
                        <a:latin typeface="Georgia" panose="02040502050405020303" pitchFamily="18" charset="0"/>
                      </a:endParaRPr>
                    </a:p>
                  </a:txBody>
                  <a:tcPr marL="9525" marR="9525" marT="9525" marB="0" anchor="ctr"/>
                </a:tc>
                <a:tc rowSpan="4" hMerge="1">
                  <a:txBody>
                    <a:bodyPr/>
                    <a:lstStyle/>
                    <a:p>
                      <a:pPr algn="r" fontAlgn="b"/>
                      <a:endParaRPr lang="en-US" sz="1400" b="0" i="0" u="none" strike="noStrike" dirty="0">
                        <a:solidFill>
                          <a:srgbClr val="000000"/>
                        </a:solidFill>
                        <a:effectLst/>
                        <a:latin typeface="Georgia" panose="02040502050405020303" pitchFamily="18" charset="0"/>
                      </a:endParaRPr>
                    </a:p>
                  </a:txBody>
                  <a:tcPr marL="9525" marR="9525" marT="9525" marB="0" anchor="ctr"/>
                </a:tc>
                <a:extLst>
                  <a:ext uri="{0D108BD9-81ED-4DB2-BD59-A6C34878D82A}">
                    <a16:rowId xmlns:a16="http://schemas.microsoft.com/office/drawing/2014/main" val="10010"/>
                  </a:ext>
                </a:extLst>
              </a:tr>
              <a:tr h="438753">
                <a:tc>
                  <a:txBody>
                    <a:bodyPr/>
                    <a:lstStyle/>
                    <a:p>
                      <a:pPr algn="l" fontAlgn="b"/>
                      <a:r>
                        <a:rPr lang="en-US" sz="1400" u="none" strike="noStrike">
                          <a:effectLst/>
                          <a:latin typeface="Georgia" panose="02040502050405020303" pitchFamily="18" charset="0"/>
                        </a:rPr>
                        <a:t>Total Deduction</a:t>
                      </a:r>
                      <a:endParaRPr lang="en-US" sz="1400" b="0" i="0" u="none" strike="noStrike">
                        <a:solidFill>
                          <a:srgbClr val="000000"/>
                        </a:solidFill>
                        <a:effectLst/>
                        <a:latin typeface="Georgia" panose="02040502050405020303" pitchFamily="18" charset="0"/>
                      </a:endParaRPr>
                    </a:p>
                  </a:txBody>
                  <a:tcPr marL="9525" marR="9525" marT="9525" marB="0" anchor="ctr"/>
                </a:tc>
                <a:tc>
                  <a:txBody>
                    <a:bodyPr/>
                    <a:lstStyle/>
                    <a:p>
                      <a:pPr algn="ctr" fontAlgn="b"/>
                      <a:r>
                        <a:rPr lang="en-US" sz="1400" u="none" strike="noStrike" dirty="0" smtClean="0">
                          <a:effectLst/>
                          <a:latin typeface="Georgia" panose="02040502050405020303" pitchFamily="18" charset="0"/>
                        </a:rPr>
                        <a:t>16735.71</a:t>
                      </a:r>
                      <a:endParaRPr lang="en-US" sz="1400" b="0" i="0" u="none" strike="noStrike" dirty="0">
                        <a:solidFill>
                          <a:srgbClr val="000000"/>
                        </a:solidFill>
                        <a:effectLst/>
                        <a:latin typeface="Georgia" panose="02040502050405020303" pitchFamily="18" charset="0"/>
                      </a:endParaRPr>
                    </a:p>
                  </a:txBody>
                  <a:tcPr marL="9525" marR="9525" marT="9525" marB="0" anchor="ctr"/>
                </a:tc>
                <a:tc vMerge="1">
                  <a:txBody>
                    <a:bodyPr/>
                    <a:lstStyle/>
                    <a:p>
                      <a:endParaRPr lang="en-US"/>
                    </a:p>
                  </a:txBody>
                  <a:tcPr/>
                </a:tc>
                <a:tc gridSpan="2" vMerge="1">
                  <a:txBody>
                    <a:bodyPr/>
                    <a:lstStyle/>
                    <a:p>
                      <a:pPr algn="l" fontAlgn="b"/>
                      <a:endParaRPr lang="en-US" sz="1400" b="0" i="0" u="none" strike="noStrike" dirty="0">
                        <a:solidFill>
                          <a:srgbClr val="000000"/>
                        </a:solidFill>
                        <a:effectLst/>
                        <a:latin typeface="Georgia" panose="02040502050405020303" pitchFamily="18" charset="0"/>
                      </a:endParaRPr>
                    </a:p>
                  </a:txBody>
                  <a:tcPr marL="9525" marR="9525" marT="9525" marB="0" anchor="ctr"/>
                </a:tc>
                <a:tc hMerge="1" vMerge="1">
                  <a:txBody>
                    <a:bodyPr/>
                    <a:lstStyle/>
                    <a:p>
                      <a:pPr algn="r" fontAlgn="b"/>
                      <a:endParaRPr lang="en-US" sz="1400" b="0" i="0" u="none" strike="noStrike" dirty="0">
                        <a:solidFill>
                          <a:srgbClr val="000000"/>
                        </a:solidFill>
                        <a:effectLst/>
                        <a:latin typeface="Georgia" panose="02040502050405020303" pitchFamily="18" charset="0"/>
                      </a:endParaRPr>
                    </a:p>
                  </a:txBody>
                  <a:tcPr marL="9525" marR="9525" marT="9525" marB="0" anchor="ctr"/>
                </a:tc>
                <a:extLst>
                  <a:ext uri="{0D108BD9-81ED-4DB2-BD59-A6C34878D82A}">
                    <a16:rowId xmlns:a16="http://schemas.microsoft.com/office/drawing/2014/main" val="10011"/>
                  </a:ext>
                </a:extLst>
              </a:tr>
              <a:tr h="438753">
                <a:tc>
                  <a:txBody>
                    <a:bodyPr/>
                    <a:lstStyle/>
                    <a:p>
                      <a:pPr algn="l" fontAlgn="b"/>
                      <a:r>
                        <a:rPr lang="en-US" sz="1400" u="none" strike="noStrike">
                          <a:effectLst/>
                          <a:latin typeface="Georgia" panose="02040502050405020303" pitchFamily="18" charset="0"/>
                        </a:rPr>
                        <a:t>Cheque Value (Total passed value - Total Deductions)</a:t>
                      </a:r>
                      <a:endParaRPr lang="en-US" sz="1400" b="0" i="0" u="none" strike="noStrike">
                        <a:solidFill>
                          <a:srgbClr val="000000"/>
                        </a:solidFill>
                        <a:effectLst/>
                        <a:latin typeface="Georgia" panose="02040502050405020303" pitchFamily="18" charset="0"/>
                      </a:endParaRPr>
                    </a:p>
                  </a:txBody>
                  <a:tcPr marL="9525" marR="9525" marT="9525" marB="0" anchor="ctr"/>
                </a:tc>
                <a:tc>
                  <a:txBody>
                    <a:bodyPr/>
                    <a:lstStyle/>
                    <a:p>
                      <a:pPr algn="ctr" fontAlgn="b"/>
                      <a:r>
                        <a:rPr lang="en-US" sz="1400" u="none" strike="noStrike" dirty="0" smtClean="0">
                          <a:effectLst/>
                          <a:latin typeface="Georgia" panose="02040502050405020303" pitchFamily="18" charset="0"/>
                        </a:rPr>
                        <a:t>83214.29</a:t>
                      </a:r>
                      <a:endParaRPr lang="en-US" sz="1400" b="0" i="0" u="none" strike="noStrike" dirty="0">
                        <a:solidFill>
                          <a:srgbClr val="000000"/>
                        </a:solidFill>
                        <a:effectLst/>
                        <a:latin typeface="Georgia" panose="02040502050405020303" pitchFamily="18" charset="0"/>
                      </a:endParaRPr>
                    </a:p>
                  </a:txBody>
                  <a:tcPr marL="9525" marR="9525" marT="9525" marB="0" anchor="ctr"/>
                </a:tc>
                <a:tc vMerge="1">
                  <a:txBody>
                    <a:bodyPr/>
                    <a:lstStyle/>
                    <a:p>
                      <a:endParaRPr lang="en-US"/>
                    </a:p>
                  </a:txBody>
                  <a:tcPr/>
                </a:tc>
                <a:tc gridSpan="2" vMerge="1">
                  <a:txBody>
                    <a:bodyPr/>
                    <a:lstStyle/>
                    <a:p>
                      <a:pPr algn="l" fontAlgn="b"/>
                      <a:endParaRPr lang="en-US" sz="1400" b="0" i="0" u="none" strike="noStrike">
                        <a:solidFill>
                          <a:srgbClr val="000000"/>
                        </a:solidFill>
                        <a:effectLst/>
                        <a:latin typeface="Georgia" panose="02040502050405020303" pitchFamily="18" charset="0"/>
                      </a:endParaRPr>
                    </a:p>
                  </a:txBody>
                  <a:tcPr marL="9525" marR="9525" marT="9525" marB="0" anchor="ctr"/>
                </a:tc>
                <a:tc hMerge="1" vMerge="1">
                  <a:txBody>
                    <a:bodyPr/>
                    <a:lstStyle/>
                    <a:p>
                      <a:pPr algn="r" fontAlgn="b"/>
                      <a:endParaRPr lang="en-US" sz="1400" b="0" i="0" u="none" strike="noStrike" dirty="0">
                        <a:solidFill>
                          <a:srgbClr val="000000"/>
                        </a:solidFill>
                        <a:effectLst/>
                        <a:latin typeface="Georgia" panose="02040502050405020303" pitchFamily="18" charset="0"/>
                      </a:endParaRPr>
                    </a:p>
                  </a:txBody>
                  <a:tcPr marL="9525" marR="9525" marT="9525" marB="0" anchor="ctr"/>
                </a:tc>
                <a:extLst>
                  <a:ext uri="{0D108BD9-81ED-4DB2-BD59-A6C34878D82A}">
                    <a16:rowId xmlns:a16="http://schemas.microsoft.com/office/drawing/2014/main" val="10012"/>
                  </a:ext>
                </a:extLst>
              </a:tr>
              <a:tr h="438753">
                <a:tc>
                  <a:txBody>
                    <a:bodyPr/>
                    <a:lstStyle/>
                    <a:p>
                      <a:pPr algn="l" fontAlgn="b"/>
                      <a:r>
                        <a:rPr lang="en-US" sz="1400" u="none" strike="noStrike">
                          <a:effectLst/>
                          <a:latin typeface="Georgia" panose="02040502050405020303" pitchFamily="18" charset="0"/>
                        </a:rPr>
                        <a:t>Amount reduced from allotment ( Cheque Value + Total Deduction)</a:t>
                      </a:r>
                      <a:endParaRPr lang="en-US" sz="1400" b="0" i="0" u="none" strike="noStrike">
                        <a:solidFill>
                          <a:srgbClr val="000000"/>
                        </a:solidFill>
                        <a:effectLst/>
                        <a:latin typeface="Georgia" panose="02040502050405020303" pitchFamily="18" charset="0"/>
                      </a:endParaRPr>
                    </a:p>
                  </a:txBody>
                  <a:tcPr marL="9525" marR="9525" marT="9525" marB="0" anchor="ctr"/>
                </a:tc>
                <a:tc>
                  <a:txBody>
                    <a:bodyPr/>
                    <a:lstStyle/>
                    <a:p>
                      <a:pPr algn="ctr" fontAlgn="b"/>
                      <a:r>
                        <a:rPr lang="en-US" sz="1400" u="none" strike="noStrike" dirty="0">
                          <a:effectLst/>
                          <a:latin typeface="Georgia" panose="02040502050405020303" pitchFamily="18" charset="0"/>
                        </a:rPr>
                        <a:t>100000.00</a:t>
                      </a:r>
                      <a:endParaRPr lang="en-US" sz="1400" b="0" i="0" u="none" strike="noStrike" dirty="0">
                        <a:solidFill>
                          <a:srgbClr val="000000"/>
                        </a:solidFill>
                        <a:effectLst/>
                        <a:latin typeface="Georgia" panose="02040502050405020303" pitchFamily="18" charset="0"/>
                      </a:endParaRPr>
                    </a:p>
                  </a:txBody>
                  <a:tcPr marL="9525" marR="9525" marT="9525" marB="0" anchor="ctr"/>
                </a:tc>
                <a:tc vMerge="1">
                  <a:txBody>
                    <a:bodyPr/>
                    <a:lstStyle/>
                    <a:p>
                      <a:endParaRPr lang="en-US"/>
                    </a:p>
                  </a:txBody>
                  <a:tcPr/>
                </a:tc>
                <a:tc gridSpan="2" vMerge="1">
                  <a:txBody>
                    <a:bodyPr/>
                    <a:lstStyle/>
                    <a:p>
                      <a:pPr algn="l" fontAlgn="b"/>
                      <a:endParaRPr lang="en-US" sz="1400" b="0" i="0" u="none" strike="noStrike">
                        <a:solidFill>
                          <a:srgbClr val="000000"/>
                        </a:solidFill>
                        <a:effectLst/>
                        <a:latin typeface="Georgia" panose="02040502050405020303" pitchFamily="18" charset="0"/>
                      </a:endParaRPr>
                    </a:p>
                  </a:txBody>
                  <a:tcPr marL="9525" marR="9525" marT="9525" marB="0" anchor="ctr"/>
                </a:tc>
                <a:tc hMerge="1" vMerge="1">
                  <a:txBody>
                    <a:bodyPr/>
                    <a:lstStyle/>
                    <a:p>
                      <a:pPr algn="r" fontAlgn="b"/>
                      <a:endParaRPr lang="en-US" sz="1400" b="0" i="0" u="none" strike="noStrike" dirty="0">
                        <a:solidFill>
                          <a:srgbClr val="000000"/>
                        </a:solidFill>
                        <a:effectLst/>
                        <a:latin typeface="Georgia" panose="02040502050405020303" pitchFamily="18" charset="0"/>
                      </a:endParaRPr>
                    </a:p>
                  </a:txBody>
                  <a:tcPr marL="9525" marR="9525" marT="9525" marB="0" anchor="ctr"/>
                </a:tc>
                <a:extLst>
                  <a:ext uri="{0D108BD9-81ED-4DB2-BD59-A6C34878D82A}">
                    <a16:rowId xmlns:a16="http://schemas.microsoft.com/office/drawing/2014/main" val="10013"/>
                  </a:ext>
                </a:extLst>
              </a:tr>
            </a:tbl>
          </a:graphicData>
        </a:graphic>
      </p:graphicFrame>
      <p:sp>
        <p:nvSpPr>
          <p:cNvPr id="4" name="Title 1"/>
          <p:cNvSpPr txBox="1">
            <a:spLocks/>
          </p:cNvSpPr>
          <p:nvPr/>
        </p:nvSpPr>
        <p:spPr>
          <a:xfrm>
            <a:off x="0" y="0"/>
            <a:ext cx="12192000" cy="472209"/>
          </a:xfrm>
          <a:prstGeom prst="rect">
            <a:avLst/>
          </a:prstGeom>
          <a:solidFill>
            <a:schemeClr val="accent6">
              <a:lumMod val="50000"/>
            </a:schemeClr>
          </a:solidFill>
        </p:spPr>
        <p:txBody>
          <a:bodyPr vert="horz" wrap="square" lIns="0" tIns="50941" rIns="0" bIns="50941" rtlCol="0" anchor="t" anchorCtr="0">
            <a:spAutoFit/>
          </a:bodyPr>
          <a:lstStyle>
            <a:defPPr>
              <a:defRPr lang="en-US"/>
            </a:defPPr>
            <a:lvl1pPr algn="ctr">
              <a:spcBef>
                <a:spcPct val="0"/>
              </a:spcBef>
              <a:buNone/>
              <a:defRPr sz="2400" b="1">
                <a:solidFill>
                  <a:schemeClr val="bg1"/>
                </a:solidFill>
                <a:latin typeface="Georgia" panose="02040502050405020303" pitchFamily="18" charset="0"/>
              </a:defRPr>
            </a:lvl1pPr>
          </a:lstStyle>
          <a:p>
            <a:r>
              <a:rPr lang="en-US">
                <a:sym typeface="+mn-ea"/>
              </a:rPr>
              <a:t>Comparison in VAT and GST regime</a:t>
            </a:r>
            <a:endParaRPr lang="en-US" dirty="0">
              <a:sym typeface="+mn-ea"/>
            </a:endParaRPr>
          </a:p>
        </p:txBody>
      </p:sp>
    </p:spTree>
    <p:extLst>
      <p:ext uri="{BB962C8B-B14F-4D97-AF65-F5344CB8AC3E}">
        <p14:creationId xmlns:p14="http://schemas.microsoft.com/office/powerpoint/2010/main" val="42157367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txBox="1">
            <a:spLocks/>
          </p:cNvSpPr>
          <p:nvPr/>
        </p:nvSpPr>
        <p:spPr>
          <a:xfrm>
            <a:off x="2112963" y="82550"/>
            <a:ext cx="7391400" cy="381000"/>
          </a:xfrm>
          <a:prstGeom prst="rect">
            <a:avLst/>
          </a:prstGeom>
        </p:spPr>
        <p:txBody>
          <a:bodyPr/>
          <a:lstStyle>
            <a:lvl1pPr marL="228600" indent="-228600" algn="l" rtl="0" eaLnBrk="0" fontAlgn="base" hangingPunct="0">
              <a:spcBef>
                <a:spcPct val="50000"/>
              </a:spcBef>
              <a:spcAft>
                <a:spcPct val="0"/>
              </a:spcAft>
              <a:buClr>
                <a:srgbClr val="AF2828"/>
              </a:buClr>
              <a:buSzPct val="80000"/>
              <a:buFont typeface="Wingdings" panose="05000000000000000000" pitchFamily="2" charset="2"/>
              <a:buChar char="n"/>
              <a:defRPr sz="1600">
                <a:solidFill>
                  <a:srgbClr val="000000"/>
                </a:solidFill>
                <a:latin typeface="Arial" pitchFamily="34" charset="0"/>
                <a:ea typeface="+mn-ea"/>
                <a:cs typeface="Arial" pitchFamily="34" charset="0"/>
              </a:defRPr>
            </a:lvl1pPr>
            <a:lvl2pPr marL="571500" indent="-228600" algn="l" rtl="0" eaLnBrk="0" fontAlgn="base" hangingPunct="0">
              <a:spcBef>
                <a:spcPct val="25000"/>
              </a:spcBef>
              <a:spcAft>
                <a:spcPct val="0"/>
              </a:spcAft>
              <a:buClr>
                <a:srgbClr val="AF2828"/>
              </a:buClr>
              <a:buChar char="—"/>
              <a:defRPr sz="1600">
                <a:solidFill>
                  <a:srgbClr val="000000"/>
                </a:solidFill>
                <a:latin typeface="Arial" pitchFamily="34" charset="0"/>
                <a:cs typeface="Arial" pitchFamily="34" charset="0"/>
              </a:defRPr>
            </a:lvl2pPr>
            <a:lvl3pPr marL="914400" indent="-228600" algn="l" rtl="0" eaLnBrk="0" fontAlgn="base" hangingPunct="0">
              <a:spcBef>
                <a:spcPct val="25000"/>
              </a:spcBef>
              <a:spcAft>
                <a:spcPct val="0"/>
              </a:spcAft>
              <a:buClr>
                <a:srgbClr val="AF2828"/>
              </a:buClr>
              <a:buSzPct val="70000"/>
              <a:buFont typeface="Wingdings" panose="05000000000000000000" pitchFamily="2" charset="2"/>
              <a:buChar char="n"/>
              <a:defRPr sz="1600">
                <a:solidFill>
                  <a:srgbClr val="000000"/>
                </a:solidFill>
                <a:latin typeface="Arial" pitchFamily="34" charset="0"/>
                <a:cs typeface="Arial" pitchFamily="34" charset="0"/>
              </a:defRPr>
            </a:lvl3pPr>
            <a:lvl4pPr marL="1262063" indent="-233363" algn="l" rtl="0" eaLnBrk="0" fontAlgn="base" hangingPunct="0">
              <a:spcBef>
                <a:spcPct val="25000"/>
              </a:spcBef>
              <a:spcAft>
                <a:spcPct val="0"/>
              </a:spcAft>
              <a:buClr>
                <a:srgbClr val="AF2828"/>
              </a:buClr>
              <a:buChar char="—"/>
              <a:defRPr sz="1600">
                <a:solidFill>
                  <a:srgbClr val="000000"/>
                </a:solidFill>
                <a:latin typeface="Arial" pitchFamily="34" charset="0"/>
                <a:cs typeface="Arial" pitchFamily="34" charset="0"/>
              </a:defRPr>
            </a:lvl4pPr>
            <a:lvl5pPr marL="1600200" indent="-223838" algn="l" rtl="0" eaLnBrk="0" fontAlgn="base" hangingPunct="0">
              <a:spcBef>
                <a:spcPct val="25000"/>
              </a:spcBef>
              <a:spcAft>
                <a:spcPct val="0"/>
              </a:spcAft>
              <a:buClr>
                <a:srgbClr val="AF2828"/>
              </a:buClr>
              <a:buSzPct val="70000"/>
              <a:buFont typeface="Wingdings" panose="05000000000000000000" pitchFamily="2" charset="2"/>
              <a:buChar char="n"/>
              <a:defRPr sz="1600">
                <a:solidFill>
                  <a:srgbClr val="000000"/>
                </a:solidFill>
                <a:latin typeface="Arial" pitchFamily="34" charset="0"/>
                <a:cs typeface="Arial" pitchFamily="34" charset="0"/>
              </a:defRPr>
            </a:lvl5pPr>
            <a:lvl6pPr marL="2057400" indent="-223838" algn="l" rtl="0" eaLnBrk="1" fontAlgn="base" hangingPunct="1">
              <a:spcBef>
                <a:spcPct val="25000"/>
              </a:spcBef>
              <a:spcAft>
                <a:spcPct val="0"/>
              </a:spcAft>
              <a:buClr>
                <a:schemeClr val="accent1"/>
              </a:buClr>
              <a:buSzPct val="80000"/>
              <a:buFont typeface="Wingdings" pitchFamily="2" charset="2"/>
              <a:buChar char="n"/>
              <a:defRPr sz="1400">
                <a:solidFill>
                  <a:srgbClr val="474747"/>
                </a:solidFill>
                <a:latin typeface="+mn-lt"/>
              </a:defRPr>
            </a:lvl6pPr>
            <a:lvl7pPr marL="2514600" indent="-223838" algn="l" rtl="0" eaLnBrk="1" fontAlgn="base" hangingPunct="1">
              <a:spcBef>
                <a:spcPct val="25000"/>
              </a:spcBef>
              <a:spcAft>
                <a:spcPct val="0"/>
              </a:spcAft>
              <a:buClr>
                <a:schemeClr val="accent1"/>
              </a:buClr>
              <a:buSzPct val="80000"/>
              <a:buFont typeface="Wingdings" pitchFamily="2" charset="2"/>
              <a:buChar char="n"/>
              <a:defRPr sz="1400">
                <a:solidFill>
                  <a:srgbClr val="474747"/>
                </a:solidFill>
                <a:latin typeface="+mn-lt"/>
              </a:defRPr>
            </a:lvl7pPr>
            <a:lvl8pPr marL="2971800" indent="-223838" algn="l" rtl="0" eaLnBrk="1" fontAlgn="base" hangingPunct="1">
              <a:spcBef>
                <a:spcPct val="25000"/>
              </a:spcBef>
              <a:spcAft>
                <a:spcPct val="0"/>
              </a:spcAft>
              <a:buClr>
                <a:schemeClr val="accent1"/>
              </a:buClr>
              <a:buSzPct val="80000"/>
              <a:buFont typeface="Wingdings" pitchFamily="2" charset="2"/>
              <a:buChar char="n"/>
              <a:defRPr sz="1400">
                <a:solidFill>
                  <a:srgbClr val="474747"/>
                </a:solidFill>
                <a:latin typeface="+mn-lt"/>
              </a:defRPr>
            </a:lvl8pPr>
            <a:lvl9pPr marL="3429000" indent="-223838" algn="l" rtl="0" eaLnBrk="1" fontAlgn="base" hangingPunct="1">
              <a:spcBef>
                <a:spcPct val="25000"/>
              </a:spcBef>
              <a:spcAft>
                <a:spcPct val="0"/>
              </a:spcAft>
              <a:buClr>
                <a:schemeClr val="accent1"/>
              </a:buClr>
              <a:buSzPct val="80000"/>
              <a:buFont typeface="Wingdings" pitchFamily="2" charset="2"/>
              <a:buChar char="n"/>
              <a:defRPr sz="1400">
                <a:solidFill>
                  <a:srgbClr val="474747"/>
                </a:solidFill>
                <a:latin typeface="+mn-lt"/>
              </a:defRPr>
            </a:lvl9pPr>
          </a:lstStyle>
          <a:p>
            <a:pPr marL="0" indent="0">
              <a:buNone/>
              <a:defRPr/>
            </a:pPr>
            <a:r>
              <a:rPr lang="en-US" sz="1800" b="1" dirty="0">
                <a:solidFill>
                  <a:schemeClr val="bg1"/>
                </a:solidFill>
                <a:latin typeface="+mj-lt"/>
                <a:ea typeface="MS Mincho" panose="02020609040205080304" pitchFamily="49" charset="-128"/>
              </a:rPr>
              <a:t>Tax Deducted at Source</a:t>
            </a:r>
            <a:endParaRPr lang="en-US" altLang="en-US" sz="1800" b="1" kern="0" dirty="0">
              <a:solidFill>
                <a:schemeClr val="bg1"/>
              </a:solidFill>
              <a:latin typeface="+mj-lt"/>
            </a:endParaRPr>
          </a:p>
        </p:txBody>
      </p:sp>
      <p:graphicFrame>
        <p:nvGraphicFramePr>
          <p:cNvPr id="8" name="Diagram 7"/>
          <p:cNvGraphicFramePr/>
          <p:nvPr>
            <p:extLst>
              <p:ext uri="{D42A27DB-BD31-4B8C-83A1-F6EECF244321}">
                <p14:modId xmlns:p14="http://schemas.microsoft.com/office/powerpoint/2010/main" val="40100209"/>
              </p:ext>
            </p:extLst>
          </p:nvPr>
        </p:nvGraphicFramePr>
        <p:xfrm>
          <a:off x="1562100" y="838201"/>
          <a:ext cx="9029700" cy="5675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itle 1"/>
          <p:cNvSpPr txBox="1">
            <a:spLocks/>
          </p:cNvSpPr>
          <p:nvPr/>
        </p:nvSpPr>
        <p:spPr>
          <a:xfrm>
            <a:off x="0" y="0"/>
            <a:ext cx="12192000" cy="379876"/>
          </a:xfrm>
          <a:prstGeom prst="rect">
            <a:avLst/>
          </a:prstGeom>
          <a:solidFill>
            <a:schemeClr val="accent6">
              <a:lumMod val="50000"/>
            </a:schemeClr>
          </a:solidFill>
        </p:spPr>
        <p:txBody>
          <a:bodyPr vert="horz" wrap="square" lIns="0" tIns="50941" rIns="0" bIns="50941" rtlCol="0" anchor="t" anchorCtr="0">
            <a:spAutoFit/>
          </a:bodyPr>
          <a:lstStyle>
            <a:lvl1pPr algn="l" defTabSz="899010" rtl="0" eaLnBrk="1" latinLnBrk="0" hangingPunct="1">
              <a:spcBef>
                <a:spcPct val="0"/>
              </a:spcBef>
              <a:buNone/>
              <a:defRPr sz="1588" kern="1200">
                <a:solidFill>
                  <a:schemeClr val="tx2"/>
                </a:solidFill>
                <a:latin typeface="+mj-lt"/>
                <a:ea typeface="+mj-ea"/>
                <a:cs typeface="+mj-cs"/>
              </a:defRPr>
            </a:lvl1pPr>
          </a:lstStyle>
          <a:p>
            <a:pPr algn="ctr"/>
            <a:r>
              <a:rPr lang="en-US" altLang="en-US" sz="1800" b="1" dirty="0">
                <a:solidFill>
                  <a:schemeClr val="bg1"/>
                </a:solidFill>
                <a:latin typeface="Georgia" panose="02040502050405020303" pitchFamily="18" charset="0"/>
                <a:ea typeface="MS Mincho" panose="02020609040205080304" pitchFamily="49" charset="-128"/>
              </a:rPr>
              <a:t>Tax deduction at source-Return </a:t>
            </a:r>
            <a:r>
              <a:rPr lang="en-US" altLang="en-US" sz="1800" b="1" dirty="0" smtClean="0">
                <a:solidFill>
                  <a:schemeClr val="bg1"/>
                </a:solidFill>
                <a:latin typeface="Georgia" panose="02040502050405020303" pitchFamily="18" charset="0"/>
                <a:ea typeface="MS Mincho" panose="02020609040205080304" pitchFamily="49" charset="-128"/>
              </a:rPr>
              <a:t>GSTR-07</a:t>
            </a:r>
            <a:r>
              <a:rPr lang="en-US" sz="1800" b="1" dirty="0" smtClean="0">
                <a:solidFill>
                  <a:schemeClr val="bg1"/>
                </a:solidFill>
                <a:latin typeface="Georgia" panose="02040502050405020303" pitchFamily="18" charset="0"/>
              </a:rPr>
              <a:t>	</a:t>
            </a:r>
            <a:endParaRPr lang="en-US" sz="1800" dirty="0">
              <a:solidFill>
                <a:schemeClr val="bg1"/>
              </a:solidFill>
              <a:latin typeface="Georgia" panose="02040502050405020303" pitchFamily="18" charset="0"/>
            </a:endParaRPr>
          </a:p>
        </p:txBody>
      </p:sp>
      <p:sp>
        <p:nvSpPr>
          <p:cNvPr id="5" name="Title 1"/>
          <p:cNvSpPr txBox="1">
            <a:spLocks/>
          </p:cNvSpPr>
          <p:nvPr/>
        </p:nvSpPr>
        <p:spPr>
          <a:xfrm>
            <a:off x="0" y="0"/>
            <a:ext cx="12192000" cy="472209"/>
          </a:xfrm>
          <a:prstGeom prst="rect">
            <a:avLst/>
          </a:prstGeom>
          <a:solidFill>
            <a:schemeClr val="accent6">
              <a:lumMod val="50000"/>
            </a:schemeClr>
          </a:solidFill>
        </p:spPr>
        <p:txBody>
          <a:bodyPr vert="horz" wrap="square" lIns="0" tIns="50941" rIns="0" bIns="50941" rtlCol="0" anchor="t" anchorCtr="0">
            <a:spAutoFit/>
          </a:bodyPr>
          <a:lstStyle>
            <a:lvl1pPr algn="l" defTabSz="899010" rtl="0" eaLnBrk="1" latinLnBrk="0" hangingPunct="1">
              <a:spcBef>
                <a:spcPct val="0"/>
              </a:spcBef>
              <a:buNone/>
              <a:defRPr sz="1588" kern="1200">
                <a:solidFill>
                  <a:schemeClr val="tx2"/>
                </a:solidFill>
                <a:latin typeface="+mj-lt"/>
                <a:ea typeface="+mj-ea"/>
                <a:cs typeface="+mj-cs"/>
              </a:defRPr>
            </a:lvl1pPr>
          </a:lstStyle>
          <a:p>
            <a:pPr algn="ctr" defTabSz="914400"/>
            <a:r>
              <a:rPr lang="en-US" sz="2400" b="1" dirty="0" smtClean="0">
                <a:solidFill>
                  <a:schemeClr val="bg1"/>
                </a:solidFill>
                <a:latin typeface="Georgia" panose="02040502050405020303" pitchFamily="18" charset="0"/>
                <a:ea typeface="+mn-ea"/>
                <a:cs typeface="+mn-cs"/>
              </a:rPr>
              <a:t>TDS Provisions</a:t>
            </a:r>
            <a:endParaRPr lang="en-US" sz="2400" b="1" dirty="0">
              <a:solidFill>
                <a:schemeClr val="bg1"/>
              </a:solidFill>
              <a:latin typeface="Georgia" panose="02040502050405020303" pitchFamily="18" charset="0"/>
              <a:ea typeface="+mn-ea"/>
              <a:cs typeface="+mn-cs"/>
            </a:endParaRPr>
          </a:p>
        </p:txBody>
      </p:sp>
    </p:spTree>
    <p:extLst>
      <p:ext uri="{BB962C8B-B14F-4D97-AF65-F5344CB8AC3E}">
        <p14:creationId xmlns:p14="http://schemas.microsoft.com/office/powerpoint/2010/main" val="36730557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txBox="1">
            <a:spLocks/>
          </p:cNvSpPr>
          <p:nvPr/>
        </p:nvSpPr>
        <p:spPr>
          <a:xfrm>
            <a:off x="2112963" y="82550"/>
            <a:ext cx="7391400" cy="381000"/>
          </a:xfrm>
          <a:prstGeom prst="rect">
            <a:avLst/>
          </a:prstGeom>
        </p:spPr>
        <p:txBody>
          <a:bodyPr/>
          <a:lstStyle>
            <a:lvl1pPr marL="228600" indent="-228600" algn="l" rtl="0" eaLnBrk="0" fontAlgn="base" hangingPunct="0">
              <a:spcBef>
                <a:spcPct val="50000"/>
              </a:spcBef>
              <a:spcAft>
                <a:spcPct val="0"/>
              </a:spcAft>
              <a:buClr>
                <a:srgbClr val="AF2828"/>
              </a:buClr>
              <a:buSzPct val="80000"/>
              <a:buFont typeface="Wingdings" panose="05000000000000000000" pitchFamily="2" charset="2"/>
              <a:buChar char="n"/>
              <a:defRPr sz="1600">
                <a:solidFill>
                  <a:srgbClr val="000000"/>
                </a:solidFill>
                <a:latin typeface="Arial" pitchFamily="34" charset="0"/>
                <a:ea typeface="+mn-ea"/>
                <a:cs typeface="Arial" pitchFamily="34" charset="0"/>
              </a:defRPr>
            </a:lvl1pPr>
            <a:lvl2pPr marL="571500" indent="-228600" algn="l" rtl="0" eaLnBrk="0" fontAlgn="base" hangingPunct="0">
              <a:spcBef>
                <a:spcPct val="25000"/>
              </a:spcBef>
              <a:spcAft>
                <a:spcPct val="0"/>
              </a:spcAft>
              <a:buClr>
                <a:srgbClr val="AF2828"/>
              </a:buClr>
              <a:buChar char="—"/>
              <a:defRPr sz="1600">
                <a:solidFill>
                  <a:srgbClr val="000000"/>
                </a:solidFill>
                <a:latin typeface="Arial" pitchFamily="34" charset="0"/>
                <a:cs typeface="Arial" pitchFamily="34" charset="0"/>
              </a:defRPr>
            </a:lvl2pPr>
            <a:lvl3pPr marL="914400" indent="-228600" algn="l" rtl="0" eaLnBrk="0" fontAlgn="base" hangingPunct="0">
              <a:spcBef>
                <a:spcPct val="25000"/>
              </a:spcBef>
              <a:spcAft>
                <a:spcPct val="0"/>
              </a:spcAft>
              <a:buClr>
                <a:srgbClr val="AF2828"/>
              </a:buClr>
              <a:buSzPct val="70000"/>
              <a:buFont typeface="Wingdings" panose="05000000000000000000" pitchFamily="2" charset="2"/>
              <a:buChar char="n"/>
              <a:defRPr sz="1600">
                <a:solidFill>
                  <a:srgbClr val="000000"/>
                </a:solidFill>
                <a:latin typeface="Arial" pitchFamily="34" charset="0"/>
                <a:cs typeface="Arial" pitchFamily="34" charset="0"/>
              </a:defRPr>
            </a:lvl3pPr>
            <a:lvl4pPr marL="1262063" indent="-233363" algn="l" rtl="0" eaLnBrk="0" fontAlgn="base" hangingPunct="0">
              <a:spcBef>
                <a:spcPct val="25000"/>
              </a:spcBef>
              <a:spcAft>
                <a:spcPct val="0"/>
              </a:spcAft>
              <a:buClr>
                <a:srgbClr val="AF2828"/>
              </a:buClr>
              <a:buChar char="—"/>
              <a:defRPr sz="1600">
                <a:solidFill>
                  <a:srgbClr val="000000"/>
                </a:solidFill>
                <a:latin typeface="Arial" pitchFamily="34" charset="0"/>
                <a:cs typeface="Arial" pitchFamily="34" charset="0"/>
              </a:defRPr>
            </a:lvl4pPr>
            <a:lvl5pPr marL="1600200" indent="-223838" algn="l" rtl="0" eaLnBrk="0" fontAlgn="base" hangingPunct="0">
              <a:spcBef>
                <a:spcPct val="25000"/>
              </a:spcBef>
              <a:spcAft>
                <a:spcPct val="0"/>
              </a:spcAft>
              <a:buClr>
                <a:srgbClr val="AF2828"/>
              </a:buClr>
              <a:buSzPct val="70000"/>
              <a:buFont typeface="Wingdings" panose="05000000000000000000" pitchFamily="2" charset="2"/>
              <a:buChar char="n"/>
              <a:defRPr sz="1600">
                <a:solidFill>
                  <a:srgbClr val="000000"/>
                </a:solidFill>
                <a:latin typeface="Arial" pitchFamily="34" charset="0"/>
                <a:cs typeface="Arial" pitchFamily="34" charset="0"/>
              </a:defRPr>
            </a:lvl5pPr>
            <a:lvl6pPr marL="2057400" indent="-223838" algn="l" rtl="0" eaLnBrk="1" fontAlgn="base" hangingPunct="1">
              <a:spcBef>
                <a:spcPct val="25000"/>
              </a:spcBef>
              <a:spcAft>
                <a:spcPct val="0"/>
              </a:spcAft>
              <a:buClr>
                <a:schemeClr val="accent1"/>
              </a:buClr>
              <a:buSzPct val="80000"/>
              <a:buFont typeface="Wingdings" pitchFamily="2" charset="2"/>
              <a:buChar char="n"/>
              <a:defRPr sz="1400">
                <a:solidFill>
                  <a:srgbClr val="474747"/>
                </a:solidFill>
                <a:latin typeface="+mn-lt"/>
              </a:defRPr>
            </a:lvl6pPr>
            <a:lvl7pPr marL="2514600" indent="-223838" algn="l" rtl="0" eaLnBrk="1" fontAlgn="base" hangingPunct="1">
              <a:spcBef>
                <a:spcPct val="25000"/>
              </a:spcBef>
              <a:spcAft>
                <a:spcPct val="0"/>
              </a:spcAft>
              <a:buClr>
                <a:schemeClr val="accent1"/>
              </a:buClr>
              <a:buSzPct val="80000"/>
              <a:buFont typeface="Wingdings" pitchFamily="2" charset="2"/>
              <a:buChar char="n"/>
              <a:defRPr sz="1400">
                <a:solidFill>
                  <a:srgbClr val="474747"/>
                </a:solidFill>
                <a:latin typeface="+mn-lt"/>
              </a:defRPr>
            </a:lvl7pPr>
            <a:lvl8pPr marL="2971800" indent="-223838" algn="l" rtl="0" eaLnBrk="1" fontAlgn="base" hangingPunct="1">
              <a:spcBef>
                <a:spcPct val="25000"/>
              </a:spcBef>
              <a:spcAft>
                <a:spcPct val="0"/>
              </a:spcAft>
              <a:buClr>
                <a:schemeClr val="accent1"/>
              </a:buClr>
              <a:buSzPct val="80000"/>
              <a:buFont typeface="Wingdings" pitchFamily="2" charset="2"/>
              <a:buChar char="n"/>
              <a:defRPr sz="1400">
                <a:solidFill>
                  <a:srgbClr val="474747"/>
                </a:solidFill>
                <a:latin typeface="+mn-lt"/>
              </a:defRPr>
            </a:lvl8pPr>
            <a:lvl9pPr marL="3429000" indent="-223838" algn="l" rtl="0" eaLnBrk="1" fontAlgn="base" hangingPunct="1">
              <a:spcBef>
                <a:spcPct val="25000"/>
              </a:spcBef>
              <a:spcAft>
                <a:spcPct val="0"/>
              </a:spcAft>
              <a:buClr>
                <a:schemeClr val="accent1"/>
              </a:buClr>
              <a:buSzPct val="80000"/>
              <a:buFont typeface="Wingdings" pitchFamily="2" charset="2"/>
              <a:buChar char="n"/>
              <a:defRPr sz="1400">
                <a:solidFill>
                  <a:srgbClr val="474747"/>
                </a:solidFill>
                <a:latin typeface="+mn-lt"/>
              </a:defRPr>
            </a:lvl9pPr>
          </a:lstStyle>
          <a:p>
            <a:pPr marL="0" indent="0">
              <a:buNone/>
              <a:defRPr/>
            </a:pPr>
            <a:r>
              <a:rPr lang="en-US" sz="1800" b="1" dirty="0">
                <a:solidFill>
                  <a:schemeClr val="bg1"/>
                </a:solidFill>
                <a:latin typeface="+mj-lt"/>
                <a:ea typeface="MS Mincho" panose="02020609040205080304" pitchFamily="49" charset="-128"/>
              </a:rPr>
              <a:t>Tax Deducted at Source</a:t>
            </a:r>
            <a:endParaRPr lang="en-US" altLang="en-US" sz="1800" b="1" kern="0" dirty="0">
              <a:solidFill>
                <a:schemeClr val="bg1"/>
              </a:solidFill>
              <a:latin typeface="+mj-lt"/>
            </a:endParaRPr>
          </a:p>
        </p:txBody>
      </p:sp>
      <p:graphicFrame>
        <p:nvGraphicFramePr>
          <p:cNvPr id="8" name="Diagram 7"/>
          <p:cNvGraphicFramePr/>
          <p:nvPr>
            <p:extLst>
              <p:ext uri="{D42A27DB-BD31-4B8C-83A1-F6EECF244321}">
                <p14:modId xmlns:p14="http://schemas.microsoft.com/office/powerpoint/2010/main" val="1032399008"/>
              </p:ext>
            </p:extLst>
          </p:nvPr>
        </p:nvGraphicFramePr>
        <p:xfrm>
          <a:off x="1562100" y="838201"/>
          <a:ext cx="9029700" cy="5675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1"/>
          <p:cNvSpPr txBox="1">
            <a:spLocks/>
          </p:cNvSpPr>
          <p:nvPr/>
        </p:nvSpPr>
        <p:spPr>
          <a:xfrm>
            <a:off x="0" y="0"/>
            <a:ext cx="12192000" cy="379876"/>
          </a:xfrm>
          <a:prstGeom prst="rect">
            <a:avLst/>
          </a:prstGeom>
          <a:solidFill>
            <a:schemeClr val="accent6">
              <a:lumMod val="50000"/>
            </a:schemeClr>
          </a:solidFill>
        </p:spPr>
        <p:txBody>
          <a:bodyPr vert="horz" wrap="square" lIns="0" tIns="50941" rIns="0" bIns="50941" rtlCol="0" anchor="t" anchorCtr="0">
            <a:spAutoFit/>
          </a:bodyPr>
          <a:lstStyle>
            <a:lvl1pPr algn="l" defTabSz="899010" rtl="0" eaLnBrk="1" latinLnBrk="0" hangingPunct="1">
              <a:spcBef>
                <a:spcPct val="0"/>
              </a:spcBef>
              <a:buNone/>
              <a:defRPr sz="1588" kern="1200">
                <a:solidFill>
                  <a:schemeClr val="tx2"/>
                </a:solidFill>
                <a:latin typeface="+mj-lt"/>
                <a:ea typeface="+mj-ea"/>
                <a:cs typeface="+mj-cs"/>
              </a:defRPr>
            </a:lvl1pPr>
          </a:lstStyle>
          <a:p>
            <a:pPr algn="ctr"/>
            <a:r>
              <a:rPr lang="en-US" altLang="en-US" sz="1800" b="1" dirty="0">
                <a:solidFill>
                  <a:schemeClr val="bg1"/>
                </a:solidFill>
                <a:latin typeface="Georgia" panose="02040502050405020303" pitchFamily="18" charset="0"/>
                <a:ea typeface="MS Mincho" panose="02020609040205080304" pitchFamily="49" charset="-128"/>
              </a:rPr>
              <a:t>Tax deduction at source-Return </a:t>
            </a:r>
            <a:r>
              <a:rPr lang="en-US" altLang="en-US" sz="1800" b="1" dirty="0" smtClean="0">
                <a:solidFill>
                  <a:schemeClr val="bg1"/>
                </a:solidFill>
                <a:latin typeface="Georgia" panose="02040502050405020303" pitchFamily="18" charset="0"/>
                <a:ea typeface="MS Mincho" panose="02020609040205080304" pitchFamily="49" charset="-128"/>
              </a:rPr>
              <a:t>GSTR-07</a:t>
            </a:r>
            <a:r>
              <a:rPr lang="en-US" sz="1800" b="1" dirty="0" smtClean="0">
                <a:solidFill>
                  <a:schemeClr val="bg1"/>
                </a:solidFill>
                <a:latin typeface="Georgia" panose="02040502050405020303" pitchFamily="18" charset="0"/>
              </a:rPr>
              <a:t>	</a:t>
            </a:r>
            <a:endParaRPr lang="en-US" sz="1800" dirty="0">
              <a:solidFill>
                <a:schemeClr val="bg1"/>
              </a:solidFill>
              <a:latin typeface="Georgia" panose="02040502050405020303" pitchFamily="18" charset="0"/>
            </a:endParaRPr>
          </a:p>
        </p:txBody>
      </p:sp>
      <p:sp>
        <p:nvSpPr>
          <p:cNvPr id="9" name="Title 1"/>
          <p:cNvSpPr txBox="1">
            <a:spLocks/>
          </p:cNvSpPr>
          <p:nvPr/>
        </p:nvSpPr>
        <p:spPr>
          <a:xfrm>
            <a:off x="0" y="0"/>
            <a:ext cx="12192000" cy="472209"/>
          </a:xfrm>
          <a:prstGeom prst="rect">
            <a:avLst/>
          </a:prstGeom>
          <a:solidFill>
            <a:schemeClr val="accent6">
              <a:lumMod val="50000"/>
            </a:schemeClr>
          </a:solidFill>
        </p:spPr>
        <p:txBody>
          <a:bodyPr vert="horz" wrap="square" lIns="0" tIns="50941" rIns="0" bIns="50941" rtlCol="0" anchor="t" anchorCtr="0">
            <a:spAutoFit/>
          </a:bodyPr>
          <a:lstStyle>
            <a:lvl1pPr algn="l" defTabSz="899010" rtl="0" eaLnBrk="1" latinLnBrk="0" hangingPunct="1">
              <a:spcBef>
                <a:spcPct val="0"/>
              </a:spcBef>
              <a:buNone/>
              <a:defRPr sz="1588" kern="1200">
                <a:solidFill>
                  <a:schemeClr val="tx2"/>
                </a:solidFill>
                <a:latin typeface="+mj-lt"/>
                <a:ea typeface="+mj-ea"/>
                <a:cs typeface="+mj-cs"/>
              </a:defRPr>
            </a:lvl1pPr>
          </a:lstStyle>
          <a:p>
            <a:pPr algn="ctr" defTabSz="914400"/>
            <a:r>
              <a:rPr lang="en-US" sz="2400" b="1" dirty="0" smtClean="0">
                <a:solidFill>
                  <a:schemeClr val="bg1"/>
                </a:solidFill>
                <a:latin typeface="Georgia" panose="02040502050405020303" pitchFamily="18" charset="0"/>
                <a:ea typeface="+mn-ea"/>
                <a:cs typeface="+mn-cs"/>
              </a:rPr>
              <a:t>TDS Provisions</a:t>
            </a:r>
            <a:endParaRPr lang="en-US" sz="2400" b="1" dirty="0">
              <a:solidFill>
                <a:schemeClr val="bg1"/>
              </a:solidFill>
              <a:latin typeface="Georgia" panose="02040502050405020303" pitchFamily="18" charset="0"/>
              <a:ea typeface="+mn-ea"/>
              <a:cs typeface="+mn-cs"/>
            </a:endParaRPr>
          </a:p>
        </p:txBody>
      </p:sp>
    </p:spTree>
    <p:extLst>
      <p:ext uri="{BB962C8B-B14F-4D97-AF65-F5344CB8AC3E}">
        <p14:creationId xmlns:p14="http://schemas.microsoft.com/office/powerpoint/2010/main" val="26187566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txBox="1">
            <a:spLocks/>
          </p:cNvSpPr>
          <p:nvPr/>
        </p:nvSpPr>
        <p:spPr>
          <a:xfrm>
            <a:off x="2112963" y="82550"/>
            <a:ext cx="7391400" cy="381000"/>
          </a:xfrm>
          <a:prstGeom prst="rect">
            <a:avLst/>
          </a:prstGeom>
        </p:spPr>
        <p:txBody>
          <a:bodyPr/>
          <a:lstStyle>
            <a:lvl1pPr marL="228600" indent="-228600" algn="l" rtl="0" eaLnBrk="0" fontAlgn="base" hangingPunct="0">
              <a:spcBef>
                <a:spcPct val="50000"/>
              </a:spcBef>
              <a:spcAft>
                <a:spcPct val="0"/>
              </a:spcAft>
              <a:buClr>
                <a:srgbClr val="AF2828"/>
              </a:buClr>
              <a:buSzPct val="80000"/>
              <a:buFont typeface="Wingdings" panose="05000000000000000000" pitchFamily="2" charset="2"/>
              <a:buChar char="n"/>
              <a:defRPr sz="1600">
                <a:solidFill>
                  <a:srgbClr val="000000"/>
                </a:solidFill>
                <a:latin typeface="Arial" pitchFamily="34" charset="0"/>
                <a:ea typeface="+mn-ea"/>
                <a:cs typeface="Arial" pitchFamily="34" charset="0"/>
              </a:defRPr>
            </a:lvl1pPr>
            <a:lvl2pPr marL="571500" indent="-228600" algn="l" rtl="0" eaLnBrk="0" fontAlgn="base" hangingPunct="0">
              <a:spcBef>
                <a:spcPct val="25000"/>
              </a:spcBef>
              <a:spcAft>
                <a:spcPct val="0"/>
              </a:spcAft>
              <a:buClr>
                <a:srgbClr val="AF2828"/>
              </a:buClr>
              <a:buChar char="—"/>
              <a:defRPr sz="1600">
                <a:solidFill>
                  <a:srgbClr val="000000"/>
                </a:solidFill>
                <a:latin typeface="Arial" pitchFamily="34" charset="0"/>
                <a:cs typeface="Arial" pitchFamily="34" charset="0"/>
              </a:defRPr>
            </a:lvl2pPr>
            <a:lvl3pPr marL="914400" indent="-228600" algn="l" rtl="0" eaLnBrk="0" fontAlgn="base" hangingPunct="0">
              <a:spcBef>
                <a:spcPct val="25000"/>
              </a:spcBef>
              <a:spcAft>
                <a:spcPct val="0"/>
              </a:spcAft>
              <a:buClr>
                <a:srgbClr val="AF2828"/>
              </a:buClr>
              <a:buSzPct val="70000"/>
              <a:buFont typeface="Wingdings" panose="05000000000000000000" pitchFamily="2" charset="2"/>
              <a:buChar char="n"/>
              <a:defRPr sz="1600">
                <a:solidFill>
                  <a:srgbClr val="000000"/>
                </a:solidFill>
                <a:latin typeface="Arial" pitchFamily="34" charset="0"/>
                <a:cs typeface="Arial" pitchFamily="34" charset="0"/>
              </a:defRPr>
            </a:lvl3pPr>
            <a:lvl4pPr marL="1262063" indent="-233363" algn="l" rtl="0" eaLnBrk="0" fontAlgn="base" hangingPunct="0">
              <a:spcBef>
                <a:spcPct val="25000"/>
              </a:spcBef>
              <a:spcAft>
                <a:spcPct val="0"/>
              </a:spcAft>
              <a:buClr>
                <a:srgbClr val="AF2828"/>
              </a:buClr>
              <a:buChar char="—"/>
              <a:defRPr sz="1600">
                <a:solidFill>
                  <a:srgbClr val="000000"/>
                </a:solidFill>
                <a:latin typeface="Arial" pitchFamily="34" charset="0"/>
                <a:cs typeface="Arial" pitchFamily="34" charset="0"/>
              </a:defRPr>
            </a:lvl4pPr>
            <a:lvl5pPr marL="1600200" indent="-223838" algn="l" rtl="0" eaLnBrk="0" fontAlgn="base" hangingPunct="0">
              <a:spcBef>
                <a:spcPct val="25000"/>
              </a:spcBef>
              <a:spcAft>
                <a:spcPct val="0"/>
              </a:spcAft>
              <a:buClr>
                <a:srgbClr val="AF2828"/>
              </a:buClr>
              <a:buSzPct val="70000"/>
              <a:buFont typeface="Wingdings" panose="05000000000000000000" pitchFamily="2" charset="2"/>
              <a:buChar char="n"/>
              <a:defRPr sz="1600">
                <a:solidFill>
                  <a:srgbClr val="000000"/>
                </a:solidFill>
                <a:latin typeface="Arial" pitchFamily="34" charset="0"/>
                <a:cs typeface="Arial" pitchFamily="34" charset="0"/>
              </a:defRPr>
            </a:lvl5pPr>
            <a:lvl6pPr marL="2057400" indent="-223838" algn="l" rtl="0" eaLnBrk="1" fontAlgn="base" hangingPunct="1">
              <a:spcBef>
                <a:spcPct val="25000"/>
              </a:spcBef>
              <a:spcAft>
                <a:spcPct val="0"/>
              </a:spcAft>
              <a:buClr>
                <a:schemeClr val="accent1"/>
              </a:buClr>
              <a:buSzPct val="80000"/>
              <a:buFont typeface="Wingdings" pitchFamily="2" charset="2"/>
              <a:buChar char="n"/>
              <a:defRPr sz="1400">
                <a:solidFill>
                  <a:srgbClr val="474747"/>
                </a:solidFill>
                <a:latin typeface="+mn-lt"/>
              </a:defRPr>
            </a:lvl6pPr>
            <a:lvl7pPr marL="2514600" indent="-223838" algn="l" rtl="0" eaLnBrk="1" fontAlgn="base" hangingPunct="1">
              <a:spcBef>
                <a:spcPct val="25000"/>
              </a:spcBef>
              <a:spcAft>
                <a:spcPct val="0"/>
              </a:spcAft>
              <a:buClr>
                <a:schemeClr val="accent1"/>
              </a:buClr>
              <a:buSzPct val="80000"/>
              <a:buFont typeface="Wingdings" pitchFamily="2" charset="2"/>
              <a:buChar char="n"/>
              <a:defRPr sz="1400">
                <a:solidFill>
                  <a:srgbClr val="474747"/>
                </a:solidFill>
                <a:latin typeface="+mn-lt"/>
              </a:defRPr>
            </a:lvl7pPr>
            <a:lvl8pPr marL="2971800" indent="-223838" algn="l" rtl="0" eaLnBrk="1" fontAlgn="base" hangingPunct="1">
              <a:spcBef>
                <a:spcPct val="25000"/>
              </a:spcBef>
              <a:spcAft>
                <a:spcPct val="0"/>
              </a:spcAft>
              <a:buClr>
                <a:schemeClr val="accent1"/>
              </a:buClr>
              <a:buSzPct val="80000"/>
              <a:buFont typeface="Wingdings" pitchFamily="2" charset="2"/>
              <a:buChar char="n"/>
              <a:defRPr sz="1400">
                <a:solidFill>
                  <a:srgbClr val="474747"/>
                </a:solidFill>
                <a:latin typeface="+mn-lt"/>
              </a:defRPr>
            </a:lvl8pPr>
            <a:lvl9pPr marL="3429000" indent="-223838" algn="l" rtl="0" eaLnBrk="1" fontAlgn="base" hangingPunct="1">
              <a:spcBef>
                <a:spcPct val="25000"/>
              </a:spcBef>
              <a:spcAft>
                <a:spcPct val="0"/>
              </a:spcAft>
              <a:buClr>
                <a:schemeClr val="accent1"/>
              </a:buClr>
              <a:buSzPct val="80000"/>
              <a:buFont typeface="Wingdings" pitchFamily="2" charset="2"/>
              <a:buChar char="n"/>
              <a:defRPr sz="1400">
                <a:solidFill>
                  <a:srgbClr val="474747"/>
                </a:solidFill>
                <a:latin typeface="+mn-lt"/>
              </a:defRPr>
            </a:lvl9pPr>
          </a:lstStyle>
          <a:p>
            <a:pPr marL="0" indent="0">
              <a:buNone/>
              <a:defRPr/>
            </a:pPr>
            <a:r>
              <a:rPr lang="en-US" sz="1800" b="1" dirty="0">
                <a:solidFill>
                  <a:schemeClr val="bg1"/>
                </a:solidFill>
                <a:latin typeface="+mj-lt"/>
                <a:ea typeface="MS Mincho" panose="02020609040205080304" pitchFamily="49" charset="-128"/>
              </a:rPr>
              <a:t>Tax Deducted at Source</a:t>
            </a:r>
            <a:endParaRPr lang="en-US" altLang="en-US" sz="1800" b="1" kern="0" dirty="0">
              <a:solidFill>
                <a:schemeClr val="bg1"/>
              </a:solidFill>
              <a:latin typeface="+mj-lt"/>
            </a:endParaRPr>
          </a:p>
        </p:txBody>
      </p:sp>
      <p:graphicFrame>
        <p:nvGraphicFramePr>
          <p:cNvPr id="8" name="Diagram 7"/>
          <p:cNvGraphicFramePr/>
          <p:nvPr>
            <p:extLst>
              <p:ext uri="{D42A27DB-BD31-4B8C-83A1-F6EECF244321}">
                <p14:modId xmlns:p14="http://schemas.microsoft.com/office/powerpoint/2010/main" val="1459418425"/>
              </p:ext>
            </p:extLst>
          </p:nvPr>
        </p:nvGraphicFramePr>
        <p:xfrm>
          <a:off x="1562100" y="838201"/>
          <a:ext cx="9029700" cy="5675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1"/>
          <p:cNvSpPr txBox="1">
            <a:spLocks/>
          </p:cNvSpPr>
          <p:nvPr/>
        </p:nvSpPr>
        <p:spPr>
          <a:xfrm>
            <a:off x="0" y="0"/>
            <a:ext cx="12192000" cy="379876"/>
          </a:xfrm>
          <a:prstGeom prst="rect">
            <a:avLst/>
          </a:prstGeom>
          <a:solidFill>
            <a:schemeClr val="accent6">
              <a:lumMod val="50000"/>
            </a:schemeClr>
          </a:solidFill>
        </p:spPr>
        <p:txBody>
          <a:bodyPr vert="horz" wrap="square" lIns="0" tIns="50941" rIns="0" bIns="50941" rtlCol="0" anchor="t" anchorCtr="0">
            <a:spAutoFit/>
          </a:bodyPr>
          <a:lstStyle>
            <a:lvl1pPr algn="l" defTabSz="899010" rtl="0" eaLnBrk="1" latinLnBrk="0" hangingPunct="1">
              <a:spcBef>
                <a:spcPct val="0"/>
              </a:spcBef>
              <a:buNone/>
              <a:defRPr sz="1588" kern="1200">
                <a:solidFill>
                  <a:schemeClr val="tx2"/>
                </a:solidFill>
                <a:latin typeface="+mj-lt"/>
                <a:ea typeface="+mj-ea"/>
                <a:cs typeface="+mj-cs"/>
              </a:defRPr>
            </a:lvl1pPr>
          </a:lstStyle>
          <a:p>
            <a:pPr algn="ctr"/>
            <a:r>
              <a:rPr lang="en-US" altLang="en-US" sz="1800" b="1" dirty="0">
                <a:solidFill>
                  <a:schemeClr val="bg1"/>
                </a:solidFill>
                <a:latin typeface="Georgia" panose="02040502050405020303" pitchFamily="18" charset="0"/>
                <a:ea typeface="MS Mincho" panose="02020609040205080304" pitchFamily="49" charset="-128"/>
              </a:rPr>
              <a:t>Tax deduction at source-Return </a:t>
            </a:r>
            <a:r>
              <a:rPr lang="en-US" altLang="en-US" sz="1800" b="1" dirty="0" smtClean="0">
                <a:solidFill>
                  <a:schemeClr val="bg1"/>
                </a:solidFill>
                <a:latin typeface="Georgia" panose="02040502050405020303" pitchFamily="18" charset="0"/>
                <a:ea typeface="MS Mincho" panose="02020609040205080304" pitchFamily="49" charset="-128"/>
              </a:rPr>
              <a:t>GSTR-07</a:t>
            </a:r>
            <a:r>
              <a:rPr lang="en-US" sz="1800" b="1" dirty="0" smtClean="0">
                <a:solidFill>
                  <a:schemeClr val="bg1"/>
                </a:solidFill>
                <a:latin typeface="Georgia" panose="02040502050405020303" pitchFamily="18" charset="0"/>
              </a:rPr>
              <a:t>	</a:t>
            </a:r>
            <a:endParaRPr lang="en-US" sz="1800" dirty="0">
              <a:solidFill>
                <a:schemeClr val="bg1"/>
              </a:solidFill>
              <a:latin typeface="Georgia" panose="02040502050405020303" pitchFamily="18" charset="0"/>
            </a:endParaRPr>
          </a:p>
        </p:txBody>
      </p:sp>
      <p:sp>
        <p:nvSpPr>
          <p:cNvPr id="5" name="Title 1"/>
          <p:cNvSpPr txBox="1">
            <a:spLocks/>
          </p:cNvSpPr>
          <p:nvPr/>
        </p:nvSpPr>
        <p:spPr>
          <a:xfrm>
            <a:off x="0" y="0"/>
            <a:ext cx="12192000" cy="472209"/>
          </a:xfrm>
          <a:prstGeom prst="rect">
            <a:avLst/>
          </a:prstGeom>
          <a:solidFill>
            <a:schemeClr val="accent6">
              <a:lumMod val="50000"/>
            </a:schemeClr>
          </a:solidFill>
        </p:spPr>
        <p:txBody>
          <a:bodyPr vert="horz" wrap="square" lIns="0" tIns="50941" rIns="0" bIns="50941" rtlCol="0" anchor="t" anchorCtr="0">
            <a:spAutoFit/>
          </a:bodyPr>
          <a:lstStyle>
            <a:lvl1pPr algn="l" defTabSz="899010" rtl="0" eaLnBrk="1" latinLnBrk="0" hangingPunct="1">
              <a:spcBef>
                <a:spcPct val="0"/>
              </a:spcBef>
              <a:buNone/>
              <a:defRPr sz="1588" kern="1200">
                <a:solidFill>
                  <a:schemeClr val="tx2"/>
                </a:solidFill>
                <a:latin typeface="+mj-lt"/>
                <a:ea typeface="+mj-ea"/>
                <a:cs typeface="+mj-cs"/>
              </a:defRPr>
            </a:lvl1pPr>
          </a:lstStyle>
          <a:p>
            <a:pPr algn="ctr" defTabSz="914400"/>
            <a:r>
              <a:rPr lang="en-US" sz="2400" b="1" dirty="0" smtClean="0">
                <a:solidFill>
                  <a:schemeClr val="bg1"/>
                </a:solidFill>
                <a:latin typeface="Georgia" panose="02040502050405020303" pitchFamily="18" charset="0"/>
                <a:ea typeface="+mn-ea"/>
                <a:cs typeface="+mn-cs"/>
              </a:rPr>
              <a:t>TDS Provisions</a:t>
            </a:r>
            <a:endParaRPr lang="en-US" sz="2400" b="1" dirty="0">
              <a:solidFill>
                <a:schemeClr val="bg1"/>
              </a:solidFill>
              <a:latin typeface="Georgia" panose="02040502050405020303" pitchFamily="18" charset="0"/>
              <a:ea typeface="+mn-ea"/>
              <a:cs typeface="+mn-cs"/>
            </a:endParaRPr>
          </a:p>
        </p:txBody>
      </p:sp>
    </p:spTree>
    <p:extLst>
      <p:ext uri="{BB962C8B-B14F-4D97-AF65-F5344CB8AC3E}">
        <p14:creationId xmlns:p14="http://schemas.microsoft.com/office/powerpoint/2010/main" val="42502832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txBox="1">
            <a:spLocks/>
          </p:cNvSpPr>
          <p:nvPr/>
        </p:nvSpPr>
        <p:spPr>
          <a:xfrm>
            <a:off x="2112963" y="82550"/>
            <a:ext cx="7391400" cy="381000"/>
          </a:xfrm>
          <a:prstGeom prst="rect">
            <a:avLst/>
          </a:prstGeom>
        </p:spPr>
        <p:txBody>
          <a:bodyPr/>
          <a:lstStyle>
            <a:lvl1pPr marL="228600" indent="-228600" algn="l" rtl="0" eaLnBrk="0" fontAlgn="base" hangingPunct="0">
              <a:spcBef>
                <a:spcPct val="50000"/>
              </a:spcBef>
              <a:spcAft>
                <a:spcPct val="0"/>
              </a:spcAft>
              <a:buClr>
                <a:srgbClr val="AF2828"/>
              </a:buClr>
              <a:buSzPct val="80000"/>
              <a:buFont typeface="Wingdings" panose="05000000000000000000" pitchFamily="2" charset="2"/>
              <a:buChar char="n"/>
              <a:defRPr sz="1600">
                <a:solidFill>
                  <a:srgbClr val="000000"/>
                </a:solidFill>
                <a:latin typeface="Arial" pitchFamily="34" charset="0"/>
                <a:ea typeface="+mn-ea"/>
                <a:cs typeface="Arial" pitchFamily="34" charset="0"/>
              </a:defRPr>
            </a:lvl1pPr>
            <a:lvl2pPr marL="571500" indent="-228600" algn="l" rtl="0" eaLnBrk="0" fontAlgn="base" hangingPunct="0">
              <a:spcBef>
                <a:spcPct val="25000"/>
              </a:spcBef>
              <a:spcAft>
                <a:spcPct val="0"/>
              </a:spcAft>
              <a:buClr>
                <a:srgbClr val="AF2828"/>
              </a:buClr>
              <a:buChar char="—"/>
              <a:defRPr sz="1600">
                <a:solidFill>
                  <a:srgbClr val="000000"/>
                </a:solidFill>
                <a:latin typeface="Arial" pitchFamily="34" charset="0"/>
                <a:cs typeface="Arial" pitchFamily="34" charset="0"/>
              </a:defRPr>
            </a:lvl2pPr>
            <a:lvl3pPr marL="914400" indent="-228600" algn="l" rtl="0" eaLnBrk="0" fontAlgn="base" hangingPunct="0">
              <a:spcBef>
                <a:spcPct val="25000"/>
              </a:spcBef>
              <a:spcAft>
                <a:spcPct val="0"/>
              </a:spcAft>
              <a:buClr>
                <a:srgbClr val="AF2828"/>
              </a:buClr>
              <a:buSzPct val="70000"/>
              <a:buFont typeface="Wingdings" panose="05000000000000000000" pitchFamily="2" charset="2"/>
              <a:buChar char="n"/>
              <a:defRPr sz="1600">
                <a:solidFill>
                  <a:srgbClr val="000000"/>
                </a:solidFill>
                <a:latin typeface="Arial" pitchFamily="34" charset="0"/>
                <a:cs typeface="Arial" pitchFamily="34" charset="0"/>
              </a:defRPr>
            </a:lvl3pPr>
            <a:lvl4pPr marL="1262063" indent="-233363" algn="l" rtl="0" eaLnBrk="0" fontAlgn="base" hangingPunct="0">
              <a:spcBef>
                <a:spcPct val="25000"/>
              </a:spcBef>
              <a:spcAft>
                <a:spcPct val="0"/>
              </a:spcAft>
              <a:buClr>
                <a:srgbClr val="AF2828"/>
              </a:buClr>
              <a:buChar char="—"/>
              <a:defRPr sz="1600">
                <a:solidFill>
                  <a:srgbClr val="000000"/>
                </a:solidFill>
                <a:latin typeface="Arial" pitchFamily="34" charset="0"/>
                <a:cs typeface="Arial" pitchFamily="34" charset="0"/>
              </a:defRPr>
            </a:lvl4pPr>
            <a:lvl5pPr marL="1600200" indent="-223838" algn="l" rtl="0" eaLnBrk="0" fontAlgn="base" hangingPunct="0">
              <a:spcBef>
                <a:spcPct val="25000"/>
              </a:spcBef>
              <a:spcAft>
                <a:spcPct val="0"/>
              </a:spcAft>
              <a:buClr>
                <a:srgbClr val="AF2828"/>
              </a:buClr>
              <a:buSzPct val="70000"/>
              <a:buFont typeface="Wingdings" panose="05000000000000000000" pitchFamily="2" charset="2"/>
              <a:buChar char="n"/>
              <a:defRPr sz="1600">
                <a:solidFill>
                  <a:srgbClr val="000000"/>
                </a:solidFill>
                <a:latin typeface="Arial" pitchFamily="34" charset="0"/>
                <a:cs typeface="Arial" pitchFamily="34" charset="0"/>
              </a:defRPr>
            </a:lvl5pPr>
            <a:lvl6pPr marL="2057400" indent="-223838" algn="l" rtl="0" eaLnBrk="1" fontAlgn="base" hangingPunct="1">
              <a:spcBef>
                <a:spcPct val="25000"/>
              </a:spcBef>
              <a:spcAft>
                <a:spcPct val="0"/>
              </a:spcAft>
              <a:buClr>
                <a:schemeClr val="accent1"/>
              </a:buClr>
              <a:buSzPct val="80000"/>
              <a:buFont typeface="Wingdings" pitchFamily="2" charset="2"/>
              <a:buChar char="n"/>
              <a:defRPr sz="1400">
                <a:solidFill>
                  <a:srgbClr val="474747"/>
                </a:solidFill>
                <a:latin typeface="+mn-lt"/>
              </a:defRPr>
            </a:lvl6pPr>
            <a:lvl7pPr marL="2514600" indent="-223838" algn="l" rtl="0" eaLnBrk="1" fontAlgn="base" hangingPunct="1">
              <a:spcBef>
                <a:spcPct val="25000"/>
              </a:spcBef>
              <a:spcAft>
                <a:spcPct val="0"/>
              </a:spcAft>
              <a:buClr>
                <a:schemeClr val="accent1"/>
              </a:buClr>
              <a:buSzPct val="80000"/>
              <a:buFont typeface="Wingdings" pitchFamily="2" charset="2"/>
              <a:buChar char="n"/>
              <a:defRPr sz="1400">
                <a:solidFill>
                  <a:srgbClr val="474747"/>
                </a:solidFill>
                <a:latin typeface="+mn-lt"/>
              </a:defRPr>
            </a:lvl7pPr>
            <a:lvl8pPr marL="2971800" indent="-223838" algn="l" rtl="0" eaLnBrk="1" fontAlgn="base" hangingPunct="1">
              <a:spcBef>
                <a:spcPct val="25000"/>
              </a:spcBef>
              <a:spcAft>
                <a:spcPct val="0"/>
              </a:spcAft>
              <a:buClr>
                <a:schemeClr val="accent1"/>
              </a:buClr>
              <a:buSzPct val="80000"/>
              <a:buFont typeface="Wingdings" pitchFamily="2" charset="2"/>
              <a:buChar char="n"/>
              <a:defRPr sz="1400">
                <a:solidFill>
                  <a:srgbClr val="474747"/>
                </a:solidFill>
                <a:latin typeface="+mn-lt"/>
              </a:defRPr>
            </a:lvl8pPr>
            <a:lvl9pPr marL="3429000" indent="-223838" algn="l" rtl="0" eaLnBrk="1" fontAlgn="base" hangingPunct="1">
              <a:spcBef>
                <a:spcPct val="25000"/>
              </a:spcBef>
              <a:spcAft>
                <a:spcPct val="0"/>
              </a:spcAft>
              <a:buClr>
                <a:schemeClr val="accent1"/>
              </a:buClr>
              <a:buSzPct val="80000"/>
              <a:buFont typeface="Wingdings" pitchFamily="2" charset="2"/>
              <a:buChar char="n"/>
              <a:defRPr sz="1400">
                <a:solidFill>
                  <a:srgbClr val="474747"/>
                </a:solidFill>
                <a:latin typeface="+mn-lt"/>
              </a:defRPr>
            </a:lvl9pPr>
          </a:lstStyle>
          <a:p>
            <a:pPr marL="0" indent="0">
              <a:buNone/>
              <a:defRPr/>
            </a:pPr>
            <a:r>
              <a:rPr lang="en-US" sz="1800" b="1" dirty="0">
                <a:solidFill>
                  <a:schemeClr val="bg1"/>
                </a:solidFill>
                <a:latin typeface="+mj-lt"/>
                <a:ea typeface="MS Mincho" panose="02020609040205080304" pitchFamily="49" charset="-128"/>
              </a:rPr>
              <a:t>Tax Deducted at Source</a:t>
            </a:r>
            <a:endParaRPr lang="en-US" altLang="en-US" sz="1800" b="1" kern="0" dirty="0">
              <a:solidFill>
                <a:schemeClr val="bg1"/>
              </a:solidFill>
              <a:latin typeface="+mj-lt"/>
            </a:endParaRPr>
          </a:p>
        </p:txBody>
      </p:sp>
      <p:graphicFrame>
        <p:nvGraphicFramePr>
          <p:cNvPr id="8" name="Diagram 7"/>
          <p:cNvGraphicFramePr/>
          <p:nvPr>
            <p:extLst>
              <p:ext uri="{D42A27DB-BD31-4B8C-83A1-F6EECF244321}">
                <p14:modId xmlns:p14="http://schemas.microsoft.com/office/powerpoint/2010/main" val="2880710761"/>
              </p:ext>
            </p:extLst>
          </p:nvPr>
        </p:nvGraphicFramePr>
        <p:xfrm>
          <a:off x="1562100" y="1143001"/>
          <a:ext cx="9029700" cy="53705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1"/>
          <p:cNvSpPr txBox="1">
            <a:spLocks/>
          </p:cNvSpPr>
          <p:nvPr/>
        </p:nvSpPr>
        <p:spPr>
          <a:xfrm>
            <a:off x="0" y="0"/>
            <a:ext cx="12192000" cy="379876"/>
          </a:xfrm>
          <a:prstGeom prst="rect">
            <a:avLst/>
          </a:prstGeom>
          <a:solidFill>
            <a:schemeClr val="accent6">
              <a:lumMod val="50000"/>
            </a:schemeClr>
          </a:solidFill>
        </p:spPr>
        <p:txBody>
          <a:bodyPr vert="horz" wrap="square" lIns="0" tIns="50941" rIns="0" bIns="50941" rtlCol="0" anchor="t" anchorCtr="0">
            <a:spAutoFit/>
          </a:bodyPr>
          <a:lstStyle>
            <a:lvl1pPr algn="l" defTabSz="899010" rtl="0" eaLnBrk="1" latinLnBrk="0" hangingPunct="1">
              <a:spcBef>
                <a:spcPct val="0"/>
              </a:spcBef>
              <a:buNone/>
              <a:defRPr sz="1588" kern="1200">
                <a:solidFill>
                  <a:schemeClr val="tx2"/>
                </a:solidFill>
                <a:latin typeface="+mj-lt"/>
                <a:ea typeface="+mj-ea"/>
                <a:cs typeface="+mj-cs"/>
              </a:defRPr>
            </a:lvl1pPr>
          </a:lstStyle>
          <a:p>
            <a:pPr algn="ctr"/>
            <a:r>
              <a:rPr lang="en-US" altLang="en-US" sz="1800" b="1" dirty="0">
                <a:solidFill>
                  <a:schemeClr val="bg1"/>
                </a:solidFill>
                <a:latin typeface="Georgia" panose="02040502050405020303" pitchFamily="18" charset="0"/>
                <a:ea typeface="MS Mincho" panose="02020609040205080304" pitchFamily="49" charset="-128"/>
              </a:rPr>
              <a:t>Tax deduction at source-Return </a:t>
            </a:r>
            <a:r>
              <a:rPr lang="en-US" altLang="en-US" sz="1800" b="1" dirty="0" smtClean="0">
                <a:solidFill>
                  <a:schemeClr val="bg1"/>
                </a:solidFill>
                <a:latin typeface="Georgia" panose="02040502050405020303" pitchFamily="18" charset="0"/>
                <a:ea typeface="MS Mincho" panose="02020609040205080304" pitchFamily="49" charset="-128"/>
              </a:rPr>
              <a:t>GSTR-07</a:t>
            </a:r>
            <a:r>
              <a:rPr lang="en-US" sz="1800" b="1" dirty="0" smtClean="0">
                <a:solidFill>
                  <a:schemeClr val="bg1"/>
                </a:solidFill>
                <a:latin typeface="Georgia" panose="02040502050405020303" pitchFamily="18" charset="0"/>
              </a:rPr>
              <a:t>	</a:t>
            </a:r>
            <a:endParaRPr lang="en-US" sz="1800" dirty="0">
              <a:solidFill>
                <a:schemeClr val="bg1"/>
              </a:solidFill>
              <a:latin typeface="Georgia" panose="02040502050405020303" pitchFamily="18" charset="0"/>
            </a:endParaRPr>
          </a:p>
        </p:txBody>
      </p:sp>
      <p:sp>
        <p:nvSpPr>
          <p:cNvPr id="5" name="Title 1"/>
          <p:cNvSpPr txBox="1">
            <a:spLocks/>
          </p:cNvSpPr>
          <p:nvPr/>
        </p:nvSpPr>
        <p:spPr>
          <a:xfrm>
            <a:off x="0" y="0"/>
            <a:ext cx="12192000" cy="472209"/>
          </a:xfrm>
          <a:prstGeom prst="rect">
            <a:avLst/>
          </a:prstGeom>
          <a:solidFill>
            <a:schemeClr val="accent6">
              <a:lumMod val="50000"/>
            </a:schemeClr>
          </a:solidFill>
        </p:spPr>
        <p:txBody>
          <a:bodyPr vert="horz" wrap="square" lIns="0" tIns="50941" rIns="0" bIns="50941" rtlCol="0" anchor="t" anchorCtr="0">
            <a:spAutoFit/>
          </a:bodyPr>
          <a:lstStyle>
            <a:lvl1pPr algn="l" defTabSz="899010" rtl="0" eaLnBrk="1" latinLnBrk="0" hangingPunct="1">
              <a:spcBef>
                <a:spcPct val="0"/>
              </a:spcBef>
              <a:buNone/>
              <a:defRPr sz="1588" kern="1200">
                <a:solidFill>
                  <a:schemeClr val="tx2"/>
                </a:solidFill>
                <a:latin typeface="+mj-lt"/>
                <a:ea typeface="+mj-ea"/>
                <a:cs typeface="+mj-cs"/>
              </a:defRPr>
            </a:lvl1pPr>
          </a:lstStyle>
          <a:p>
            <a:pPr algn="ctr" defTabSz="914400"/>
            <a:r>
              <a:rPr lang="en-US" sz="2400" b="1" dirty="0" smtClean="0">
                <a:solidFill>
                  <a:schemeClr val="bg1"/>
                </a:solidFill>
                <a:latin typeface="Georgia" panose="02040502050405020303" pitchFamily="18" charset="0"/>
                <a:ea typeface="+mn-ea"/>
                <a:cs typeface="+mn-cs"/>
              </a:rPr>
              <a:t>TDS Provisions</a:t>
            </a:r>
            <a:endParaRPr lang="en-US" sz="2400" b="1" dirty="0">
              <a:solidFill>
                <a:schemeClr val="bg1"/>
              </a:solidFill>
              <a:latin typeface="Georgia" panose="02040502050405020303" pitchFamily="18" charset="0"/>
              <a:ea typeface="+mn-ea"/>
              <a:cs typeface="+mn-cs"/>
            </a:endParaRPr>
          </a:p>
        </p:txBody>
      </p:sp>
    </p:spTree>
    <p:extLst>
      <p:ext uri="{BB962C8B-B14F-4D97-AF65-F5344CB8AC3E}">
        <p14:creationId xmlns:p14="http://schemas.microsoft.com/office/powerpoint/2010/main" val="20597838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txBox="1">
            <a:spLocks/>
          </p:cNvSpPr>
          <p:nvPr/>
        </p:nvSpPr>
        <p:spPr>
          <a:xfrm>
            <a:off x="2112963" y="82550"/>
            <a:ext cx="7391400" cy="381000"/>
          </a:xfrm>
          <a:prstGeom prst="rect">
            <a:avLst/>
          </a:prstGeom>
        </p:spPr>
        <p:txBody>
          <a:bodyPr/>
          <a:lstStyle>
            <a:lvl1pPr marL="228600" indent="-228600" algn="l" rtl="0" eaLnBrk="0" fontAlgn="base" hangingPunct="0">
              <a:spcBef>
                <a:spcPct val="50000"/>
              </a:spcBef>
              <a:spcAft>
                <a:spcPct val="0"/>
              </a:spcAft>
              <a:buClr>
                <a:srgbClr val="AF2828"/>
              </a:buClr>
              <a:buSzPct val="80000"/>
              <a:buFont typeface="Wingdings" panose="05000000000000000000" pitchFamily="2" charset="2"/>
              <a:buChar char="n"/>
              <a:defRPr sz="1600">
                <a:solidFill>
                  <a:srgbClr val="000000"/>
                </a:solidFill>
                <a:latin typeface="Arial" pitchFamily="34" charset="0"/>
                <a:ea typeface="+mn-ea"/>
                <a:cs typeface="Arial" pitchFamily="34" charset="0"/>
              </a:defRPr>
            </a:lvl1pPr>
            <a:lvl2pPr marL="571500" indent="-228600" algn="l" rtl="0" eaLnBrk="0" fontAlgn="base" hangingPunct="0">
              <a:spcBef>
                <a:spcPct val="25000"/>
              </a:spcBef>
              <a:spcAft>
                <a:spcPct val="0"/>
              </a:spcAft>
              <a:buClr>
                <a:srgbClr val="AF2828"/>
              </a:buClr>
              <a:buChar char="—"/>
              <a:defRPr sz="1600">
                <a:solidFill>
                  <a:srgbClr val="000000"/>
                </a:solidFill>
                <a:latin typeface="Arial" pitchFamily="34" charset="0"/>
                <a:cs typeface="Arial" pitchFamily="34" charset="0"/>
              </a:defRPr>
            </a:lvl2pPr>
            <a:lvl3pPr marL="914400" indent="-228600" algn="l" rtl="0" eaLnBrk="0" fontAlgn="base" hangingPunct="0">
              <a:spcBef>
                <a:spcPct val="25000"/>
              </a:spcBef>
              <a:spcAft>
                <a:spcPct val="0"/>
              </a:spcAft>
              <a:buClr>
                <a:srgbClr val="AF2828"/>
              </a:buClr>
              <a:buSzPct val="70000"/>
              <a:buFont typeface="Wingdings" panose="05000000000000000000" pitchFamily="2" charset="2"/>
              <a:buChar char="n"/>
              <a:defRPr sz="1600">
                <a:solidFill>
                  <a:srgbClr val="000000"/>
                </a:solidFill>
                <a:latin typeface="Arial" pitchFamily="34" charset="0"/>
                <a:cs typeface="Arial" pitchFamily="34" charset="0"/>
              </a:defRPr>
            </a:lvl3pPr>
            <a:lvl4pPr marL="1262063" indent="-233363" algn="l" rtl="0" eaLnBrk="0" fontAlgn="base" hangingPunct="0">
              <a:spcBef>
                <a:spcPct val="25000"/>
              </a:spcBef>
              <a:spcAft>
                <a:spcPct val="0"/>
              </a:spcAft>
              <a:buClr>
                <a:srgbClr val="AF2828"/>
              </a:buClr>
              <a:buChar char="—"/>
              <a:defRPr sz="1600">
                <a:solidFill>
                  <a:srgbClr val="000000"/>
                </a:solidFill>
                <a:latin typeface="Arial" pitchFamily="34" charset="0"/>
                <a:cs typeface="Arial" pitchFamily="34" charset="0"/>
              </a:defRPr>
            </a:lvl4pPr>
            <a:lvl5pPr marL="1600200" indent="-223838" algn="l" rtl="0" eaLnBrk="0" fontAlgn="base" hangingPunct="0">
              <a:spcBef>
                <a:spcPct val="25000"/>
              </a:spcBef>
              <a:spcAft>
                <a:spcPct val="0"/>
              </a:spcAft>
              <a:buClr>
                <a:srgbClr val="AF2828"/>
              </a:buClr>
              <a:buSzPct val="70000"/>
              <a:buFont typeface="Wingdings" panose="05000000000000000000" pitchFamily="2" charset="2"/>
              <a:buChar char="n"/>
              <a:defRPr sz="1600">
                <a:solidFill>
                  <a:srgbClr val="000000"/>
                </a:solidFill>
                <a:latin typeface="Arial" pitchFamily="34" charset="0"/>
                <a:cs typeface="Arial" pitchFamily="34" charset="0"/>
              </a:defRPr>
            </a:lvl5pPr>
            <a:lvl6pPr marL="2057400" indent="-223838" algn="l" rtl="0" eaLnBrk="1" fontAlgn="base" hangingPunct="1">
              <a:spcBef>
                <a:spcPct val="25000"/>
              </a:spcBef>
              <a:spcAft>
                <a:spcPct val="0"/>
              </a:spcAft>
              <a:buClr>
                <a:schemeClr val="accent1"/>
              </a:buClr>
              <a:buSzPct val="80000"/>
              <a:buFont typeface="Wingdings" pitchFamily="2" charset="2"/>
              <a:buChar char="n"/>
              <a:defRPr sz="1400">
                <a:solidFill>
                  <a:srgbClr val="474747"/>
                </a:solidFill>
                <a:latin typeface="+mn-lt"/>
              </a:defRPr>
            </a:lvl6pPr>
            <a:lvl7pPr marL="2514600" indent="-223838" algn="l" rtl="0" eaLnBrk="1" fontAlgn="base" hangingPunct="1">
              <a:spcBef>
                <a:spcPct val="25000"/>
              </a:spcBef>
              <a:spcAft>
                <a:spcPct val="0"/>
              </a:spcAft>
              <a:buClr>
                <a:schemeClr val="accent1"/>
              </a:buClr>
              <a:buSzPct val="80000"/>
              <a:buFont typeface="Wingdings" pitchFamily="2" charset="2"/>
              <a:buChar char="n"/>
              <a:defRPr sz="1400">
                <a:solidFill>
                  <a:srgbClr val="474747"/>
                </a:solidFill>
                <a:latin typeface="+mn-lt"/>
              </a:defRPr>
            </a:lvl7pPr>
            <a:lvl8pPr marL="2971800" indent="-223838" algn="l" rtl="0" eaLnBrk="1" fontAlgn="base" hangingPunct="1">
              <a:spcBef>
                <a:spcPct val="25000"/>
              </a:spcBef>
              <a:spcAft>
                <a:spcPct val="0"/>
              </a:spcAft>
              <a:buClr>
                <a:schemeClr val="accent1"/>
              </a:buClr>
              <a:buSzPct val="80000"/>
              <a:buFont typeface="Wingdings" pitchFamily="2" charset="2"/>
              <a:buChar char="n"/>
              <a:defRPr sz="1400">
                <a:solidFill>
                  <a:srgbClr val="474747"/>
                </a:solidFill>
                <a:latin typeface="+mn-lt"/>
              </a:defRPr>
            </a:lvl8pPr>
            <a:lvl9pPr marL="3429000" indent="-223838" algn="l" rtl="0" eaLnBrk="1" fontAlgn="base" hangingPunct="1">
              <a:spcBef>
                <a:spcPct val="25000"/>
              </a:spcBef>
              <a:spcAft>
                <a:spcPct val="0"/>
              </a:spcAft>
              <a:buClr>
                <a:schemeClr val="accent1"/>
              </a:buClr>
              <a:buSzPct val="80000"/>
              <a:buFont typeface="Wingdings" pitchFamily="2" charset="2"/>
              <a:buChar char="n"/>
              <a:defRPr sz="1400">
                <a:solidFill>
                  <a:srgbClr val="474747"/>
                </a:solidFill>
                <a:latin typeface="+mn-lt"/>
              </a:defRPr>
            </a:lvl9pPr>
          </a:lstStyle>
          <a:p>
            <a:pPr marL="0" indent="0">
              <a:buNone/>
              <a:defRPr/>
            </a:pPr>
            <a:r>
              <a:rPr lang="en-US" sz="1800" b="1" dirty="0">
                <a:solidFill>
                  <a:schemeClr val="bg1"/>
                </a:solidFill>
                <a:latin typeface="+mj-lt"/>
                <a:ea typeface="MS Mincho" panose="02020609040205080304" pitchFamily="49" charset="-128"/>
              </a:rPr>
              <a:t>Tax Deducted at Source</a:t>
            </a:r>
            <a:endParaRPr lang="en-US" altLang="en-US" sz="1800" b="1" kern="0" dirty="0">
              <a:solidFill>
                <a:schemeClr val="bg1"/>
              </a:solidFill>
              <a:latin typeface="+mj-lt"/>
            </a:endParaRPr>
          </a:p>
        </p:txBody>
      </p:sp>
      <p:graphicFrame>
        <p:nvGraphicFramePr>
          <p:cNvPr id="8" name="Diagram 7"/>
          <p:cNvGraphicFramePr/>
          <p:nvPr>
            <p:extLst>
              <p:ext uri="{D42A27DB-BD31-4B8C-83A1-F6EECF244321}">
                <p14:modId xmlns:p14="http://schemas.microsoft.com/office/powerpoint/2010/main" val="3751774250"/>
              </p:ext>
            </p:extLst>
          </p:nvPr>
        </p:nvGraphicFramePr>
        <p:xfrm>
          <a:off x="1562100" y="1143001"/>
          <a:ext cx="9029700" cy="53705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1"/>
          <p:cNvSpPr txBox="1">
            <a:spLocks/>
          </p:cNvSpPr>
          <p:nvPr/>
        </p:nvSpPr>
        <p:spPr>
          <a:xfrm>
            <a:off x="0" y="0"/>
            <a:ext cx="12192000" cy="379876"/>
          </a:xfrm>
          <a:prstGeom prst="rect">
            <a:avLst/>
          </a:prstGeom>
          <a:solidFill>
            <a:schemeClr val="accent6">
              <a:lumMod val="50000"/>
            </a:schemeClr>
          </a:solidFill>
        </p:spPr>
        <p:txBody>
          <a:bodyPr vert="horz" wrap="square" lIns="0" tIns="50941" rIns="0" bIns="50941" rtlCol="0" anchor="t" anchorCtr="0">
            <a:spAutoFit/>
          </a:bodyPr>
          <a:lstStyle>
            <a:lvl1pPr algn="l" defTabSz="899010" rtl="0" eaLnBrk="1" latinLnBrk="0" hangingPunct="1">
              <a:spcBef>
                <a:spcPct val="0"/>
              </a:spcBef>
              <a:buNone/>
              <a:defRPr sz="1588" kern="1200">
                <a:solidFill>
                  <a:schemeClr val="tx2"/>
                </a:solidFill>
                <a:latin typeface="+mj-lt"/>
                <a:ea typeface="+mj-ea"/>
                <a:cs typeface="+mj-cs"/>
              </a:defRPr>
            </a:lvl1pPr>
          </a:lstStyle>
          <a:p>
            <a:pPr algn="ctr"/>
            <a:r>
              <a:rPr lang="en-US" altLang="en-US" sz="1800" b="1" dirty="0">
                <a:solidFill>
                  <a:schemeClr val="bg1"/>
                </a:solidFill>
                <a:latin typeface="Georgia" panose="02040502050405020303" pitchFamily="18" charset="0"/>
                <a:ea typeface="MS Mincho" panose="02020609040205080304" pitchFamily="49" charset="-128"/>
              </a:rPr>
              <a:t>Tax deduction at source-Return </a:t>
            </a:r>
            <a:r>
              <a:rPr lang="en-US" altLang="en-US" sz="1800" b="1" dirty="0" smtClean="0">
                <a:solidFill>
                  <a:schemeClr val="bg1"/>
                </a:solidFill>
                <a:latin typeface="Georgia" panose="02040502050405020303" pitchFamily="18" charset="0"/>
                <a:ea typeface="MS Mincho" panose="02020609040205080304" pitchFamily="49" charset="-128"/>
              </a:rPr>
              <a:t>GSTR-07</a:t>
            </a:r>
            <a:r>
              <a:rPr lang="en-US" sz="1800" b="1" dirty="0" smtClean="0">
                <a:solidFill>
                  <a:schemeClr val="bg1"/>
                </a:solidFill>
                <a:latin typeface="Georgia" panose="02040502050405020303" pitchFamily="18" charset="0"/>
              </a:rPr>
              <a:t>	</a:t>
            </a:r>
            <a:endParaRPr lang="en-US" sz="1800" dirty="0">
              <a:solidFill>
                <a:schemeClr val="bg1"/>
              </a:solidFill>
              <a:latin typeface="Georgia" panose="02040502050405020303" pitchFamily="18" charset="0"/>
            </a:endParaRPr>
          </a:p>
        </p:txBody>
      </p:sp>
      <p:sp>
        <p:nvSpPr>
          <p:cNvPr id="5" name="Title 1"/>
          <p:cNvSpPr txBox="1">
            <a:spLocks/>
          </p:cNvSpPr>
          <p:nvPr/>
        </p:nvSpPr>
        <p:spPr>
          <a:xfrm>
            <a:off x="0" y="0"/>
            <a:ext cx="12192000" cy="472209"/>
          </a:xfrm>
          <a:prstGeom prst="rect">
            <a:avLst/>
          </a:prstGeom>
          <a:solidFill>
            <a:schemeClr val="accent6">
              <a:lumMod val="50000"/>
            </a:schemeClr>
          </a:solidFill>
        </p:spPr>
        <p:txBody>
          <a:bodyPr vert="horz" wrap="square" lIns="0" tIns="50941" rIns="0" bIns="50941" rtlCol="0" anchor="t" anchorCtr="0">
            <a:spAutoFit/>
          </a:bodyPr>
          <a:lstStyle>
            <a:lvl1pPr algn="l" defTabSz="899010" rtl="0" eaLnBrk="1" latinLnBrk="0" hangingPunct="1">
              <a:spcBef>
                <a:spcPct val="0"/>
              </a:spcBef>
              <a:buNone/>
              <a:defRPr sz="1588" kern="1200">
                <a:solidFill>
                  <a:schemeClr val="tx2"/>
                </a:solidFill>
                <a:latin typeface="+mj-lt"/>
                <a:ea typeface="+mj-ea"/>
                <a:cs typeface="+mj-cs"/>
              </a:defRPr>
            </a:lvl1pPr>
          </a:lstStyle>
          <a:p>
            <a:pPr algn="ctr" defTabSz="914400"/>
            <a:r>
              <a:rPr lang="en-US" sz="2400" b="1" dirty="0" smtClean="0">
                <a:solidFill>
                  <a:schemeClr val="bg1"/>
                </a:solidFill>
                <a:latin typeface="Georgia" panose="02040502050405020303" pitchFamily="18" charset="0"/>
                <a:ea typeface="+mn-ea"/>
                <a:cs typeface="+mn-cs"/>
              </a:rPr>
              <a:t>TDS Provisions</a:t>
            </a:r>
            <a:endParaRPr lang="en-US" sz="2400" b="1" dirty="0">
              <a:solidFill>
                <a:schemeClr val="bg1"/>
              </a:solidFill>
              <a:latin typeface="Georgia" panose="02040502050405020303" pitchFamily="18" charset="0"/>
              <a:ea typeface="+mn-ea"/>
              <a:cs typeface="+mn-cs"/>
            </a:endParaRPr>
          </a:p>
        </p:txBody>
      </p:sp>
    </p:spTree>
    <p:extLst>
      <p:ext uri="{BB962C8B-B14F-4D97-AF65-F5344CB8AC3E}">
        <p14:creationId xmlns:p14="http://schemas.microsoft.com/office/powerpoint/2010/main" val="36324407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1"/>
            <a:ext cx="12192000" cy="1017379"/>
          </a:xfrm>
          <a:prstGeom prst="rect">
            <a:avLst/>
          </a:prstGeom>
          <a:solidFill>
            <a:schemeClr val="accent6">
              <a:lumMod val="50000"/>
            </a:schemeClr>
          </a:solidFill>
        </p:spPr>
        <p:txBody>
          <a:bodyPr wrap="square" rtlCol="0">
            <a:spAutoFit/>
          </a:bodyPr>
          <a:lstStyle/>
          <a:p>
            <a:endParaRPr lang="en-US" dirty="0"/>
          </a:p>
        </p:txBody>
      </p:sp>
      <p:sp>
        <p:nvSpPr>
          <p:cNvPr id="11" name="TextBox 10"/>
          <p:cNvSpPr txBox="1"/>
          <p:nvPr/>
        </p:nvSpPr>
        <p:spPr>
          <a:xfrm>
            <a:off x="0" y="5878555"/>
            <a:ext cx="12192000" cy="978214"/>
          </a:xfrm>
          <a:prstGeom prst="rect">
            <a:avLst/>
          </a:prstGeom>
          <a:solidFill>
            <a:schemeClr val="accent6">
              <a:lumMod val="50000"/>
            </a:schemeClr>
          </a:solidFill>
        </p:spPr>
        <p:txBody>
          <a:bodyPr wrap="square" rtlCol="0">
            <a:spAutoFit/>
          </a:bodyPr>
          <a:lstStyle/>
          <a:p>
            <a:endParaRPr lang="en-US" dirty="0"/>
          </a:p>
        </p:txBody>
      </p:sp>
      <p:sp>
        <p:nvSpPr>
          <p:cNvPr id="4" name="Slide Number Placeholder 3"/>
          <p:cNvSpPr>
            <a:spLocks noGrp="1"/>
          </p:cNvSpPr>
          <p:nvPr>
            <p:ph type="sldNum" sz="quarter" idx="12"/>
          </p:nvPr>
        </p:nvSpPr>
        <p:spPr/>
        <p:txBody>
          <a:bodyPr/>
          <a:lstStyle/>
          <a:p>
            <a:fld id="{69F0A6B0-30D4-48C0-B14A-D265C88365E9}" type="slidenum">
              <a:rPr lang="en-US" smtClean="0"/>
              <a:t>3</a:t>
            </a:fld>
            <a:endParaRPr lang="en-US"/>
          </a:p>
        </p:txBody>
      </p:sp>
      <p:sp>
        <p:nvSpPr>
          <p:cNvPr id="8" name="Title 7"/>
          <p:cNvSpPr>
            <a:spLocks noGrp="1"/>
          </p:cNvSpPr>
          <p:nvPr>
            <p:ph type="ctrTitle"/>
          </p:nvPr>
        </p:nvSpPr>
        <p:spPr>
          <a:xfrm>
            <a:off x="1524000" y="1360169"/>
            <a:ext cx="9144000" cy="2387600"/>
          </a:xfrm>
        </p:spPr>
        <p:txBody>
          <a:bodyPr>
            <a:normAutofit/>
          </a:bodyPr>
          <a:lstStyle/>
          <a:p>
            <a:r>
              <a:rPr lang="en-US" sz="4000" dirty="0">
                <a:latin typeface="Georgia" panose="02040502050405020303" pitchFamily="18" charset="0"/>
              </a:rPr>
              <a:t>TDS </a:t>
            </a:r>
            <a:r>
              <a:rPr lang="en-US" sz="4000" dirty="0" smtClean="0">
                <a:latin typeface="Georgia" panose="02040502050405020303" pitchFamily="18" charset="0"/>
              </a:rPr>
              <a:t>Provisions</a:t>
            </a:r>
            <a:endParaRPr lang="en-US" sz="4000" dirty="0">
              <a:latin typeface="Georgia" panose="02040502050405020303" pitchFamily="18" charset="0"/>
            </a:endParaRPr>
          </a:p>
        </p:txBody>
      </p:sp>
    </p:spTree>
    <p:extLst>
      <p:ext uri="{BB962C8B-B14F-4D97-AF65-F5344CB8AC3E}">
        <p14:creationId xmlns:p14="http://schemas.microsoft.com/office/powerpoint/2010/main" val="1680183327"/>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txBox="1">
            <a:spLocks/>
          </p:cNvSpPr>
          <p:nvPr/>
        </p:nvSpPr>
        <p:spPr>
          <a:xfrm>
            <a:off x="2112963" y="82550"/>
            <a:ext cx="7391400" cy="381000"/>
          </a:xfrm>
          <a:prstGeom prst="rect">
            <a:avLst/>
          </a:prstGeom>
        </p:spPr>
        <p:txBody>
          <a:bodyPr/>
          <a:lstStyle>
            <a:lvl1pPr marL="228600" indent="-228600" algn="l" rtl="0" eaLnBrk="0" fontAlgn="base" hangingPunct="0">
              <a:spcBef>
                <a:spcPct val="50000"/>
              </a:spcBef>
              <a:spcAft>
                <a:spcPct val="0"/>
              </a:spcAft>
              <a:buClr>
                <a:srgbClr val="AF2828"/>
              </a:buClr>
              <a:buSzPct val="80000"/>
              <a:buFont typeface="Wingdings" panose="05000000000000000000" pitchFamily="2" charset="2"/>
              <a:buChar char="n"/>
              <a:defRPr sz="1600">
                <a:solidFill>
                  <a:srgbClr val="000000"/>
                </a:solidFill>
                <a:latin typeface="Arial" pitchFamily="34" charset="0"/>
                <a:ea typeface="+mn-ea"/>
                <a:cs typeface="Arial" pitchFamily="34" charset="0"/>
              </a:defRPr>
            </a:lvl1pPr>
            <a:lvl2pPr marL="571500" indent="-228600" algn="l" rtl="0" eaLnBrk="0" fontAlgn="base" hangingPunct="0">
              <a:spcBef>
                <a:spcPct val="25000"/>
              </a:spcBef>
              <a:spcAft>
                <a:spcPct val="0"/>
              </a:spcAft>
              <a:buClr>
                <a:srgbClr val="AF2828"/>
              </a:buClr>
              <a:buChar char="—"/>
              <a:defRPr sz="1600">
                <a:solidFill>
                  <a:srgbClr val="000000"/>
                </a:solidFill>
                <a:latin typeface="Arial" pitchFamily="34" charset="0"/>
                <a:cs typeface="Arial" pitchFamily="34" charset="0"/>
              </a:defRPr>
            </a:lvl2pPr>
            <a:lvl3pPr marL="914400" indent="-228600" algn="l" rtl="0" eaLnBrk="0" fontAlgn="base" hangingPunct="0">
              <a:spcBef>
                <a:spcPct val="25000"/>
              </a:spcBef>
              <a:spcAft>
                <a:spcPct val="0"/>
              </a:spcAft>
              <a:buClr>
                <a:srgbClr val="AF2828"/>
              </a:buClr>
              <a:buSzPct val="70000"/>
              <a:buFont typeface="Wingdings" panose="05000000000000000000" pitchFamily="2" charset="2"/>
              <a:buChar char="n"/>
              <a:defRPr sz="1600">
                <a:solidFill>
                  <a:srgbClr val="000000"/>
                </a:solidFill>
                <a:latin typeface="Arial" pitchFamily="34" charset="0"/>
                <a:cs typeface="Arial" pitchFamily="34" charset="0"/>
              </a:defRPr>
            </a:lvl3pPr>
            <a:lvl4pPr marL="1262063" indent="-233363" algn="l" rtl="0" eaLnBrk="0" fontAlgn="base" hangingPunct="0">
              <a:spcBef>
                <a:spcPct val="25000"/>
              </a:spcBef>
              <a:spcAft>
                <a:spcPct val="0"/>
              </a:spcAft>
              <a:buClr>
                <a:srgbClr val="AF2828"/>
              </a:buClr>
              <a:buChar char="—"/>
              <a:defRPr sz="1600">
                <a:solidFill>
                  <a:srgbClr val="000000"/>
                </a:solidFill>
                <a:latin typeface="Arial" pitchFamily="34" charset="0"/>
                <a:cs typeface="Arial" pitchFamily="34" charset="0"/>
              </a:defRPr>
            </a:lvl4pPr>
            <a:lvl5pPr marL="1600200" indent="-223838" algn="l" rtl="0" eaLnBrk="0" fontAlgn="base" hangingPunct="0">
              <a:spcBef>
                <a:spcPct val="25000"/>
              </a:spcBef>
              <a:spcAft>
                <a:spcPct val="0"/>
              </a:spcAft>
              <a:buClr>
                <a:srgbClr val="AF2828"/>
              </a:buClr>
              <a:buSzPct val="70000"/>
              <a:buFont typeface="Wingdings" panose="05000000000000000000" pitchFamily="2" charset="2"/>
              <a:buChar char="n"/>
              <a:defRPr sz="1600">
                <a:solidFill>
                  <a:srgbClr val="000000"/>
                </a:solidFill>
                <a:latin typeface="Arial" pitchFamily="34" charset="0"/>
                <a:cs typeface="Arial" pitchFamily="34" charset="0"/>
              </a:defRPr>
            </a:lvl5pPr>
            <a:lvl6pPr marL="2057400" indent="-223838" algn="l" rtl="0" eaLnBrk="1" fontAlgn="base" hangingPunct="1">
              <a:spcBef>
                <a:spcPct val="25000"/>
              </a:spcBef>
              <a:spcAft>
                <a:spcPct val="0"/>
              </a:spcAft>
              <a:buClr>
                <a:schemeClr val="accent1"/>
              </a:buClr>
              <a:buSzPct val="80000"/>
              <a:buFont typeface="Wingdings" pitchFamily="2" charset="2"/>
              <a:buChar char="n"/>
              <a:defRPr sz="1400">
                <a:solidFill>
                  <a:srgbClr val="474747"/>
                </a:solidFill>
                <a:latin typeface="+mn-lt"/>
              </a:defRPr>
            </a:lvl6pPr>
            <a:lvl7pPr marL="2514600" indent="-223838" algn="l" rtl="0" eaLnBrk="1" fontAlgn="base" hangingPunct="1">
              <a:spcBef>
                <a:spcPct val="25000"/>
              </a:spcBef>
              <a:spcAft>
                <a:spcPct val="0"/>
              </a:spcAft>
              <a:buClr>
                <a:schemeClr val="accent1"/>
              </a:buClr>
              <a:buSzPct val="80000"/>
              <a:buFont typeface="Wingdings" pitchFamily="2" charset="2"/>
              <a:buChar char="n"/>
              <a:defRPr sz="1400">
                <a:solidFill>
                  <a:srgbClr val="474747"/>
                </a:solidFill>
                <a:latin typeface="+mn-lt"/>
              </a:defRPr>
            </a:lvl7pPr>
            <a:lvl8pPr marL="2971800" indent="-223838" algn="l" rtl="0" eaLnBrk="1" fontAlgn="base" hangingPunct="1">
              <a:spcBef>
                <a:spcPct val="25000"/>
              </a:spcBef>
              <a:spcAft>
                <a:spcPct val="0"/>
              </a:spcAft>
              <a:buClr>
                <a:schemeClr val="accent1"/>
              </a:buClr>
              <a:buSzPct val="80000"/>
              <a:buFont typeface="Wingdings" pitchFamily="2" charset="2"/>
              <a:buChar char="n"/>
              <a:defRPr sz="1400">
                <a:solidFill>
                  <a:srgbClr val="474747"/>
                </a:solidFill>
                <a:latin typeface="+mn-lt"/>
              </a:defRPr>
            </a:lvl8pPr>
            <a:lvl9pPr marL="3429000" indent="-223838" algn="l" rtl="0" eaLnBrk="1" fontAlgn="base" hangingPunct="1">
              <a:spcBef>
                <a:spcPct val="25000"/>
              </a:spcBef>
              <a:spcAft>
                <a:spcPct val="0"/>
              </a:spcAft>
              <a:buClr>
                <a:schemeClr val="accent1"/>
              </a:buClr>
              <a:buSzPct val="80000"/>
              <a:buFont typeface="Wingdings" pitchFamily="2" charset="2"/>
              <a:buChar char="n"/>
              <a:defRPr sz="1400">
                <a:solidFill>
                  <a:srgbClr val="474747"/>
                </a:solidFill>
                <a:latin typeface="+mn-lt"/>
              </a:defRPr>
            </a:lvl9pPr>
          </a:lstStyle>
          <a:p>
            <a:pPr marL="0" indent="0">
              <a:buNone/>
              <a:defRPr/>
            </a:pPr>
            <a:r>
              <a:rPr lang="en-US" sz="1800" b="1" dirty="0">
                <a:solidFill>
                  <a:schemeClr val="bg1"/>
                </a:solidFill>
                <a:latin typeface="+mj-lt"/>
                <a:ea typeface="MS Mincho" panose="02020609040205080304" pitchFamily="49" charset="-128"/>
              </a:rPr>
              <a:t>Tax Deducted at Source</a:t>
            </a:r>
            <a:endParaRPr lang="en-US" altLang="en-US" sz="1800" b="1" kern="0" dirty="0">
              <a:solidFill>
                <a:schemeClr val="bg1"/>
              </a:solidFill>
              <a:latin typeface="+mj-lt"/>
            </a:endParaRPr>
          </a:p>
        </p:txBody>
      </p:sp>
      <p:graphicFrame>
        <p:nvGraphicFramePr>
          <p:cNvPr id="8" name="Diagram 7"/>
          <p:cNvGraphicFramePr/>
          <p:nvPr>
            <p:extLst>
              <p:ext uri="{D42A27DB-BD31-4B8C-83A1-F6EECF244321}">
                <p14:modId xmlns:p14="http://schemas.microsoft.com/office/powerpoint/2010/main" val="2099636664"/>
              </p:ext>
            </p:extLst>
          </p:nvPr>
        </p:nvGraphicFramePr>
        <p:xfrm>
          <a:off x="1562100" y="1143001"/>
          <a:ext cx="9029700" cy="53705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1"/>
          <p:cNvSpPr txBox="1">
            <a:spLocks/>
          </p:cNvSpPr>
          <p:nvPr/>
        </p:nvSpPr>
        <p:spPr>
          <a:xfrm>
            <a:off x="0" y="0"/>
            <a:ext cx="12192000" cy="379876"/>
          </a:xfrm>
          <a:prstGeom prst="rect">
            <a:avLst/>
          </a:prstGeom>
          <a:solidFill>
            <a:schemeClr val="accent6">
              <a:lumMod val="50000"/>
            </a:schemeClr>
          </a:solidFill>
        </p:spPr>
        <p:txBody>
          <a:bodyPr vert="horz" wrap="square" lIns="0" tIns="50941" rIns="0" bIns="50941" rtlCol="0" anchor="t" anchorCtr="0">
            <a:spAutoFit/>
          </a:bodyPr>
          <a:lstStyle>
            <a:lvl1pPr algn="l" defTabSz="899010" rtl="0" eaLnBrk="1" latinLnBrk="0" hangingPunct="1">
              <a:spcBef>
                <a:spcPct val="0"/>
              </a:spcBef>
              <a:buNone/>
              <a:defRPr sz="1588" kern="1200">
                <a:solidFill>
                  <a:schemeClr val="tx2"/>
                </a:solidFill>
                <a:latin typeface="+mj-lt"/>
                <a:ea typeface="+mj-ea"/>
                <a:cs typeface="+mj-cs"/>
              </a:defRPr>
            </a:lvl1pPr>
          </a:lstStyle>
          <a:p>
            <a:pPr algn="ctr"/>
            <a:r>
              <a:rPr lang="en-US" altLang="en-US" sz="1800" b="1" dirty="0">
                <a:solidFill>
                  <a:schemeClr val="bg1"/>
                </a:solidFill>
                <a:latin typeface="Georgia" panose="02040502050405020303" pitchFamily="18" charset="0"/>
                <a:ea typeface="MS Mincho" panose="02020609040205080304" pitchFamily="49" charset="-128"/>
              </a:rPr>
              <a:t>Tax deduction at source-Return </a:t>
            </a:r>
            <a:r>
              <a:rPr lang="en-US" altLang="en-US" sz="1800" b="1" dirty="0" smtClean="0">
                <a:solidFill>
                  <a:schemeClr val="bg1"/>
                </a:solidFill>
                <a:latin typeface="Georgia" panose="02040502050405020303" pitchFamily="18" charset="0"/>
                <a:ea typeface="MS Mincho" panose="02020609040205080304" pitchFamily="49" charset="-128"/>
              </a:rPr>
              <a:t>GSTR-07</a:t>
            </a:r>
            <a:r>
              <a:rPr lang="en-US" sz="1800" b="1" dirty="0" smtClean="0">
                <a:solidFill>
                  <a:schemeClr val="bg1"/>
                </a:solidFill>
                <a:latin typeface="Georgia" panose="02040502050405020303" pitchFamily="18" charset="0"/>
              </a:rPr>
              <a:t>	</a:t>
            </a:r>
            <a:endParaRPr lang="en-US" sz="1800" dirty="0">
              <a:solidFill>
                <a:schemeClr val="bg1"/>
              </a:solidFill>
              <a:latin typeface="Georgia" panose="02040502050405020303" pitchFamily="18" charset="0"/>
            </a:endParaRPr>
          </a:p>
        </p:txBody>
      </p:sp>
      <p:sp>
        <p:nvSpPr>
          <p:cNvPr id="5" name="Title 1"/>
          <p:cNvSpPr txBox="1">
            <a:spLocks/>
          </p:cNvSpPr>
          <p:nvPr/>
        </p:nvSpPr>
        <p:spPr>
          <a:xfrm>
            <a:off x="0" y="0"/>
            <a:ext cx="12192000" cy="472209"/>
          </a:xfrm>
          <a:prstGeom prst="rect">
            <a:avLst/>
          </a:prstGeom>
          <a:solidFill>
            <a:schemeClr val="accent6">
              <a:lumMod val="50000"/>
            </a:schemeClr>
          </a:solidFill>
        </p:spPr>
        <p:txBody>
          <a:bodyPr vert="horz" wrap="square" lIns="0" tIns="50941" rIns="0" bIns="50941" rtlCol="0" anchor="t" anchorCtr="0">
            <a:spAutoFit/>
          </a:bodyPr>
          <a:lstStyle>
            <a:lvl1pPr algn="l" defTabSz="899010" rtl="0" eaLnBrk="1" latinLnBrk="0" hangingPunct="1">
              <a:spcBef>
                <a:spcPct val="0"/>
              </a:spcBef>
              <a:buNone/>
              <a:defRPr sz="1588" kern="1200">
                <a:solidFill>
                  <a:schemeClr val="tx2"/>
                </a:solidFill>
                <a:latin typeface="+mj-lt"/>
                <a:ea typeface="+mj-ea"/>
                <a:cs typeface="+mj-cs"/>
              </a:defRPr>
            </a:lvl1pPr>
          </a:lstStyle>
          <a:p>
            <a:pPr algn="ctr" defTabSz="914400"/>
            <a:r>
              <a:rPr lang="en-US" sz="2400" b="1" dirty="0" smtClean="0">
                <a:solidFill>
                  <a:schemeClr val="bg1"/>
                </a:solidFill>
                <a:latin typeface="Georgia" panose="02040502050405020303" pitchFamily="18" charset="0"/>
                <a:ea typeface="+mn-ea"/>
                <a:cs typeface="+mn-cs"/>
              </a:rPr>
              <a:t>TDS Provisions</a:t>
            </a:r>
            <a:endParaRPr lang="en-US" sz="2400" b="1" dirty="0">
              <a:solidFill>
                <a:schemeClr val="bg1"/>
              </a:solidFill>
              <a:latin typeface="Georgia" panose="02040502050405020303" pitchFamily="18" charset="0"/>
              <a:ea typeface="+mn-ea"/>
              <a:cs typeface="+mn-cs"/>
            </a:endParaRPr>
          </a:p>
        </p:txBody>
      </p:sp>
    </p:spTree>
    <p:extLst>
      <p:ext uri="{BB962C8B-B14F-4D97-AF65-F5344CB8AC3E}">
        <p14:creationId xmlns:p14="http://schemas.microsoft.com/office/powerpoint/2010/main" val="34623217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p:cNvSpPr txBox="1"/>
          <p:nvPr/>
        </p:nvSpPr>
        <p:spPr>
          <a:xfrm>
            <a:off x="0" y="-1"/>
            <a:ext cx="12192000" cy="1017379"/>
          </a:xfrm>
          <a:prstGeom prst="rect">
            <a:avLst/>
          </a:prstGeom>
          <a:solidFill>
            <a:schemeClr val="accent6">
              <a:lumMod val="50000"/>
            </a:schemeClr>
          </a:solidFill>
        </p:spPr>
        <p:txBody>
          <a:bodyPr wrap="square" rtlCol="0">
            <a:spAutoFit/>
          </a:bodyPr>
          <a:lstStyle/>
          <a:p>
            <a:endParaRPr lang="en-US" dirty="0"/>
          </a:p>
        </p:txBody>
      </p:sp>
      <p:sp>
        <p:nvSpPr>
          <p:cNvPr id="11" name="TextBox 10"/>
          <p:cNvSpPr txBox="1"/>
          <p:nvPr/>
        </p:nvSpPr>
        <p:spPr>
          <a:xfrm>
            <a:off x="0" y="5878555"/>
            <a:ext cx="12192000" cy="978214"/>
          </a:xfrm>
          <a:prstGeom prst="rect">
            <a:avLst/>
          </a:prstGeom>
          <a:solidFill>
            <a:schemeClr val="accent6">
              <a:lumMod val="50000"/>
            </a:schemeClr>
          </a:solidFill>
        </p:spPr>
        <p:txBody>
          <a:bodyPr wrap="square" rtlCol="0">
            <a:spAutoFit/>
          </a:bodyPr>
          <a:lstStyle/>
          <a:p>
            <a:endParaRPr lang="en-US" dirty="0"/>
          </a:p>
        </p:txBody>
      </p:sp>
      <p:sp>
        <p:nvSpPr>
          <p:cNvPr id="4" name="Slide Number Placeholder 3"/>
          <p:cNvSpPr>
            <a:spLocks noGrp="1"/>
          </p:cNvSpPr>
          <p:nvPr>
            <p:ph type="sldNum" sz="quarter" idx="12"/>
          </p:nvPr>
        </p:nvSpPr>
        <p:spPr/>
        <p:txBody>
          <a:bodyPr/>
          <a:lstStyle/>
          <a:p>
            <a:fld id="{69F0A6B0-30D4-48C0-B14A-D265C88365E9}" type="slidenum">
              <a:rPr lang="en-US" smtClean="0"/>
              <a:t>31</a:t>
            </a:fld>
            <a:endParaRPr lang="en-US"/>
          </a:p>
        </p:txBody>
      </p:sp>
      <p:sp>
        <p:nvSpPr>
          <p:cNvPr id="8" name="Title 7"/>
          <p:cNvSpPr>
            <a:spLocks noGrp="1"/>
          </p:cNvSpPr>
          <p:nvPr>
            <p:ph type="ctrTitle"/>
          </p:nvPr>
        </p:nvSpPr>
        <p:spPr>
          <a:xfrm>
            <a:off x="1524000" y="1178899"/>
            <a:ext cx="9144000" cy="2387600"/>
          </a:xfrm>
        </p:spPr>
        <p:txBody>
          <a:bodyPr>
            <a:normAutofit/>
          </a:bodyPr>
          <a:lstStyle/>
          <a:p>
            <a:r>
              <a:rPr lang="en-US" sz="4000" dirty="0" smtClean="0">
                <a:latin typeface="Georgia" panose="02040502050405020303" pitchFamily="18" charset="0"/>
              </a:rPr>
              <a:t>REGISTRATION</a:t>
            </a:r>
            <a:endParaRPr lang="en-US" sz="4000" dirty="0">
              <a:latin typeface="Georgia" panose="02040502050405020303" pitchFamily="18" charset="0"/>
            </a:endParaRPr>
          </a:p>
        </p:txBody>
      </p:sp>
    </p:spTree>
    <p:extLst>
      <p:ext uri="{BB962C8B-B14F-4D97-AF65-F5344CB8AC3E}">
        <p14:creationId xmlns:p14="http://schemas.microsoft.com/office/powerpoint/2010/main" val="18054334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txBox="1">
            <a:spLocks/>
          </p:cNvSpPr>
          <p:nvPr/>
        </p:nvSpPr>
        <p:spPr>
          <a:xfrm>
            <a:off x="0" y="0"/>
            <a:ext cx="12192000" cy="472209"/>
          </a:xfrm>
          <a:prstGeom prst="rect">
            <a:avLst/>
          </a:prstGeom>
          <a:solidFill>
            <a:schemeClr val="accent6">
              <a:lumMod val="50000"/>
            </a:schemeClr>
          </a:solidFill>
        </p:spPr>
        <p:txBody>
          <a:bodyPr vert="horz" wrap="square" lIns="0" tIns="50941" rIns="0" bIns="50941" rtlCol="0" anchor="t" anchorCtr="0">
            <a:spAutoFit/>
          </a:bodyPr>
          <a:lstStyle>
            <a:lvl1pPr algn="l" defTabSz="899010" rtl="0" eaLnBrk="1" latinLnBrk="0" hangingPunct="1">
              <a:spcBef>
                <a:spcPct val="0"/>
              </a:spcBef>
              <a:buNone/>
              <a:defRPr sz="1588" kern="1200">
                <a:solidFill>
                  <a:schemeClr val="tx2"/>
                </a:solidFill>
                <a:latin typeface="+mj-lt"/>
                <a:ea typeface="+mj-ea"/>
                <a:cs typeface="+mj-cs"/>
              </a:defRPr>
            </a:lvl1pPr>
          </a:lstStyle>
          <a:p>
            <a:pPr algn="ctr" defTabSz="914400"/>
            <a:r>
              <a:rPr lang="en-US" sz="2400" b="1" dirty="0" smtClean="0">
                <a:solidFill>
                  <a:schemeClr val="bg1"/>
                </a:solidFill>
                <a:latin typeface="Georgia" panose="02040502050405020303" pitchFamily="18" charset="0"/>
                <a:ea typeface="+mn-ea"/>
                <a:cs typeface="+mn-cs"/>
              </a:rPr>
              <a:t>TDS Registration process flow</a:t>
            </a:r>
            <a:endParaRPr lang="en-US" sz="2400" b="1" dirty="0">
              <a:solidFill>
                <a:schemeClr val="bg1"/>
              </a:solidFill>
              <a:latin typeface="Georgia" panose="02040502050405020303" pitchFamily="18" charset="0"/>
              <a:ea typeface="+mn-ea"/>
              <a:cs typeface="+mn-cs"/>
            </a:endParaRPr>
          </a:p>
        </p:txBody>
      </p:sp>
      <p:pic>
        <p:nvPicPr>
          <p:cNvPr id="5" name="Picture 4"/>
          <p:cNvPicPr>
            <a:picLocks noChangeAspect="1"/>
          </p:cNvPicPr>
          <p:nvPr/>
        </p:nvPicPr>
        <p:blipFill>
          <a:blip r:embed="rId2"/>
          <a:stretch>
            <a:fillRect/>
          </a:stretch>
        </p:blipFill>
        <p:spPr>
          <a:xfrm>
            <a:off x="874391" y="992232"/>
            <a:ext cx="10599854" cy="5587521"/>
          </a:xfrm>
          <a:prstGeom prst="rect">
            <a:avLst/>
          </a:prstGeom>
          <a:scene3d>
            <a:camera prst="orthographicFront"/>
            <a:lightRig rig="threePt" dir="t"/>
          </a:scene3d>
          <a:sp3d>
            <a:bevelT/>
          </a:sp3d>
        </p:spPr>
      </p:pic>
    </p:spTree>
    <p:extLst>
      <p:ext uri="{BB962C8B-B14F-4D97-AF65-F5344CB8AC3E}">
        <p14:creationId xmlns:p14="http://schemas.microsoft.com/office/powerpoint/2010/main" val="12688783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1143000" y="654601"/>
            <a:ext cx="10798629" cy="523220"/>
          </a:xfrm>
          <a:prstGeom prst="rect">
            <a:avLst/>
          </a:prstGeom>
        </p:spPr>
        <p:txBody>
          <a:bodyPr wrap="square">
            <a:spAutoFit/>
          </a:bodyPr>
          <a:lstStyle/>
          <a:p>
            <a:r>
              <a:rPr lang="en-US" sz="1400" dirty="0">
                <a:solidFill>
                  <a:srgbClr val="222222"/>
                </a:solidFill>
                <a:latin typeface="Georgia" panose="02040502050405020303" pitchFamily="18" charset="0"/>
              </a:rPr>
              <a:t>1. Access the https://www.gst.gov.in/ URL. The </a:t>
            </a:r>
            <a:r>
              <a:rPr lang="en-US" sz="1400" b="1" dirty="0">
                <a:solidFill>
                  <a:srgbClr val="222222"/>
                </a:solidFill>
                <a:latin typeface="Georgia" panose="02040502050405020303" pitchFamily="18" charset="0"/>
              </a:rPr>
              <a:t>GST Home page </a:t>
            </a:r>
            <a:r>
              <a:rPr lang="en-US" sz="1400" dirty="0">
                <a:solidFill>
                  <a:srgbClr val="222222"/>
                </a:solidFill>
                <a:latin typeface="Georgia" panose="02040502050405020303" pitchFamily="18" charset="0"/>
              </a:rPr>
              <a:t>is displayed.</a:t>
            </a:r>
          </a:p>
          <a:p>
            <a:r>
              <a:rPr lang="en-US" sz="1400" dirty="0">
                <a:solidFill>
                  <a:srgbClr val="222222"/>
                </a:solidFill>
                <a:latin typeface="Georgia" panose="02040502050405020303" pitchFamily="18" charset="0"/>
              </a:rPr>
              <a:t>2. Click the </a:t>
            </a:r>
            <a:r>
              <a:rPr lang="en-US" sz="1400" b="1" dirty="0">
                <a:solidFill>
                  <a:srgbClr val="222222"/>
                </a:solidFill>
                <a:latin typeface="Georgia" panose="02040502050405020303" pitchFamily="18" charset="0"/>
              </a:rPr>
              <a:t>Services &gt; Registration &gt; New Registration </a:t>
            </a:r>
            <a:r>
              <a:rPr lang="en-US" sz="1400" dirty="0">
                <a:solidFill>
                  <a:srgbClr val="222222"/>
                </a:solidFill>
                <a:latin typeface="Georgia" panose="02040502050405020303" pitchFamily="18" charset="0"/>
              </a:rPr>
              <a:t>option.</a:t>
            </a:r>
            <a:endParaRPr lang="en-US" sz="1400" dirty="0">
              <a:latin typeface="Georgia" panose="02040502050405020303" pitchFamily="18" charset="0"/>
            </a:endParaRPr>
          </a:p>
        </p:txBody>
      </p:sp>
      <p:pic>
        <p:nvPicPr>
          <p:cNvPr id="4" name="Picture 3"/>
          <p:cNvPicPr>
            <a:picLocks noChangeAspect="1"/>
          </p:cNvPicPr>
          <p:nvPr/>
        </p:nvPicPr>
        <p:blipFill>
          <a:blip r:embed="rId2"/>
          <a:stretch>
            <a:fillRect/>
          </a:stretch>
        </p:blipFill>
        <p:spPr>
          <a:xfrm>
            <a:off x="1143000" y="1364300"/>
            <a:ext cx="10038804" cy="5067665"/>
          </a:xfrm>
          <a:prstGeom prst="rect">
            <a:avLst/>
          </a:prstGeom>
        </p:spPr>
      </p:pic>
      <p:sp>
        <p:nvSpPr>
          <p:cNvPr id="5" name="Title 1"/>
          <p:cNvSpPr txBox="1">
            <a:spLocks/>
          </p:cNvSpPr>
          <p:nvPr/>
        </p:nvSpPr>
        <p:spPr>
          <a:xfrm>
            <a:off x="0" y="0"/>
            <a:ext cx="12192000" cy="472209"/>
          </a:xfrm>
          <a:prstGeom prst="rect">
            <a:avLst/>
          </a:prstGeom>
          <a:solidFill>
            <a:schemeClr val="accent6">
              <a:lumMod val="50000"/>
            </a:schemeClr>
          </a:solidFill>
        </p:spPr>
        <p:txBody>
          <a:bodyPr vert="horz" wrap="square" lIns="0" tIns="50941" rIns="0" bIns="50941" rtlCol="0" anchor="t" anchorCtr="0">
            <a:spAutoFit/>
          </a:bodyPr>
          <a:lstStyle>
            <a:lvl1pPr algn="l" defTabSz="899010" rtl="0" eaLnBrk="1" latinLnBrk="0" hangingPunct="1">
              <a:spcBef>
                <a:spcPct val="0"/>
              </a:spcBef>
              <a:buNone/>
              <a:defRPr sz="1588" kern="1200">
                <a:solidFill>
                  <a:schemeClr val="tx2"/>
                </a:solidFill>
                <a:latin typeface="+mj-lt"/>
                <a:ea typeface="+mj-ea"/>
                <a:cs typeface="+mj-cs"/>
              </a:defRPr>
            </a:lvl1pPr>
          </a:lstStyle>
          <a:p>
            <a:pPr algn="ctr"/>
            <a:r>
              <a:rPr lang="en-US" sz="1800" b="1" dirty="0">
                <a:solidFill>
                  <a:schemeClr val="bg1"/>
                </a:solidFill>
                <a:latin typeface="Georgia" panose="02040502050405020303" pitchFamily="18" charset="0"/>
              </a:rPr>
              <a:t>Steps involved in applying </a:t>
            </a:r>
            <a:r>
              <a:rPr lang="en-US" sz="2400" b="1" dirty="0">
                <a:solidFill>
                  <a:schemeClr val="bg1"/>
                </a:solidFill>
                <a:latin typeface="Georgia" panose="02040502050405020303" pitchFamily="18" charset="0"/>
              </a:rPr>
              <a:t>for</a:t>
            </a:r>
            <a:r>
              <a:rPr lang="en-US" sz="1800" b="1" dirty="0">
                <a:solidFill>
                  <a:schemeClr val="bg1"/>
                </a:solidFill>
                <a:latin typeface="Georgia" panose="02040502050405020303" pitchFamily="18" charset="0"/>
              </a:rPr>
              <a:t> Registration as a Tax </a:t>
            </a:r>
            <a:r>
              <a:rPr lang="en-US" sz="1800" b="1" dirty="0" err="1">
                <a:solidFill>
                  <a:schemeClr val="bg1"/>
                </a:solidFill>
                <a:latin typeface="Georgia" panose="02040502050405020303" pitchFamily="18" charset="0"/>
              </a:rPr>
              <a:t>Deductor</a:t>
            </a:r>
            <a:r>
              <a:rPr lang="en-US" sz="1800" b="1" dirty="0">
                <a:solidFill>
                  <a:schemeClr val="bg1"/>
                </a:solidFill>
                <a:latin typeface="Georgia" panose="02040502050405020303" pitchFamily="18" charset="0"/>
              </a:rPr>
              <a:t> on the GST portal?</a:t>
            </a:r>
            <a:endParaRPr lang="en-US" sz="18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26111070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p:cNvSpPr>
          <p:nvPr/>
        </p:nvSpPr>
        <p:spPr>
          <a:xfrm>
            <a:off x="0" y="0"/>
            <a:ext cx="12192000" cy="472209"/>
          </a:xfrm>
          <a:prstGeom prst="rect">
            <a:avLst/>
          </a:prstGeom>
          <a:solidFill>
            <a:schemeClr val="accent6">
              <a:lumMod val="50000"/>
            </a:schemeClr>
          </a:solidFill>
        </p:spPr>
        <p:txBody>
          <a:bodyPr vert="horz" wrap="square" lIns="0" tIns="50941" rIns="0" bIns="50941" rtlCol="0" anchor="t" anchorCtr="0">
            <a:spAutoFit/>
          </a:bodyPr>
          <a:lstStyle>
            <a:lvl1pPr algn="l" defTabSz="899010" rtl="0" eaLnBrk="1" latinLnBrk="0" hangingPunct="1">
              <a:spcBef>
                <a:spcPct val="0"/>
              </a:spcBef>
              <a:buNone/>
              <a:defRPr sz="1588" kern="1200">
                <a:solidFill>
                  <a:schemeClr val="tx2"/>
                </a:solidFill>
                <a:latin typeface="+mj-lt"/>
                <a:ea typeface="+mj-ea"/>
                <a:cs typeface="+mj-cs"/>
              </a:defRPr>
            </a:lvl1pPr>
          </a:lstStyle>
          <a:p>
            <a:pPr algn="ctr"/>
            <a:r>
              <a:rPr lang="en-US" sz="1800" b="1" dirty="0">
                <a:solidFill>
                  <a:schemeClr val="bg1"/>
                </a:solidFill>
                <a:latin typeface="Georgia" panose="02040502050405020303" pitchFamily="18" charset="0"/>
              </a:rPr>
              <a:t>Steps involved in applying </a:t>
            </a:r>
            <a:r>
              <a:rPr lang="en-US" sz="2400" b="1" dirty="0">
                <a:solidFill>
                  <a:schemeClr val="bg1"/>
                </a:solidFill>
                <a:latin typeface="Georgia" panose="02040502050405020303" pitchFamily="18" charset="0"/>
              </a:rPr>
              <a:t>for</a:t>
            </a:r>
            <a:r>
              <a:rPr lang="en-US" sz="1800" b="1" dirty="0">
                <a:solidFill>
                  <a:schemeClr val="bg1"/>
                </a:solidFill>
                <a:latin typeface="Georgia" panose="02040502050405020303" pitchFamily="18" charset="0"/>
              </a:rPr>
              <a:t> Registration as a Tax </a:t>
            </a:r>
            <a:r>
              <a:rPr lang="en-US" sz="1800" b="1" dirty="0" err="1">
                <a:solidFill>
                  <a:schemeClr val="bg1"/>
                </a:solidFill>
                <a:latin typeface="Georgia" panose="02040502050405020303" pitchFamily="18" charset="0"/>
              </a:rPr>
              <a:t>Deductor</a:t>
            </a:r>
            <a:r>
              <a:rPr lang="en-US" sz="1800" b="1" dirty="0">
                <a:solidFill>
                  <a:schemeClr val="bg1"/>
                </a:solidFill>
                <a:latin typeface="Georgia" panose="02040502050405020303" pitchFamily="18" charset="0"/>
              </a:rPr>
              <a:t> on the GST portal?</a:t>
            </a:r>
            <a:endParaRPr lang="en-US" sz="1800" dirty="0">
              <a:solidFill>
                <a:schemeClr val="bg1"/>
              </a:solidFill>
              <a:latin typeface="Georgia" panose="02040502050405020303" pitchFamily="18" charset="0"/>
            </a:endParaRPr>
          </a:p>
        </p:txBody>
      </p:sp>
      <p:sp>
        <p:nvSpPr>
          <p:cNvPr id="3" name="Rectangle 2"/>
          <p:cNvSpPr/>
          <p:nvPr/>
        </p:nvSpPr>
        <p:spPr>
          <a:xfrm>
            <a:off x="1854926" y="481290"/>
            <a:ext cx="9061269" cy="307777"/>
          </a:xfrm>
          <a:prstGeom prst="rect">
            <a:avLst/>
          </a:prstGeom>
        </p:spPr>
        <p:txBody>
          <a:bodyPr wrap="square">
            <a:spAutoFit/>
          </a:bodyPr>
          <a:lstStyle/>
          <a:p>
            <a:r>
              <a:rPr lang="en-US" sz="1400" dirty="0">
                <a:solidFill>
                  <a:srgbClr val="222222"/>
                </a:solidFill>
                <a:latin typeface="Georgia" panose="02040502050405020303" pitchFamily="18" charset="0"/>
              </a:rPr>
              <a:t>The Application form is divided into two parts as Part A and Part B.</a:t>
            </a:r>
            <a:endParaRPr lang="en-US" sz="1400" dirty="0">
              <a:latin typeface="Georgia" panose="02040502050405020303" pitchFamily="18" charset="0"/>
            </a:endParaRPr>
          </a:p>
        </p:txBody>
      </p:sp>
      <p:sp>
        <p:nvSpPr>
          <p:cNvPr id="4" name="Rectangle 3"/>
          <p:cNvSpPr/>
          <p:nvPr/>
        </p:nvSpPr>
        <p:spPr>
          <a:xfrm>
            <a:off x="1854926" y="789067"/>
            <a:ext cx="10811691" cy="461665"/>
          </a:xfrm>
          <a:prstGeom prst="rect">
            <a:avLst/>
          </a:prstGeom>
        </p:spPr>
        <p:txBody>
          <a:bodyPr wrap="square">
            <a:spAutoFit/>
          </a:bodyPr>
          <a:lstStyle/>
          <a:p>
            <a:r>
              <a:rPr lang="en-US" sz="1200" b="1" dirty="0">
                <a:solidFill>
                  <a:srgbClr val="222222"/>
                </a:solidFill>
                <a:latin typeface="Georgia" panose="02040502050405020303" pitchFamily="18" charset="0"/>
              </a:rPr>
              <a:t>Part A:</a:t>
            </a:r>
          </a:p>
          <a:p>
            <a:r>
              <a:rPr lang="en-US" sz="1200" dirty="0">
                <a:solidFill>
                  <a:srgbClr val="222222"/>
                </a:solidFill>
                <a:latin typeface="Georgia" panose="02040502050405020303" pitchFamily="18" charset="0"/>
              </a:rPr>
              <a:t>3. The New Registration page is displayed. Select the </a:t>
            </a:r>
            <a:r>
              <a:rPr lang="en-US" sz="1200" b="1" dirty="0">
                <a:solidFill>
                  <a:srgbClr val="222222"/>
                </a:solidFill>
                <a:latin typeface="Georgia" panose="02040502050405020303" pitchFamily="18" charset="0"/>
              </a:rPr>
              <a:t>New Registration </a:t>
            </a:r>
            <a:r>
              <a:rPr lang="en-US" sz="1200" dirty="0">
                <a:solidFill>
                  <a:srgbClr val="222222"/>
                </a:solidFill>
                <a:latin typeface="Georgia" panose="02040502050405020303" pitchFamily="18" charset="0"/>
              </a:rPr>
              <a:t>option.</a:t>
            </a:r>
            <a:endParaRPr lang="en-US" sz="1200" dirty="0">
              <a:latin typeface="Georgia" panose="02040502050405020303" pitchFamily="18" charset="0"/>
            </a:endParaRPr>
          </a:p>
        </p:txBody>
      </p:sp>
      <p:pic>
        <p:nvPicPr>
          <p:cNvPr id="5" name="Picture 4"/>
          <p:cNvPicPr>
            <a:picLocks noChangeAspect="1"/>
          </p:cNvPicPr>
          <p:nvPr/>
        </p:nvPicPr>
        <p:blipFill>
          <a:blip r:embed="rId2"/>
          <a:stretch>
            <a:fillRect/>
          </a:stretch>
        </p:blipFill>
        <p:spPr>
          <a:xfrm>
            <a:off x="1854926" y="1473870"/>
            <a:ext cx="6896227" cy="5138190"/>
          </a:xfrm>
          <a:prstGeom prst="rect">
            <a:avLst/>
          </a:prstGeom>
        </p:spPr>
      </p:pic>
    </p:spTree>
    <p:extLst>
      <p:ext uri="{BB962C8B-B14F-4D97-AF65-F5344CB8AC3E}">
        <p14:creationId xmlns:p14="http://schemas.microsoft.com/office/powerpoint/2010/main" val="31376946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p:cNvSpPr>
          <p:nvPr/>
        </p:nvSpPr>
        <p:spPr>
          <a:xfrm>
            <a:off x="0" y="0"/>
            <a:ext cx="12192000" cy="472209"/>
          </a:xfrm>
          <a:prstGeom prst="rect">
            <a:avLst/>
          </a:prstGeom>
          <a:solidFill>
            <a:schemeClr val="accent6">
              <a:lumMod val="50000"/>
            </a:schemeClr>
          </a:solidFill>
        </p:spPr>
        <p:txBody>
          <a:bodyPr vert="horz" wrap="square" lIns="0" tIns="50941" rIns="0" bIns="50941" rtlCol="0" anchor="t" anchorCtr="0">
            <a:spAutoFit/>
          </a:bodyPr>
          <a:lstStyle>
            <a:lvl1pPr algn="l" defTabSz="899010" rtl="0" eaLnBrk="1" latinLnBrk="0" hangingPunct="1">
              <a:spcBef>
                <a:spcPct val="0"/>
              </a:spcBef>
              <a:buNone/>
              <a:defRPr sz="1588" kern="1200">
                <a:solidFill>
                  <a:schemeClr val="tx2"/>
                </a:solidFill>
                <a:latin typeface="+mj-lt"/>
                <a:ea typeface="+mj-ea"/>
                <a:cs typeface="+mj-cs"/>
              </a:defRPr>
            </a:lvl1pPr>
          </a:lstStyle>
          <a:p>
            <a:pPr algn="ctr"/>
            <a:r>
              <a:rPr lang="en-US" sz="1800" b="1" dirty="0">
                <a:solidFill>
                  <a:schemeClr val="bg1"/>
                </a:solidFill>
                <a:latin typeface="Georgia" panose="02040502050405020303" pitchFamily="18" charset="0"/>
              </a:rPr>
              <a:t>Steps involved in applying </a:t>
            </a:r>
            <a:r>
              <a:rPr lang="en-US" sz="2400" b="1" dirty="0">
                <a:solidFill>
                  <a:schemeClr val="bg1"/>
                </a:solidFill>
                <a:latin typeface="Georgia" panose="02040502050405020303" pitchFamily="18" charset="0"/>
              </a:rPr>
              <a:t>for</a:t>
            </a:r>
            <a:r>
              <a:rPr lang="en-US" sz="1800" b="1" dirty="0">
                <a:solidFill>
                  <a:schemeClr val="bg1"/>
                </a:solidFill>
                <a:latin typeface="Georgia" panose="02040502050405020303" pitchFamily="18" charset="0"/>
              </a:rPr>
              <a:t> Registration as a Tax </a:t>
            </a:r>
            <a:r>
              <a:rPr lang="en-US" sz="1800" b="1" dirty="0" err="1">
                <a:solidFill>
                  <a:schemeClr val="bg1"/>
                </a:solidFill>
                <a:latin typeface="Georgia" panose="02040502050405020303" pitchFamily="18" charset="0"/>
              </a:rPr>
              <a:t>Deductor</a:t>
            </a:r>
            <a:r>
              <a:rPr lang="en-US" sz="1800" b="1" dirty="0">
                <a:solidFill>
                  <a:schemeClr val="bg1"/>
                </a:solidFill>
                <a:latin typeface="Georgia" panose="02040502050405020303" pitchFamily="18" charset="0"/>
              </a:rPr>
              <a:t> on the GST portal?</a:t>
            </a:r>
            <a:endParaRPr lang="en-US" sz="1800" dirty="0">
              <a:solidFill>
                <a:schemeClr val="bg1"/>
              </a:solidFill>
              <a:latin typeface="Georgia" panose="02040502050405020303" pitchFamily="18" charset="0"/>
            </a:endParaRPr>
          </a:p>
        </p:txBody>
      </p:sp>
      <p:pic>
        <p:nvPicPr>
          <p:cNvPr id="3" name="Picture 2"/>
          <p:cNvPicPr>
            <a:picLocks noChangeAspect="1"/>
          </p:cNvPicPr>
          <p:nvPr/>
        </p:nvPicPr>
        <p:blipFill>
          <a:blip r:embed="rId2"/>
          <a:stretch>
            <a:fillRect/>
          </a:stretch>
        </p:blipFill>
        <p:spPr>
          <a:xfrm>
            <a:off x="3067050" y="536986"/>
            <a:ext cx="8618356" cy="6321014"/>
          </a:xfrm>
          <a:prstGeom prst="rect">
            <a:avLst/>
          </a:prstGeom>
        </p:spPr>
      </p:pic>
      <p:sp>
        <p:nvSpPr>
          <p:cNvPr id="5" name="Rectangle 4"/>
          <p:cNvSpPr/>
          <p:nvPr/>
        </p:nvSpPr>
        <p:spPr>
          <a:xfrm>
            <a:off x="187236" y="910777"/>
            <a:ext cx="2575014" cy="4616648"/>
          </a:xfrm>
          <a:prstGeom prst="rect">
            <a:avLst/>
          </a:prstGeom>
        </p:spPr>
        <p:txBody>
          <a:bodyPr wrap="square">
            <a:spAutoFit/>
          </a:bodyPr>
          <a:lstStyle/>
          <a:p>
            <a:pPr algn="just"/>
            <a:r>
              <a:rPr lang="en-US" sz="1400" dirty="0">
                <a:solidFill>
                  <a:srgbClr val="222222"/>
                </a:solidFill>
                <a:latin typeface="Georgia" panose="02040502050405020303" pitchFamily="18" charset="0"/>
              </a:rPr>
              <a:t>5. In the </a:t>
            </a:r>
            <a:r>
              <a:rPr lang="en-US" sz="1400" b="1" dirty="0">
                <a:solidFill>
                  <a:srgbClr val="222222"/>
                </a:solidFill>
                <a:latin typeface="Georgia" panose="02040502050405020303" pitchFamily="18" charset="0"/>
              </a:rPr>
              <a:t>I am a </a:t>
            </a:r>
            <a:r>
              <a:rPr lang="en-US" sz="1400" dirty="0">
                <a:solidFill>
                  <a:srgbClr val="222222"/>
                </a:solidFill>
                <a:latin typeface="Georgia" panose="02040502050405020303" pitchFamily="18" charset="0"/>
              </a:rPr>
              <a:t>drop down list, select the </a:t>
            </a:r>
            <a:r>
              <a:rPr lang="en-US" sz="1400" b="1" dirty="0">
                <a:solidFill>
                  <a:srgbClr val="222222"/>
                </a:solidFill>
                <a:latin typeface="Georgia" panose="02040502050405020303" pitchFamily="18" charset="0"/>
              </a:rPr>
              <a:t>Tax </a:t>
            </a:r>
            <a:r>
              <a:rPr lang="en-US" sz="1400" b="1" dirty="0" err="1">
                <a:solidFill>
                  <a:srgbClr val="222222"/>
                </a:solidFill>
                <a:latin typeface="Georgia" panose="02040502050405020303" pitchFamily="18" charset="0"/>
              </a:rPr>
              <a:t>Deductor</a:t>
            </a:r>
            <a:r>
              <a:rPr lang="en-US" sz="1400" b="1" dirty="0">
                <a:solidFill>
                  <a:srgbClr val="222222"/>
                </a:solidFill>
                <a:latin typeface="Georgia" panose="02040502050405020303" pitchFamily="18" charset="0"/>
              </a:rPr>
              <a:t> </a:t>
            </a:r>
            <a:r>
              <a:rPr lang="en-US" sz="1400" dirty="0">
                <a:solidFill>
                  <a:srgbClr val="222222"/>
                </a:solidFill>
                <a:latin typeface="Georgia" panose="02040502050405020303" pitchFamily="18" charset="0"/>
              </a:rPr>
              <a:t>as the type of taxpayer to be registered</a:t>
            </a:r>
            <a:r>
              <a:rPr lang="en-US" sz="1400" dirty="0" smtClean="0">
                <a:solidFill>
                  <a:srgbClr val="222222"/>
                </a:solidFill>
                <a:latin typeface="Georgia" panose="02040502050405020303" pitchFamily="18" charset="0"/>
              </a:rPr>
              <a:t>.</a:t>
            </a:r>
          </a:p>
          <a:p>
            <a:pPr algn="just"/>
            <a:endParaRPr lang="en-US" sz="1400" dirty="0">
              <a:solidFill>
                <a:srgbClr val="222222"/>
              </a:solidFill>
              <a:latin typeface="Georgia" panose="02040502050405020303" pitchFamily="18" charset="0"/>
            </a:endParaRPr>
          </a:p>
          <a:p>
            <a:pPr algn="just"/>
            <a:r>
              <a:rPr lang="en-US" sz="1400" dirty="0">
                <a:solidFill>
                  <a:srgbClr val="222222"/>
                </a:solidFill>
                <a:latin typeface="Georgia" panose="02040502050405020303" pitchFamily="18" charset="0"/>
              </a:rPr>
              <a:t>6. In the </a:t>
            </a:r>
            <a:r>
              <a:rPr lang="en-US" sz="1400" b="1" dirty="0">
                <a:solidFill>
                  <a:srgbClr val="222222"/>
                </a:solidFill>
                <a:latin typeface="Georgia" panose="02040502050405020303" pitchFamily="18" charset="0"/>
              </a:rPr>
              <a:t>State/UT and District </a:t>
            </a:r>
            <a:r>
              <a:rPr lang="en-US" sz="1400" dirty="0">
                <a:solidFill>
                  <a:srgbClr val="222222"/>
                </a:solidFill>
                <a:latin typeface="Georgia" panose="02040502050405020303" pitchFamily="18" charset="0"/>
              </a:rPr>
              <a:t>drop down list, select the state for which registration is required and district</a:t>
            </a:r>
            <a:r>
              <a:rPr lang="en-US" sz="1400" dirty="0" smtClean="0">
                <a:solidFill>
                  <a:srgbClr val="222222"/>
                </a:solidFill>
                <a:latin typeface="Georgia" panose="02040502050405020303" pitchFamily="18" charset="0"/>
              </a:rPr>
              <a:t>.</a:t>
            </a:r>
          </a:p>
          <a:p>
            <a:pPr algn="just"/>
            <a:endParaRPr lang="en-US" sz="1400" dirty="0">
              <a:solidFill>
                <a:srgbClr val="222222"/>
              </a:solidFill>
              <a:latin typeface="Georgia" panose="02040502050405020303" pitchFamily="18" charset="0"/>
            </a:endParaRPr>
          </a:p>
          <a:p>
            <a:pPr algn="just"/>
            <a:r>
              <a:rPr lang="en-US" sz="1400" dirty="0">
                <a:solidFill>
                  <a:srgbClr val="222222"/>
                </a:solidFill>
                <a:latin typeface="Georgia" panose="02040502050405020303" pitchFamily="18" charset="0"/>
              </a:rPr>
              <a:t>7. In the </a:t>
            </a:r>
            <a:r>
              <a:rPr lang="en-US" sz="1400" b="1" dirty="0">
                <a:solidFill>
                  <a:srgbClr val="222222"/>
                </a:solidFill>
                <a:latin typeface="Georgia" panose="02040502050405020303" pitchFamily="18" charset="0"/>
              </a:rPr>
              <a:t>Legal Name of the Tax </a:t>
            </a:r>
            <a:r>
              <a:rPr lang="en-US" sz="1400" b="1" dirty="0" err="1">
                <a:solidFill>
                  <a:srgbClr val="222222"/>
                </a:solidFill>
                <a:latin typeface="Georgia" panose="02040502050405020303" pitchFamily="18" charset="0"/>
              </a:rPr>
              <a:t>Deductor</a:t>
            </a:r>
            <a:r>
              <a:rPr lang="en-US" sz="1400" b="1" dirty="0">
                <a:solidFill>
                  <a:srgbClr val="222222"/>
                </a:solidFill>
                <a:latin typeface="Georgia" panose="02040502050405020303" pitchFamily="18" charset="0"/>
              </a:rPr>
              <a:t> (As mentioned in PAN) </a:t>
            </a:r>
            <a:r>
              <a:rPr lang="en-US" sz="1400" dirty="0">
                <a:solidFill>
                  <a:srgbClr val="222222"/>
                </a:solidFill>
                <a:latin typeface="Georgia" panose="02040502050405020303" pitchFamily="18" charset="0"/>
              </a:rPr>
              <a:t>field, enter the legal name of your Tax </a:t>
            </a:r>
            <a:r>
              <a:rPr lang="en-US" sz="1400" dirty="0" err="1">
                <a:solidFill>
                  <a:srgbClr val="222222"/>
                </a:solidFill>
                <a:latin typeface="Georgia" panose="02040502050405020303" pitchFamily="18" charset="0"/>
              </a:rPr>
              <a:t>Deductor</a:t>
            </a:r>
            <a:r>
              <a:rPr lang="en-US" sz="1400" dirty="0">
                <a:solidFill>
                  <a:srgbClr val="222222"/>
                </a:solidFill>
                <a:latin typeface="Georgia" panose="02040502050405020303" pitchFamily="18" charset="0"/>
              </a:rPr>
              <a:t> </a:t>
            </a:r>
            <a:r>
              <a:rPr lang="en-US" sz="1400" dirty="0" smtClean="0">
                <a:solidFill>
                  <a:srgbClr val="222222"/>
                </a:solidFill>
                <a:latin typeface="Georgia" panose="02040502050405020303" pitchFamily="18" charset="0"/>
              </a:rPr>
              <a:t>as mentioned </a:t>
            </a:r>
            <a:r>
              <a:rPr lang="en-US" sz="1400" dirty="0">
                <a:solidFill>
                  <a:srgbClr val="222222"/>
                </a:solidFill>
                <a:latin typeface="Georgia" panose="02040502050405020303" pitchFamily="18" charset="0"/>
              </a:rPr>
              <a:t>in the PAN database</a:t>
            </a:r>
            <a:r>
              <a:rPr lang="en-US" sz="1400" dirty="0" smtClean="0">
                <a:solidFill>
                  <a:srgbClr val="222222"/>
                </a:solidFill>
                <a:latin typeface="Georgia" panose="02040502050405020303" pitchFamily="18" charset="0"/>
              </a:rPr>
              <a:t>.</a:t>
            </a:r>
          </a:p>
          <a:p>
            <a:pPr algn="just"/>
            <a:endParaRPr lang="en-US" sz="1400" dirty="0">
              <a:solidFill>
                <a:srgbClr val="222222"/>
              </a:solidFill>
              <a:latin typeface="Georgia" panose="02040502050405020303" pitchFamily="18" charset="0"/>
            </a:endParaRPr>
          </a:p>
          <a:p>
            <a:pPr algn="just"/>
            <a:r>
              <a:rPr lang="en-US" sz="1400" dirty="0">
                <a:solidFill>
                  <a:srgbClr val="222222"/>
                </a:solidFill>
                <a:latin typeface="Georgia" panose="02040502050405020303" pitchFamily="18" charset="0"/>
              </a:rPr>
              <a:t>8. In the </a:t>
            </a:r>
            <a:r>
              <a:rPr lang="en-US" sz="1400" b="1" dirty="0">
                <a:solidFill>
                  <a:srgbClr val="222222"/>
                </a:solidFill>
                <a:latin typeface="Georgia" panose="02040502050405020303" pitchFamily="18" charset="0"/>
              </a:rPr>
              <a:t>Permanent Account Number (PAN) </a:t>
            </a:r>
            <a:r>
              <a:rPr lang="en-US" sz="1400" dirty="0">
                <a:solidFill>
                  <a:srgbClr val="222222"/>
                </a:solidFill>
                <a:latin typeface="Georgia" panose="02040502050405020303" pitchFamily="18" charset="0"/>
              </a:rPr>
              <a:t>field, enter PAN number</a:t>
            </a:r>
            <a:r>
              <a:rPr lang="en-US" sz="1400" dirty="0" smtClean="0">
                <a:solidFill>
                  <a:srgbClr val="222222"/>
                </a:solidFill>
                <a:latin typeface="Georgia" panose="02040502050405020303" pitchFamily="18" charset="0"/>
              </a:rPr>
              <a:t>.</a:t>
            </a:r>
            <a:endParaRPr lang="en-US" sz="1400" dirty="0">
              <a:solidFill>
                <a:srgbClr val="222222"/>
              </a:solidFill>
              <a:latin typeface="Georgia" panose="02040502050405020303" pitchFamily="18" charset="0"/>
            </a:endParaRPr>
          </a:p>
        </p:txBody>
      </p:sp>
      <p:sp>
        <p:nvSpPr>
          <p:cNvPr id="6" name="Left Arrow 5"/>
          <p:cNvSpPr/>
          <p:nvPr/>
        </p:nvSpPr>
        <p:spPr>
          <a:xfrm>
            <a:off x="2762250" y="2724150"/>
            <a:ext cx="514350" cy="36195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1196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28950" y="474752"/>
            <a:ext cx="9078002" cy="6249897"/>
          </a:xfrm>
          <a:prstGeom prst="rect">
            <a:avLst/>
          </a:prstGeom>
        </p:spPr>
      </p:pic>
      <p:sp>
        <p:nvSpPr>
          <p:cNvPr id="3" name="Rectangle 2"/>
          <p:cNvSpPr/>
          <p:nvPr/>
        </p:nvSpPr>
        <p:spPr>
          <a:xfrm>
            <a:off x="174171" y="892689"/>
            <a:ext cx="2397580" cy="5262979"/>
          </a:xfrm>
          <a:prstGeom prst="rect">
            <a:avLst/>
          </a:prstGeom>
        </p:spPr>
        <p:txBody>
          <a:bodyPr wrap="square">
            <a:spAutoFit/>
          </a:bodyPr>
          <a:lstStyle/>
          <a:p>
            <a:pPr algn="just"/>
            <a:r>
              <a:rPr lang="en-US" sz="1400" dirty="0">
                <a:solidFill>
                  <a:srgbClr val="222222"/>
                </a:solidFill>
                <a:latin typeface="Georgia" panose="02040502050405020303" pitchFamily="18" charset="0"/>
              </a:rPr>
              <a:t>9. In the </a:t>
            </a:r>
            <a:r>
              <a:rPr lang="en-US" sz="1400" b="1" dirty="0">
                <a:solidFill>
                  <a:srgbClr val="222222"/>
                </a:solidFill>
                <a:latin typeface="Georgia" panose="02040502050405020303" pitchFamily="18" charset="0"/>
              </a:rPr>
              <a:t>Email Address </a:t>
            </a:r>
            <a:r>
              <a:rPr lang="en-US" sz="1400" dirty="0">
                <a:solidFill>
                  <a:srgbClr val="222222"/>
                </a:solidFill>
                <a:latin typeface="Georgia" panose="02040502050405020303" pitchFamily="18" charset="0"/>
              </a:rPr>
              <a:t>field, enter </a:t>
            </a:r>
            <a:r>
              <a:rPr lang="en-US" sz="1400" dirty="0" smtClean="0">
                <a:solidFill>
                  <a:srgbClr val="222222"/>
                </a:solidFill>
                <a:latin typeface="Georgia" panose="02040502050405020303" pitchFamily="18" charset="0"/>
              </a:rPr>
              <a:t>the unique </a:t>
            </a:r>
            <a:r>
              <a:rPr lang="en-US" sz="1400" dirty="0">
                <a:solidFill>
                  <a:srgbClr val="222222"/>
                </a:solidFill>
                <a:latin typeface="Georgia" panose="02040502050405020303" pitchFamily="18" charset="0"/>
              </a:rPr>
              <a:t>email address of the Primary Authorized Signatory</a:t>
            </a:r>
            <a:r>
              <a:rPr lang="en-US" sz="1400" dirty="0" smtClean="0">
                <a:solidFill>
                  <a:srgbClr val="222222"/>
                </a:solidFill>
                <a:latin typeface="Georgia" panose="02040502050405020303" pitchFamily="18" charset="0"/>
              </a:rPr>
              <a:t>.</a:t>
            </a:r>
          </a:p>
          <a:p>
            <a:pPr algn="just"/>
            <a:endParaRPr lang="en-US" sz="1400" dirty="0">
              <a:solidFill>
                <a:srgbClr val="222222"/>
              </a:solidFill>
              <a:latin typeface="Georgia" panose="02040502050405020303" pitchFamily="18" charset="0"/>
            </a:endParaRPr>
          </a:p>
          <a:p>
            <a:pPr algn="just"/>
            <a:r>
              <a:rPr lang="en-US" sz="1400" dirty="0">
                <a:solidFill>
                  <a:srgbClr val="222222"/>
                </a:solidFill>
                <a:latin typeface="Georgia" panose="02040502050405020303" pitchFamily="18" charset="0"/>
              </a:rPr>
              <a:t>10. In the </a:t>
            </a:r>
            <a:r>
              <a:rPr lang="en-US" sz="1400" b="1" dirty="0">
                <a:solidFill>
                  <a:srgbClr val="222222"/>
                </a:solidFill>
                <a:latin typeface="Georgia" panose="02040502050405020303" pitchFamily="18" charset="0"/>
              </a:rPr>
              <a:t>Mobile Number </a:t>
            </a:r>
            <a:r>
              <a:rPr lang="en-US" sz="1400" dirty="0">
                <a:solidFill>
                  <a:srgbClr val="222222"/>
                </a:solidFill>
                <a:latin typeface="Georgia" panose="02040502050405020303" pitchFamily="18" charset="0"/>
              </a:rPr>
              <a:t>field, enter the valid </a:t>
            </a:r>
            <a:r>
              <a:rPr lang="en-US" sz="1400" dirty="0" smtClean="0">
                <a:solidFill>
                  <a:srgbClr val="222222"/>
                </a:solidFill>
                <a:latin typeface="Georgia" panose="02040502050405020303" pitchFamily="18" charset="0"/>
              </a:rPr>
              <a:t>unique Indian </a:t>
            </a:r>
            <a:r>
              <a:rPr lang="en-US" sz="1400" dirty="0">
                <a:solidFill>
                  <a:srgbClr val="222222"/>
                </a:solidFill>
                <a:latin typeface="Georgia" panose="02040502050405020303" pitchFamily="18" charset="0"/>
              </a:rPr>
              <a:t>mobile number of the Primary Authorized Signatory</a:t>
            </a:r>
            <a:r>
              <a:rPr lang="en-US" sz="1400" dirty="0" smtClean="0">
                <a:solidFill>
                  <a:srgbClr val="222222"/>
                </a:solidFill>
                <a:latin typeface="Georgia" panose="02040502050405020303" pitchFamily="18" charset="0"/>
              </a:rPr>
              <a:t>.</a:t>
            </a:r>
            <a:endParaRPr lang="en-US" sz="1400" dirty="0">
              <a:solidFill>
                <a:srgbClr val="222222"/>
              </a:solidFill>
              <a:latin typeface="Georgia" panose="02040502050405020303" pitchFamily="18" charset="0"/>
            </a:endParaRPr>
          </a:p>
          <a:p>
            <a:pPr algn="just"/>
            <a:r>
              <a:rPr lang="en-US" sz="1400" b="1" dirty="0">
                <a:solidFill>
                  <a:srgbClr val="222222"/>
                </a:solidFill>
                <a:latin typeface="Georgia" panose="02040502050405020303" pitchFamily="18" charset="0"/>
              </a:rPr>
              <a:t>Note</a:t>
            </a:r>
            <a:r>
              <a:rPr lang="en-US" sz="1400" dirty="0">
                <a:solidFill>
                  <a:srgbClr val="222222"/>
                </a:solidFill>
                <a:latin typeface="Georgia" panose="02040502050405020303" pitchFamily="18" charset="0"/>
              </a:rPr>
              <a:t>: Different One Time Password (OTP) will be sent on your email address and mobile number you just mentioned </a:t>
            </a:r>
            <a:r>
              <a:rPr lang="en-US" sz="1400" dirty="0" smtClean="0">
                <a:solidFill>
                  <a:srgbClr val="222222"/>
                </a:solidFill>
                <a:latin typeface="Georgia" panose="02040502050405020303" pitchFamily="18" charset="0"/>
              </a:rPr>
              <a:t>for authentication.</a:t>
            </a:r>
          </a:p>
          <a:p>
            <a:pPr algn="just"/>
            <a:endParaRPr lang="en-US" sz="1400" dirty="0">
              <a:solidFill>
                <a:srgbClr val="222222"/>
              </a:solidFill>
              <a:latin typeface="Georgia" panose="02040502050405020303" pitchFamily="18" charset="0"/>
            </a:endParaRPr>
          </a:p>
          <a:p>
            <a:pPr algn="just"/>
            <a:r>
              <a:rPr lang="en-US" sz="1400" dirty="0">
                <a:solidFill>
                  <a:srgbClr val="222222"/>
                </a:solidFill>
                <a:latin typeface="Georgia" panose="02040502050405020303" pitchFamily="18" charset="0"/>
              </a:rPr>
              <a:t>11. In the </a:t>
            </a:r>
            <a:r>
              <a:rPr lang="en-US" sz="1400" b="1" dirty="0">
                <a:solidFill>
                  <a:srgbClr val="222222"/>
                </a:solidFill>
                <a:latin typeface="Georgia" panose="02040502050405020303" pitchFamily="18" charset="0"/>
              </a:rPr>
              <a:t>Type the characters you see in the image below </a:t>
            </a:r>
            <a:r>
              <a:rPr lang="en-US" sz="1400" dirty="0">
                <a:solidFill>
                  <a:srgbClr val="222222"/>
                </a:solidFill>
                <a:latin typeface="Georgia" panose="02040502050405020303" pitchFamily="18" charset="0"/>
              </a:rPr>
              <a:t>field, enter the captcha text</a:t>
            </a:r>
            <a:r>
              <a:rPr lang="en-US" sz="1400" dirty="0" smtClean="0">
                <a:solidFill>
                  <a:srgbClr val="222222"/>
                </a:solidFill>
                <a:latin typeface="Georgia" panose="02040502050405020303" pitchFamily="18" charset="0"/>
              </a:rPr>
              <a:t>.</a:t>
            </a:r>
          </a:p>
          <a:p>
            <a:pPr algn="just"/>
            <a:endParaRPr lang="en-US" sz="1400" dirty="0">
              <a:solidFill>
                <a:srgbClr val="222222"/>
              </a:solidFill>
              <a:latin typeface="Georgia" panose="02040502050405020303" pitchFamily="18" charset="0"/>
            </a:endParaRPr>
          </a:p>
          <a:p>
            <a:pPr algn="just"/>
            <a:r>
              <a:rPr lang="en-US" sz="1400" dirty="0">
                <a:solidFill>
                  <a:srgbClr val="222222"/>
                </a:solidFill>
                <a:latin typeface="Georgia" panose="02040502050405020303" pitchFamily="18" charset="0"/>
              </a:rPr>
              <a:t>12. Click the </a:t>
            </a:r>
            <a:r>
              <a:rPr lang="en-US" sz="1400" b="1" dirty="0">
                <a:solidFill>
                  <a:srgbClr val="222222"/>
                </a:solidFill>
                <a:latin typeface="Georgia" panose="02040502050405020303" pitchFamily="18" charset="0"/>
              </a:rPr>
              <a:t>PROCEED </a:t>
            </a:r>
            <a:r>
              <a:rPr lang="en-US" sz="1400" dirty="0">
                <a:solidFill>
                  <a:srgbClr val="222222"/>
                </a:solidFill>
                <a:latin typeface="Georgia" panose="02040502050405020303" pitchFamily="18" charset="0"/>
              </a:rPr>
              <a:t>button.</a:t>
            </a:r>
            <a:endParaRPr lang="en-US" sz="1400" dirty="0">
              <a:latin typeface="Georgia" panose="02040502050405020303" pitchFamily="18" charset="0"/>
            </a:endParaRPr>
          </a:p>
        </p:txBody>
      </p:sp>
      <p:sp>
        <p:nvSpPr>
          <p:cNvPr id="4" name="Title 1"/>
          <p:cNvSpPr txBox="1">
            <a:spLocks/>
          </p:cNvSpPr>
          <p:nvPr/>
        </p:nvSpPr>
        <p:spPr>
          <a:xfrm>
            <a:off x="0" y="0"/>
            <a:ext cx="12192000" cy="472209"/>
          </a:xfrm>
          <a:prstGeom prst="rect">
            <a:avLst/>
          </a:prstGeom>
          <a:solidFill>
            <a:schemeClr val="accent6">
              <a:lumMod val="50000"/>
            </a:schemeClr>
          </a:solidFill>
        </p:spPr>
        <p:txBody>
          <a:bodyPr vert="horz" wrap="square" lIns="0" tIns="50941" rIns="0" bIns="50941" rtlCol="0" anchor="t" anchorCtr="0">
            <a:spAutoFit/>
          </a:bodyPr>
          <a:lstStyle>
            <a:lvl1pPr algn="l" defTabSz="899010" rtl="0" eaLnBrk="1" latinLnBrk="0" hangingPunct="1">
              <a:spcBef>
                <a:spcPct val="0"/>
              </a:spcBef>
              <a:buNone/>
              <a:defRPr sz="1588" kern="1200">
                <a:solidFill>
                  <a:schemeClr val="tx2"/>
                </a:solidFill>
                <a:latin typeface="+mj-lt"/>
                <a:ea typeface="+mj-ea"/>
                <a:cs typeface="+mj-cs"/>
              </a:defRPr>
            </a:lvl1pPr>
          </a:lstStyle>
          <a:p>
            <a:pPr algn="ctr"/>
            <a:r>
              <a:rPr lang="en-US" sz="1800" b="1" dirty="0">
                <a:solidFill>
                  <a:schemeClr val="bg1"/>
                </a:solidFill>
                <a:latin typeface="Georgia" panose="02040502050405020303" pitchFamily="18" charset="0"/>
              </a:rPr>
              <a:t>Steps involved in applying </a:t>
            </a:r>
            <a:r>
              <a:rPr lang="en-US" sz="2400" b="1" dirty="0">
                <a:solidFill>
                  <a:schemeClr val="bg1"/>
                </a:solidFill>
                <a:latin typeface="Georgia" panose="02040502050405020303" pitchFamily="18" charset="0"/>
              </a:rPr>
              <a:t>for</a:t>
            </a:r>
            <a:r>
              <a:rPr lang="en-US" sz="1800" b="1" dirty="0">
                <a:solidFill>
                  <a:schemeClr val="bg1"/>
                </a:solidFill>
                <a:latin typeface="Georgia" panose="02040502050405020303" pitchFamily="18" charset="0"/>
              </a:rPr>
              <a:t> Registration as a Tax </a:t>
            </a:r>
            <a:r>
              <a:rPr lang="en-US" sz="1800" b="1" dirty="0" err="1">
                <a:solidFill>
                  <a:schemeClr val="bg1"/>
                </a:solidFill>
                <a:latin typeface="Georgia" panose="02040502050405020303" pitchFamily="18" charset="0"/>
              </a:rPr>
              <a:t>Deductor</a:t>
            </a:r>
            <a:r>
              <a:rPr lang="en-US" sz="1800" b="1" dirty="0">
                <a:solidFill>
                  <a:schemeClr val="bg1"/>
                </a:solidFill>
                <a:latin typeface="Georgia" panose="02040502050405020303" pitchFamily="18" charset="0"/>
              </a:rPr>
              <a:t> on the GST portal?</a:t>
            </a:r>
            <a:endParaRPr lang="en-US" sz="1800" dirty="0">
              <a:solidFill>
                <a:schemeClr val="bg1"/>
              </a:solidFill>
              <a:latin typeface="Georgia" panose="02040502050405020303" pitchFamily="18" charset="0"/>
            </a:endParaRPr>
          </a:p>
        </p:txBody>
      </p:sp>
      <p:sp>
        <p:nvSpPr>
          <p:cNvPr id="5" name="Left Arrow 4"/>
          <p:cNvSpPr/>
          <p:nvPr/>
        </p:nvSpPr>
        <p:spPr>
          <a:xfrm>
            <a:off x="2571751" y="2990100"/>
            <a:ext cx="600751" cy="609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33636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txBox="1">
            <a:spLocks/>
          </p:cNvSpPr>
          <p:nvPr/>
        </p:nvSpPr>
        <p:spPr>
          <a:xfrm>
            <a:off x="0" y="0"/>
            <a:ext cx="12192000" cy="472209"/>
          </a:xfrm>
          <a:prstGeom prst="rect">
            <a:avLst/>
          </a:prstGeom>
          <a:solidFill>
            <a:schemeClr val="accent6">
              <a:lumMod val="50000"/>
            </a:schemeClr>
          </a:solidFill>
        </p:spPr>
        <p:txBody>
          <a:bodyPr vert="horz" wrap="square" lIns="0" tIns="50941" rIns="0" bIns="50941" rtlCol="0" anchor="t" anchorCtr="0">
            <a:spAutoFit/>
          </a:bodyPr>
          <a:lstStyle>
            <a:lvl1pPr algn="l" defTabSz="899010" rtl="0" eaLnBrk="1" latinLnBrk="0" hangingPunct="1">
              <a:spcBef>
                <a:spcPct val="0"/>
              </a:spcBef>
              <a:buNone/>
              <a:defRPr sz="1588" kern="1200">
                <a:solidFill>
                  <a:schemeClr val="tx2"/>
                </a:solidFill>
                <a:latin typeface="+mj-lt"/>
                <a:ea typeface="+mj-ea"/>
                <a:cs typeface="+mj-cs"/>
              </a:defRPr>
            </a:lvl1pPr>
          </a:lstStyle>
          <a:p>
            <a:pPr algn="ctr"/>
            <a:r>
              <a:rPr lang="en-US" sz="1800" b="1" dirty="0">
                <a:solidFill>
                  <a:schemeClr val="bg1"/>
                </a:solidFill>
                <a:latin typeface="Georgia" panose="02040502050405020303" pitchFamily="18" charset="0"/>
              </a:rPr>
              <a:t>Steps involved in applying </a:t>
            </a:r>
            <a:r>
              <a:rPr lang="en-US" sz="2400" b="1" dirty="0">
                <a:solidFill>
                  <a:schemeClr val="bg1"/>
                </a:solidFill>
                <a:latin typeface="Georgia" panose="02040502050405020303" pitchFamily="18" charset="0"/>
              </a:rPr>
              <a:t>for</a:t>
            </a:r>
            <a:r>
              <a:rPr lang="en-US" sz="1800" b="1" dirty="0">
                <a:solidFill>
                  <a:schemeClr val="bg1"/>
                </a:solidFill>
                <a:latin typeface="Georgia" panose="02040502050405020303" pitchFamily="18" charset="0"/>
              </a:rPr>
              <a:t> Registration as a Tax </a:t>
            </a:r>
            <a:r>
              <a:rPr lang="en-US" sz="1800" b="1" dirty="0" err="1">
                <a:solidFill>
                  <a:schemeClr val="bg1"/>
                </a:solidFill>
                <a:latin typeface="Georgia" panose="02040502050405020303" pitchFamily="18" charset="0"/>
              </a:rPr>
              <a:t>Deductor</a:t>
            </a:r>
            <a:r>
              <a:rPr lang="en-US" sz="1800" b="1" dirty="0">
                <a:solidFill>
                  <a:schemeClr val="bg1"/>
                </a:solidFill>
                <a:latin typeface="Georgia" panose="02040502050405020303" pitchFamily="18" charset="0"/>
              </a:rPr>
              <a:t> on the GST portal?</a:t>
            </a:r>
            <a:endParaRPr lang="en-US" sz="1800" dirty="0">
              <a:solidFill>
                <a:schemeClr val="bg1"/>
              </a:solidFill>
              <a:latin typeface="Georgia" panose="02040502050405020303" pitchFamily="18" charset="0"/>
            </a:endParaRPr>
          </a:p>
        </p:txBody>
      </p:sp>
      <p:pic>
        <p:nvPicPr>
          <p:cNvPr id="5" name="Picture 4"/>
          <p:cNvPicPr>
            <a:picLocks noChangeAspect="1"/>
          </p:cNvPicPr>
          <p:nvPr/>
        </p:nvPicPr>
        <p:blipFill>
          <a:blip r:embed="rId2"/>
          <a:stretch>
            <a:fillRect/>
          </a:stretch>
        </p:blipFill>
        <p:spPr>
          <a:xfrm>
            <a:off x="1094154" y="857250"/>
            <a:ext cx="9440496" cy="4811973"/>
          </a:xfrm>
          <a:prstGeom prst="rect">
            <a:avLst/>
          </a:prstGeom>
        </p:spPr>
      </p:pic>
    </p:spTree>
    <p:extLst>
      <p:ext uri="{BB962C8B-B14F-4D97-AF65-F5344CB8AC3E}">
        <p14:creationId xmlns:p14="http://schemas.microsoft.com/office/powerpoint/2010/main" val="8728513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1"/>
          <p:cNvSpPr txBox="1">
            <a:spLocks/>
          </p:cNvSpPr>
          <p:nvPr/>
        </p:nvSpPr>
        <p:spPr>
          <a:xfrm>
            <a:off x="0" y="0"/>
            <a:ext cx="12192000" cy="472209"/>
          </a:xfrm>
          <a:prstGeom prst="rect">
            <a:avLst/>
          </a:prstGeom>
          <a:solidFill>
            <a:schemeClr val="accent6">
              <a:lumMod val="50000"/>
            </a:schemeClr>
          </a:solidFill>
        </p:spPr>
        <p:txBody>
          <a:bodyPr vert="horz" wrap="square" lIns="0" tIns="50941" rIns="0" bIns="50941" rtlCol="0" anchor="t" anchorCtr="0">
            <a:spAutoFit/>
          </a:bodyPr>
          <a:lstStyle>
            <a:lvl1pPr algn="l" defTabSz="899010" rtl="0" eaLnBrk="1" latinLnBrk="0" hangingPunct="1">
              <a:spcBef>
                <a:spcPct val="0"/>
              </a:spcBef>
              <a:buNone/>
              <a:defRPr sz="1588" kern="1200">
                <a:solidFill>
                  <a:schemeClr val="tx2"/>
                </a:solidFill>
                <a:latin typeface="+mj-lt"/>
                <a:ea typeface="+mj-ea"/>
                <a:cs typeface="+mj-cs"/>
              </a:defRPr>
            </a:lvl1pPr>
          </a:lstStyle>
          <a:p>
            <a:pPr algn="ctr"/>
            <a:r>
              <a:rPr lang="en-US" sz="1800" b="1" dirty="0">
                <a:solidFill>
                  <a:schemeClr val="bg1"/>
                </a:solidFill>
                <a:latin typeface="Georgia" panose="02040502050405020303" pitchFamily="18" charset="0"/>
              </a:rPr>
              <a:t>Steps involved in applying </a:t>
            </a:r>
            <a:r>
              <a:rPr lang="en-US" sz="2400" b="1" dirty="0">
                <a:solidFill>
                  <a:schemeClr val="bg1"/>
                </a:solidFill>
                <a:latin typeface="Georgia" panose="02040502050405020303" pitchFamily="18" charset="0"/>
              </a:rPr>
              <a:t>for</a:t>
            </a:r>
            <a:r>
              <a:rPr lang="en-US" sz="1800" b="1" dirty="0">
                <a:solidFill>
                  <a:schemeClr val="bg1"/>
                </a:solidFill>
                <a:latin typeface="Georgia" panose="02040502050405020303" pitchFamily="18" charset="0"/>
              </a:rPr>
              <a:t> Registration as a Tax </a:t>
            </a:r>
            <a:r>
              <a:rPr lang="en-US" sz="1800" b="1" dirty="0" err="1">
                <a:solidFill>
                  <a:schemeClr val="bg1"/>
                </a:solidFill>
                <a:latin typeface="Georgia" panose="02040502050405020303" pitchFamily="18" charset="0"/>
              </a:rPr>
              <a:t>Deductor</a:t>
            </a:r>
            <a:r>
              <a:rPr lang="en-US" sz="1800" b="1" dirty="0">
                <a:solidFill>
                  <a:schemeClr val="bg1"/>
                </a:solidFill>
                <a:latin typeface="Georgia" panose="02040502050405020303" pitchFamily="18" charset="0"/>
              </a:rPr>
              <a:t> on the GST portal?</a:t>
            </a:r>
            <a:endParaRPr lang="en-US" sz="1800" dirty="0">
              <a:solidFill>
                <a:schemeClr val="bg1"/>
              </a:solidFill>
              <a:latin typeface="Georgia" panose="02040502050405020303" pitchFamily="18" charset="0"/>
            </a:endParaRPr>
          </a:p>
        </p:txBody>
      </p:sp>
      <p:sp>
        <p:nvSpPr>
          <p:cNvPr id="4" name="Rectangle 3"/>
          <p:cNvSpPr/>
          <p:nvPr/>
        </p:nvSpPr>
        <p:spPr>
          <a:xfrm>
            <a:off x="666750" y="1462809"/>
            <a:ext cx="11048999" cy="4823691"/>
          </a:xfrm>
          <a:prstGeom prst="rect">
            <a:avLst/>
          </a:prstGeom>
        </p:spPr>
        <p:txBody>
          <a:bodyPr wrap="square">
            <a:spAutoFit/>
          </a:bodyPr>
          <a:lstStyle/>
          <a:p>
            <a:pPr algn="just"/>
            <a:r>
              <a:rPr lang="en-US" sz="2000" dirty="0">
                <a:solidFill>
                  <a:srgbClr val="222222"/>
                </a:solidFill>
                <a:latin typeface="Georgia" panose="02040502050405020303" pitchFamily="18" charset="0"/>
              </a:rPr>
              <a:t>After successful validation, you will be directed to the OTP Verification page</a:t>
            </a:r>
            <a:r>
              <a:rPr lang="en-US" sz="2000" dirty="0" smtClean="0">
                <a:solidFill>
                  <a:srgbClr val="222222"/>
                </a:solidFill>
                <a:latin typeface="Georgia" panose="02040502050405020303" pitchFamily="18" charset="0"/>
              </a:rPr>
              <a:t>.</a:t>
            </a:r>
          </a:p>
          <a:p>
            <a:pPr algn="just"/>
            <a:endParaRPr lang="en-US" sz="2000" dirty="0">
              <a:solidFill>
                <a:srgbClr val="222222"/>
              </a:solidFill>
              <a:latin typeface="Georgia" panose="02040502050405020303" pitchFamily="18" charset="0"/>
            </a:endParaRPr>
          </a:p>
          <a:p>
            <a:pPr algn="just"/>
            <a:r>
              <a:rPr lang="en-US" sz="2000" dirty="0">
                <a:solidFill>
                  <a:srgbClr val="222222"/>
                </a:solidFill>
                <a:latin typeface="Georgia" panose="02040502050405020303" pitchFamily="18" charset="0"/>
              </a:rPr>
              <a:t>13. In the </a:t>
            </a:r>
            <a:r>
              <a:rPr lang="en-US" sz="2000" b="1" dirty="0">
                <a:solidFill>
                  <a:srgbClr val="222222"/>
                </a:solidFill>
                <a:latin typeface="Georgia" panose="02040502050405020303" pitchFamily="18" charset="0"/>
              </a:rPr>
              <a:t>Mobile OTP </a:t>
            </a:r>
            <a:r>
              <a:rPr lang="en-US" sz="2000" dirty="0">
                <a:solidFill>
                  <a:srgbClr val="222222"/>
                </a:solidFill>
                <a:latin typeface="Georgia" panose="02040502050405020303" pitchFamily="18" charset="0"/>
              </a:rPr>
              <a:t>field, enter the OTP you received on your mobile number entered in PART-A of the form. OTP is </a:t>
            </a:r>
            <a:r>
              <a:rPr lang="en-US" sz="2000" dirty="0" smtClean="0">
                <a:solidFill>
                  <a:srgbClr val="222222"/>
                </a:solidFill>
                <a:latin typeface="Georgia" panose="02040502050405020303" pitchFamily="18" charset="0"/>
              </a:rPr>
              <a:t>valid only </a:t>
            </a:r>
            <a:r>
              <a:rPr lang="en-US" sz="2000" dirty="0">
                <a:solidFill>
                  <a:srgbClr val="222222"/>
                </a:solidFill>
                <a:latin typeface="Georgia" panose="02040502050405020303" pitchFamily="18" charset="0"/>
              </a:rPr>
              <a:t>for 10 minutes</a:t>
            </a:r>
            <a:r>
              <a:rPr lang="en-US" sz="2000" dirty="0" smtClean="0">
                <a:solidFill>
                  <a:srgbClr val="222222"/>
                </a:solidFill>
                <a:latin typeface="Georgia" panose="02040502050405020303" pitchFamily="18" charset="0"/>
              </a:rPr>
              <a:t>.</a:t>
            </a:r>
          </a:p>
          <a:p>
            <a:pPr algn="just"/>
            <a:endParaRPr lang="en-US" sz="2000" dirty="0">
              <a:solidFill>
                <a:srgbClr val="222222"/>
              </a:solidFill>
              <a:latin typeface="Georgia" panose="02040502050405020303" pitchFamily="18" charset="0"/>
            </a:endParaRPr>
          </a:p>
          <a:p>
            <a:pPr algn="just"/>
            <a:r>
              <a:rPr lang="en-US" sz="2000" dirty="0">
                <a:solidFill>
                  <a:srgbClr val="222222"/>
                </a:solidFill>
                <a:latin typeface="Georgia" panose="02040502050405020303" pitchFamily="18" charset="0"/>
              </a:rPr>
              <a:t>14. In the </a:t>
            </a:r>
            <a:r>
              <a:rPr lang="en-US" sz="2000" b="1" dirty="0">
                <a:solidFill>
                  <a:srgbClr val="222222"/>
                </a:solidFill>
                <a:latin typeface="Georgia" panose="02040502050405020303" pitchFamily="18" charset="0"/>
              </a:rPr>
              <a:t>Email OTP </a:t>
            </a:r>
            <a:r>
              <a:rPr lang="en-US" sz="2000" dirty="0">
                <a:solidFill>
                  <a:srgbClr val="222222"/>
                </a:solidFill>
                <a:latin typeface="Georgia" panose="02040502050405020303" pitchFamily="18" charset="0"/>
              </a:rPr>
              <a:t>field, enter the OTP you received on your email address entered in PART-A of the form. OTP is </a:t>
            </a:r>
            <a:r>
              <a:rPr lang="en-US" sz="2000" dirty="0" smtClean="0">
                <a:solidFill>
                  <a:srgbClr val="222222"/>
                </a:solidFill>
                <a:latin typeface="Georgia" panose="02040502050405020303" pitchFamily="18" charset="0"/>
              </a:rPr>
              <a:t>valid only </a:t>
            </a:r>
            <a:r>
              <a:rPr lang="en-US" sz="2000" dirty="0">
                <a:solidFill>
                  <a:srgbClr val="222222"/>
                </a:solidFill>
                <a:latin typeface="Georgia" panose="02040502050405020303" pitchFamily="18" charset="0"/>
              </a:rPr>
              <a:t>for 10 minutes</a:t>
            </a:r>
            <a:r>
              <a:rPr lang="en-US" sz="2000" dirty="0" smtClean="0">
                <a:solidFill>
                  <a:srgbClr val="222222"/>
                </a:solidFill>
                <a:latin typeface="Georgia" panose="02040502050405020303" pitchFamily="18" charset="0"/>
              </a:rPr>
              <a:t>.</a:t>
            </a:r>
          </a:p>
          <a:p>
            <a:pPr algn="just"/>
            <a:endParaRPr lang="en-US" sz="2000" dirty="0">
              <a:solidFill>
                <a:srgbClr val="222222"/>
              </a:solidFill>
              <a:latin typeface="Georgia" panose="02040502050405020303" pitchFamily="18" charset="0"/>
            </a:endParaRPr>
          </a:p>
          <a:p>
            <a:pPr algn="just"/>
            <a:r>
              <a:rPr lang="en-US" sz="2000" b="1" dirty="0">
                <a:solidFill>
                  <a:srgbClr val="222222"/>
                </a:solidFill>
                <a:latin typeface="Georgia" panose="02040502050405020303" pitchFamily="18" charset="0"/>
              </a:rPr>
              <a:t>Note</a:t>
            </a:r>
            <a:r>
              <a:rPr lang="en-US" sz="2000" dirty="0">
                <a:solidFill>
                  <a:srgbClr val="222222"/>
                </a:solidFill>
                <a:latin typeface="Georgia" panose="02040502050405020303" pitchFamily="18" charset="0"/>
              </a:rPr>
              <a:t>: OTP sent to mobile number and email address are separate. In case OTP is invalid, try again by clicking the Click </a:t>
            </a:r>
            <a:r>
              <a:rPr lang="en-US" sz="2000" dirty="0" smtClean="0">
                <a:solidFill>
                  <a:srgbClr val="222222"/>
                </a:solidFill>
                <a:latin typeface="Georgia" panose="02040502050405020303" pitchFamily="18" charset="0"/>
              </a:rPr>
              <a:t>here to </a:t>
            </a:r>
            <a:r>
              <a:rPr lang="en-US" sz="2000" dirty="0">
                <a:solidFill>
                  <a:srgbClr val="222222"/>
                </a:solidFill>
                <a:latin typeface="Georgia" panose="02040502050405020303" pitchFamily="18" charset="0"/>
              </a:rPr>
              <a:t>resend the OTP link. You will receive the OTP on your registered mobile number or email ID again. Enter both the </a:t>
            </a:r>
            <a:r>
              <a:rPr lang="en-US" sz="2000" dirty="0" smtClean="0">
                <a:solidFill>
                  <a:srgbClr val="222222"/>
                </a:solidFill>
                <a:latin typeface="Georgia" panose="02040502050405020303" pitchFamily="18" charset="0"/>
              </a:rPr>
              <a:t>newly received </a:t>
            </a:r>
            <a:r>
              <a:rPr lang="en-US" sz="2000" dirty="0">
                <a:solidFill>
                  <a:srgbClr val="222222"/>
                </a:solidFill>
                <a:latin typeface="Georgia" panose="02040502050405020303" pitchFamily="18" charset="0"/>
              </a:rPr>
              <a:t>OTPs again</a:t>
            </a:r>
            <a:r>
              <a:rPr lang="en-US" sz="2000" dirty="0" smtClean="0">
                <a:solidFill>
                  <a:srgbClr val="222222"/>
                </a:solidFill>
                <a:latin typeface="Georgia" panose="02040502050405020303" pitchFamily="18" charset="0"/>
              </a:rPr>
              <a:t>.</a:t>
            </a:r>
          </a:p>
          <a:p>
            <a:pPr algn="just"/>
            <a:endParaRPr lang="en-US" sz="2000" dirty="0">
              <a:solidFill>
                <a:srgbClr val="222222"/>
              </a:solidFill>
              <a:latin typeface="Georgia" panose="02040502050405020303" pitchFamily="18" charset="0"/>
            </a:endParaRPr>
          </a:p>
          <a:p>
            <a:pPr algn="just"/>
            <a:r>
              <a:rPr lang="en-US" sz="2000" dirty="0">
                <a:solidFill>
                  <a:srgbClr val="222222"/>
                </a:solidFill>
                <a:latin typeface="Georgia" panose="02040502050405020303" pitchFamily="18" charset="0"/>
              </a:rPr>
              <a:t>15. Click the </a:t>
            </a:r>
            <a:r>
              <a:rPr lang="en-US" sz="2000" b="1" dirty="0">
                <a:solidFill>
                  <a:srgbClr val="222222"/>
                </a:solidFill>
                <a:latin typeface="Georgia" panose="02040502050405020303" pitchFamily="18" charset="0"/>
              </a:rPr>
              <a:t>PROCEED </a:t>
            </a:r>
            <a:r>
              <a:rPr lang="en-US" sz="2000" dirty="0">
                <a:solidFill>
                  <a:srgbClr val="222222"/>
                </a:solidFill>
                <a:latin typeface="Georgia" panose="02040502050405020303" pitchFamily="18" charset="0"/>
              </a:rPr>
              <a:t>button</a:t>
            </a:r>
            <a:r>
              <a:rPr lang="en-US" sz="2000" dirty="0" smtClean="0">
                <a:solidFill>
                  <a:srgbClr val="222222"/>
                </a:solidFill>
                <a:latin typeface="Georgia" panose="02040502050405020303" pitchFamily="18" charset="0"/>
              </a:rPr>
              <a:t>.</a:t>
            </a:r>
          </a:p>
          <a:p>
            <a:pPr algn="just"/>
            <a:endParaRPr lang="en-US" sz="2000" dirty="0">
              <a:solidFill>
                <a:srgbClr val="222222"/>
              </a:solidFill>
              <a:latin typeface="Georgia" panose="02040502050405020303" pitchFamily="18" charset="0"/>
            </a:endParaRPr>
          </a:p>
          <a:p>
            <a:pPr algn="just"/>
            <a:endParaRPr lang="en-US" sz="2000" dirty="0">
              <a:latin typeface="Georgia" panose="02040502050405020303" pitchFamily="18" charset="0"/>
            </a:endParaRPr>
          </a:p>
        </p:txBody>
      </p:sp>
    </p:spTree>
    <p:extLst>
      <p:ext uri="{BB962C8B-B14F-4D97-AF65-F5344CB8AC3E}">
        <p14:creationId xmlns:p14="http://schemas.microsoft.com/office/powerpoint/2010/main" val="8834267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1"/>
          <p:cNvSpPr txBox="1">
            <a:spLocks/>
          </p:cNvSpPr>
          <p:nvPr/>
        </p:nvSpPr>
        <p:spPr>
          <a:xfrm>
            <a:off x="0" y="0"/>
            <a:ext cx="12192000" cy="472209"/>
          </a:xfrm>
          <a:prstGeom prst="rect">
            <a:avLst/>
          </a:prstGeom>
          <a:solidFill>
            <a:schemeClr val="accent6">
              <a:lumMod val="50000"/>
            </a:schemeClr>
          </a:solidFill>
        </p:spPr>
        <p:txBody>
          <a:bodyPr vert="horz" wrap="square" lIns="0" tIns="50941" rIns="0" bIns="50941" rtlCol="0" anchor="t" anchorCtr="0">
            <a:spAutoFit/>
          </a:bodyPr>
          <a:lstStyle>
            <a:lvl1pPr algn="l" defTabSz="899010" rtl="0" eaLnBrk="1" latinLnBrk="0" hangingPunct="1">
              <a:spcBef>
                <a:spcPct val="0"/>
              </a:spcBef>
              <a:buNone/>
              <a:defRPr sz="1588" kern="1200">
                <a:solidFill>
                  <a:schemeClr val="tx2"/>
                </a:solidFill>
                <a:latin typeface="+mj-lt"/>
                <a:ea typeface="+mj-ea"/>
                <a:cs typeface="+mj-cs"/>
              </a:defRPr>
            </a:lvl1pPr>
          </a:lstStyle>
          <a:p>
            <a:pPr algn="ctr"/>
            <a:r>
              <a:rPr lang="en-US" sz="1800" b="1" dirty="0">
                <a:solidFill>
                  <a:schemeClr val="bg1"/>
                </a:solidFill>
                <a:latin typeface="Georgia" panose="02040502050405020303" pitchFamily="18" charset="0"/>
              </a:rPr>
              <a:t>Steps involved in applying </a:t>
            </a:r>
            <a:r>
              <a:rPr lang="en-US" sz="2400" b="1" dirty="0">
                <a:solidFill>
                  <a:schemeClr val="bg1"/>
                </a:solidFill>
                <a:latin typeface="Georgia" panose="02040502050405020303" pitchFamily="18" charset="0"/>
              </a:rPr>
              <a:t>for</a:t>
            </a:r>
            <a:r>
              <a:rPr lang="en-US" sz="1800" b="1" dirty="0">
                <a:solidFill>
                  <a:schemeClr val="bg1"/>
                </a:solidFill>
                <a:latin typeface="Georgia" panose="02040502050405020303" pitchFamily="18" charset="0"/>
              </a:rPr>
              <a:t> Registration as a Tax </a:t>
            </a:r>
            <a:r>
              <a:rPr lang="en-US" sz="1800" b="1" dirty="0" err="1">
                <a:solidFill>
                  <a:schemeClr val="bg1"/>
                </a:solidFill>
                <a:latin typeface="Georgia" panose="02040502050405020303" pitchFamily="18" charset="0"/>
              </a:rPr>
              <a:t>Deductor</a:t>
            </a:r>
            <a:r>
              <a:rPr lang="en-US" sz="1800" b="1" dirty="0">
                <a:solidFill>
                  <a:schemeClr val="bg1"/>
                </a:solidFill>
                <a:latin typeface="Georgia" panose="02040502050405020303" pitchFamily="18" charset="0"/>
              </a:rPr>
              <a:t> on the GST portal?</a:t>
            </a:r>
            <a:endParaRPr lang="en-US" sz="1800" dirty="0">
              <a:solidFill>
                <a:schemeClr val="bg1"/>
              </a:solidFill>
              <a:latin typeface="Georgia" panose="02040502050405020303" pitchFamily="18" charset="0"/>
            </a:endParaRPr>
          </a:p>
        </p:txBody>
      </p:sp>
      <p:pic>
        <p:nvPicPr>
          <p:cNvPr id="5" name="Picture 4"/>
          <p:cNvPicPr>
            <a:picLocks noChangeAspect="1"/>
          </p:cNvPicPr>
          <p:nvPr/>
        </p:nvPicPr>
        <p:blipFill>
          <a:blip r:embed="rId2"/>
          <a:stretch>
            <a:fillRect/>
          </a:stretch>
        </p:blipFill>
        <p:spPr>
          <a:xfrm>
            <a:off x="376238" y="1028700"/>
            <a:ext cx="11168062" cy="4457699"/>
          </a:xfrm>
          <a:prstGeom prst="rect">
            <a:avLst/>
          </a:prstGeom>
        </p:spPr>
      </p:pic>
    </p:spTree>
    <p:extLst>
      <p:ext uri="{BB962C8B-B14F-4D97-AF65-F5344CB8AC3E}">
        <p14:creationId xmlns:p14="http://schemas.microsoft.com/office/powerpoint/2010/main" val="16818698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4194572157"/>
              </p:ext>
            </p:extLst>
          </p:nvPr>
        </p:nvGraphicFramePr>
        <p:xfrm>
          <a:off x="1562100" y="838201"/>
          <a:ext cx="9029700" cy="5675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 Placeholder 2"/>
          <p:cNvSpPr txBox="1">
            <a:spLocks/>
          </p:cNvSpPr>
          <p:nvPr/>
        </p:nvSpPr>
        <p:spPr>
          <a:xfrm>
            <a:off x="2112963" y="82550"/>
            <a:ext cx="7391400" cy="381000"/>
          </a:xfrm>
          <a:prstGeom prst="rect">
            <a:avLst/>
          </a:prstGeom>
        </p:spPr>
        <p:txBody>
          <a:bodyPr/>
          <a:lstStyle>
            <a:lvl1pPr marL="228600" indent="-228600" algn="l" rtl="0" eaLnBrk="0" fontAlgn="base" hangingPunct="0">
              <a:spcBef>
                <a:spcPct val="50000"/>
              </a:spcBef>
              <a:spcAft>
                <a:spcPct val="0"/>
              </a:spcAft>
              <a:buClr>
                <a:srgbClr val="AF2828"/>
              </a:buClr>
              <a:buSzPct val="80000"/>
              <a:buFont typeface="Wingdings" panose="05000000000000000000" pitchFamily="2" charset="2"/>
              <a:buChar char="n"/>
              <a:defRPr sz="1600">
                <a:solidFill>
                  <a:srgbClr val="000000"/>
                </a:solidFill>
                <a:latin typeface="Arial" pitchFamily="34" charset="0"/>
                <a:ea typeface="+mn-ea"/>
                <a:cs typeface="Arial" pitchFamily="34" charset="0"/>
              </a:defRPr>
            </a:lvl1pPr>
            <a:lvl2pPr marL="571500" indent="-228600" algn="l" rtl="0" eaLnBrk="0" fontAlgn="base" hangingPunct="0">
              <a:spcBef>
                <a:spcPct val="25000"/>
              </a:spcBef>
              <a:spcAft>
                <a:spcPct val="0"/>
              </a:spcAft>
              <a:buClr>
                <a:srgbClr val="AF2828"/>
              </a:buClr>
              <a:buChar char="—"/>
              <a:defRPr sz="1600">
                <a:solidFill>
                  <a:srgbClr val="000000"/>
                </a:solidFill>
                <a:latin typeface="Arial" pitchFamily="34" charset="0"/>
                <a:cs typeface="Arial" pitchFamily="34" charset="0"/>
              </a:defRPr>
            </a:lvl2pPr>
            <a:lvl3pPr marL="914400" indent="-228600" algn="l" rtl="0" eaLnBrk="0" fontAlgn="base" hangingPunct="0">
              <a:spcBef>
                <a:spcPct val="25000"/>
              </a:spcBef>
              <a:spcAft>
                <a:spcPct val="0"/>
              </a:spcAft>
              <a:buClr>
                <a:srgbClr val="AF2828"/>
              </a:buClr>
              <a:buSzPct val="70000"/>
              <a:buFont typeface="Wingdings" panose="05000000000000000000" pitchFamily="2" charset="2"/>
              <a:buChar char="n"/>
              <a:defRPr sz="1600">
                <a:solidFill>
                  <a:srgbClr val="000000"/>
                </a:solidFill>
                <a:latin typeface="Arial" pitchFamily="34" charset="0"/>
                <a:cs typeface="Arial" pitchFamily="34" charset="0"/>
              </a:defRPr>
            </a:lvl3pPr>
            <a:lvl4pPr marL="1262063" indent="-233363" algn="l" rtl="0" eaLnBrk="0" fontAlgn="base" hangingPunct="0">
              <a:spcBef>
                <a:spcPct val="25000"/>
              </a:spcBef>
              <a:spcAft>
                <a:spcPct val="0"/>
              </a:spcAft>
              <a:buClr>
                <a:srgbClr val="AF2828"/>
              </a:buClr>
              <a:buChar char="—"/>
              <a:defRPr sz="1600">
                <a:solidFill>
                  <a:srgbClr val="000000"/>
                </a:solidFill>
                <a:latin typeface="Arial" pitchFamily="34" charset="0"/>
                <a:cs typeface="Arial" pitchFamily="34" charset="0"/>
              </a:defRPr>
            </a:lvl4pPr>
            <a:lvl5pPr marL="1600200" indent="-223838" algn="l" rtl="0" eaLnBrk="0" fontAlgn="base" hangingPunct="0">
              <a:spcBef>
                <a:spcPct val="25000"/>
              </a:spcBef>
              <a:spcAft>
                <a:spcPct val="0"/>
              </a:spcAft>
              <a:buClr>
                <a:srgbClr val="AF2828"/>
              </a:buClr>
              <a:buSzPct val="70000"/>
              <a:buFont typeface="Wingdings" panose="05000000000000000000" pitchFamily="2" charset="2"/>
              <a:buChar char="n"/>
              <a:defRPr sz="1600">
                <a:solidFill>
                  <a:srgbClr val="000000"/>
                </a:solidFill>
                <a:latin typeface="Arial" pitchFamily="34" charset="0"/>
                <a:cs typeface="Arial" pitchFamily="34" charset="0"/>
              </a:defRPr>
            </a:lvl5pPr>
            <a:lvl6pPr marL="2057400" indent="-223838" algn="l" rtl="0" eaLnBrk="1" fontAlgn="base" hangingPunct="1">
              <a:spcBef>
                <a:spcPct val="25000"/>
              </a:spcBef>
              <a:spcAft>
                <a:spcPct val="0"/>
              </a:spcAft>
              <a:buClr>
                <a:schemeClr val="accent1"/>
              </a:buClr>
              <a:buSzPct val="80000"/>
              <a:buFont typeface="Wingdings" pitchFamily="2" charset="2"/>
              <a:buChar char="n"/>
              <a:defRPr sz="1400">
                <a:solidFill>
                  <a:srgbClr val="474747"/>
                </a:solidFill>
                <a:latin typeface="+mn-lt"/>
              </a:defRPr>
            </a:lvl6pPr>
            <a:lvl7pPr marL="2514600" indent="-223838" algn="l" rtl="0" eaLnBrk="1" fontAlgn="base" hangingPunct="1">
              <a:spcBef>
                <a:spcPct val="25000"/>
              </a:spcBef>
              <a:spcAft>
                <a:spcPct val="0"/>
              </a:spcAft>
              <a:buClr>
                <a:schemeClr val="accent1"/>
              </a:buClr>
              <a:buSzPct val="80000"/>
              <a:buFont typeface="Wingdings" pitchFamily="2" charset="2"/>
              <a:buChar char="n"/>
              <a:defRPr sz="1400">
                <a:solidFill>
                  <a:srgbClr val="474747"/>
                </a:solidFill>
                <a:latin typeface="+mn-lt"/>
              </a:defRPr>
            </a:lvl7pPr>
            <a:lvl8pPr marL="2971800" indent="-223838" algn="l" rtl="0" eaLnBrk="1" fontAlgn="base" hangingPunct="1">
              <a:spcBef>
                <a:spcPct val="25000"/>
              </a:spcBef>
              <a:spcAft>
                <a:spcPct val="0"/>
              </a:spcAft>
              <a:buClr>
                <a:schemeClr val="accent1"/>
              </a:buClr>
              <a:buSzPct val="80000"/>
              <a:buFont typeface="Wingdings" pitchFamily="2" charset="2"/>
              <a:buChar char="n"/>
              <a:defRPr sz="1400">
                <a:solidFill>
                  <a:srgbClr val="474747"/>
                </a:solidFill>
                <a:latin typeface="+mn-lt"/>
              </a:defRPr>
            </a:lvl8pPr>
            <a:lvl9pPr marL="3429000" indent="-223838" algn="l" rtl="0" eaLnBrk="1" fontAlgn="base" hangingPunct="1">
              <a:spcBef>
                <a:spcPct val="25000"/>
              </a:spcBef>
              <a:spcAft>
                <a:spcPct val="0"/>
              </a:spcAft>
              <a:buClr>
                <a:schemeClr val="accent1"/>
              </a:buClr>
              <a:buSzPct val="80000"/>
              <a:buFont typeface="Wingdings" pitchFamily="2" charset="2"/>
              <a:buChar char="n"/>
              <a:defRPr sz="1400">
                <a:solidFill>
                  <a:srgbClr val="474747"/>
                </a:solidFill>
                <a:latin typeface="+mn-lt"/>
              </a:defRPr>
            </a:lvl9pPr>
          </a:lstStyle>
          <a:p>
            <a:pPr marL="0" indent="0">
              <a:buNone/>
              <a:defRPr/>
            </a:pPr>
            <a:r>
              <a:rPr lang="en-US" sz="1800" b="1" dirty="0">
                <a:solidFill>
                  <a:srgbClr val="FFFFFF"/>
                </a:solidFill>
                <a:latin typeface="Trebuchet MS"/>
                <a:ea typeface="MS Mincho" panose="02020609040205080304" pitchFamily="49" charset="-128"/>
              </a:rPr>
              <a:t>Tax deducted at source</a:t>
            </a:r>
            <a:endParaRPr lang="en-US" altLang="en-US" sz="1800" b="1" kern="0" dirty="0">
              <a:solidFill>
                <a:srgbClr val="FFFFFF"/>
              </a:solidFill>
              <a:latin typeface="Trebuchet MS"/>
            </a:endParaRPr>
          </a:p>
        </p:txBody>
      </p:sp>
      <p:sp>
        <p:nvSpPr>
          <p:cNvPr id="6" name="Title 1"/>
          <p:cNvSpPr txBox="1">
            <a:spLocks/>
          </p:cNvSpPr>
          <p:nvPr/>
        </p:nvSpPr>
        <p:spPr>
          <a:xfrm>
            <a:off x="0" y="0"/>
            <a:ext cx="12192000" cy="472209"/>
          </a:xfrm>
          <a:prstGeom prst="rect">
            <a:avLst/>
          </a:prstGeom>
          <a:solidFill>
            <a:schemeClr val="accent6">
              <a:lumMod val="50000"/>
            </a:schemeClr>
          </a:solidFill>
        </p:spPr>
        <p:txBody>
          <a:bodyPr vert="horz" wrap="square" lIns="0" tIns="50941" rIns="0" bIns="50941" rtlCol="0" anchor="t" anchorCtr="0">
            <a:spAutoFit/>
          </a:bodyPr>
          <a:lstStyle>
            <a:lvl1pPr algn="l" defTabSz="899010" rtl="0" eaLnBrk="1" latinLnBrk="0" hangingPunct="1">
              <a:spcBef>
                <a:spcPct val="0"/>
              </a:spcBef>
              <a:buNone/>
              <a:defRPr sz="1588" kern="1200">
                <a:solidFill>
                  <a:schemeClr val="tx2"/>
                </a:solidFill>
                <a:latin typeface="+mj-lt"/>
                <a:ea typeface="+mj-ea"/>
                <a:cs typeface="+mj-cs"/>
              </a:defRPr>
            </a:lvl1pPr>
          </a:lstStyle>
          <a:p>
            <a:pPr algn="ctr" defTabSz="914400"/>
            <a:r>
              <a:rPr lang="en-US" sz="2400" b="1" dirty="0" smtClean="0">
                <a:solidFill>
                  <a:schemeClr val="bg1"/>
                </a:solidFill>
                <a:latin typeface="Georgia" panose="02040502050405020303" pitchFamily="18" charset="0"/>
                <a:ea typeface="+mn-ea"/>
                <a:cs typeface="+mn-cs"/>
              </a:rPr>
              <a:t>TDS Provisions</a:t>
            </a:r>
            <a:endParaRPr lang="en-US" sz="2400" b="1" dirty="0">
              <a:solidFill>
                <a:schemeClr val="bg1"/>
              </a:solidFill>
              <a:latin typeface="Georgia" panose="02040502050405020303" pitchFamily="18" charset="0"/>
              <a:ea typeface="+mn-ea"/>
              <a:cs typeface="+mn-cs"/>
            </a:endParaRPr>
          </a:p>
        </p:txBody>
      </p:sp>
    </p:spTree>
    <p:extLst>
      <p:ext uri="{BB962C8B-B14F-4D97-AF65-F5344CB8AC3E}">
        <p14:creationId xmlns:p14="http://schemas.microsoft.com/office/powerpoint/2010/main" val="34964885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1"/>
          <p:cNvSpPr txBox="1">
            <a:spLocks/>
          </p:cNvSpPr>
          <p:nvPr/>
        </p:nvSpPr>
        <p:spPr>
          <a:xfrm>
            <a:off x="0" y="0"/>
            <a:ext cx="12192000" cy="472209"/>
          </a:xfrm>
          <a:prstGeom prst="rect">
            <a:avLst/>
          </a:prstGeom>
          <a:solidFill>
            <a:schemeClr val="accent6">
              <a:lumMod val="50000"/>
            </a:schemeClr>
          </a:solidFill>
        </p:spPr>
        <p:txBody>
          <a:bodyPr vert="horz" wrap="square" lIns="0" tIns="50941" rIns="0" bIns="50941" rtlCol="0" anchor="t" anchorCtr="0">
            <a:spAutoFit/>
          </a:bodyPr>
          <a:lstStyle>
            <a:lvl1pPr algn="l" defTabSz="899010" rtl="0" eaLnBrk="1" latinLnBrk="0" hangingPunct="1">
              <a:spcBef>
                <a:spcPct val="0"/>
              </a:spcBef>
              <a:buNone/>
              <a:defRPr sz="1588" kern="1200">
                <a:solidFill>
                  <a:schemeClr val="tx2"/>
                </a:solidFill>
                <a:latin typeface="+mj-lt"/>
                <a:ea typeface="+mj-ea"/>
                <a:cs typeface="+mj-cs"/>
              </a:defRPr>
            </a:lvl1pPr>
          </a:lstStyle>
          <a:p>
            <a:pPr algn="ctr"/>
            <a:r>
              <a:rPr lang="en-US" sz="1800" b="1" dirty="0">
                <a:solidFill>
                  <a:schemeClr val="bg1"/>
                </a:solidFill>
                <a:latin typeface="Georgia" panose="02040502050405020303" pitchFamily="18" charset="0"/>
              </a:rPr>
              <a:t>Steps involved in applying </a:t>
            </a:r>
            <a:r>
              <a:rPr lang="en-US" sz="2400" b="1" dirty="0">
                <a:solidFill>
                  <a:schemeClr val="bg1"/>
                </a:solidFill>
                <a:latin typeface="Georgia" panose="02040502050405020303" pitchFamily="18" charset="0"/>
              </a:rPr>
              <a:t>for</a:t>
            </a:r>
            <a:r>
              <a:rPr lang="en-US" sz="1800" b="1" dirty="0">
                <a:solidFill>
                  <a:schemeClr val="bg1"/>
                </a:solidFill>
                <a:latin typeface="Georgia" panose="02040502050405020303" pitchFamily="18" charset="0"/>
              </a:rPr>
              <a:t> Registration as a Tax </a:t>
            </a:r>
            <a:r>
              <a:rPr lang="en-US" sz="1800" b="1" dirty="0" err="1">
                <a:solidFill>
                  <a:schemeClr val="bg1"/>
                </a:solidFill>
                <a:latin typeface="Georgia" panose="02040502050405020303" pitchFamily="18" charset="0"/>
              </a:rPr>
              <a:t>Deductor</a:t>
            </a:r>
            <a:r>
              <a:rPr lang="en-US" sz="1800" b="1" dirty="0">
                <a:solidFill>
                  <a:schemeClr val="bg1"/>
                </a:solidFill>
                <a:latin typeface="Georgia" panose="02040502050405020303" pitchFamily="18" charset="0"/>
              </a:rPr>
              <a:t> on the GST portal?</a:t>
            </a:r>
            <a:endParaRPr lang="en-US" sz="1800" dirty="0">
              <a:solidFill>
                <a:schemeClr val="bg1"/>
              </a:solidFill>
              <a:latin typeface="Georgia" panose="02040502050405020303" pitchFamily="18" charset="0"/>
            </a:endParaRPr>
          </a:p>
        </p:txBody>
      </p:sp>
      <p:sp>
        <p:nvSpPr>
          <p:cNvPr id="4" name="Rectangle 3"/>
          <p:cNvSpPr/>
          <p:nvPr/>
        </p:nvSpPr>
        <p:spPr>
          <a:xfrm>
            <a:off x="401411" y="1515010"/>
            <a:ext cx="11389177" cy="2862322"/>
          </a:xfrm>
          <a:prstGeom prst="rect">
            <a:avLst/>
          </a:prstGeom>
        </p:spPr>
        <p:txBody>
          <a:bodyPr wrap="square">
            <a:spAutoFit/>
          </a:bodyPr>
          <a:lstStyle/>
          <a:p>
            <a:pPr algn="just"/>
            <a:r>
              <a:rPr lang="en-US" sz="2000" dirty="0">
                <a:solidFill>
                  <a:srgbClr val="222222"/>
                </a:solidFill>
                <a:latin typeface="Georgia" panose="02040502050405020303" pitchFamily="18" charset="0"/>
              </a:rPr>
              <a:t>16. The system generated </a:t>
            </a:r>
            <a:r>
              <a:rPr lang="en-US" sz="2000" b="1" dirty="0">
                <a:solidFill>
                  <a:srgbClr val="222222"/>
                </a:solidFill>
                <a:latin typeface="Georgia" panose="02040502050405020303" pitchFamily="18" charset="0"/>
              </a:rPr>
              <a:t>15-digit Temporary Reference Number (TRN) </a:t>
            </a:r>
            <a:r>
              <a:rPr lang="en-US" sz="2000" dirty="0">
                <a:solidFill>
                  <a:srgbClr val="222222"/>
                </a:solidFill>
                <a:latin typeface="Georgia" panose="02040502050405020303" pitchFamily="18" charset="0"/>
              </a:rPr>
              <a:t>is displayed.</a:t>
            </a:r>
          </a:p>
          <a:p>
            <a:pPr algn="just"/>
            <a:r>
              <a:rPr lang="en-US" sz="2000" b="1" dirty="0">
                <a:solidFill>
                  <a:srgbClr val="222222"/>
                </a:solidFill>
                <a:latin typeface="Georgia" panose="02040502050405020303" pitchFamily="18" charset="0"/>
              </a:rPr>
              <a:t>Note</a:t>
            </a:r>
            <a:r>
              <a:rPr lang="en-US" sz="2000" dirty="0">
                <a:solidFill>
                  <a:srgbClr val="222222"/>
                </a:solidFill>
                <a:latin typeface="Georgia" panose="02040502050405020303" pitchFamily="18" charset="0"/>
              </a:rPr>
              <a:t>: You will receive the TRN acknowledgment information on your e-mail address as well as your mobile number. Note that</a:t>
            </a:r>
          </a:p>
          <a:p>
            <a:pPr algn="just"/>
            <a:r>
              <a:rPr lang="en-US" sz="2000" dirty="0">
                <a:solidFill>
                  <a:srgbClr val="222222"/>
                </a:solidFill>
                <a:latin typeface="Georgia" panose="02040502050405020303" pitchFamily="18" charset="0"/>
              </a:rPr>
              <a:t>below the TRN the expiry date of the TRN will also be mentioned</a:t>
            </a:r>
            <a:r>
              <a:rPr lang="en-US" sz="2000" dirty="0" smtClean="0">
                <a:solidFill>
                  <a:srgbClr val="222222"/>
                </a:solidFill>
                <a:latin typeface="Georgia" panose="02040502050405020303" pitchFamily="18" charset="0"/>
              </a:rPr>
              <a:t>.</a:t>
            </a:r>
          </a:p>
          <a:p>
            <a:pPr algn="just"/>
            <a:endParaRPr lang="en-US" sz="2000" dirty="0">
              <a:solidFill>
                <a:srgbClr val="222222"/>
              </a:solidFill>
              <a:latin typeface="Georgia" panose="02040502050405020303" pitchFamily="18" charset="0"/>
            </a:endParaRPr>
          </a:p>
          <a:p>
            <a:pPr algn="just"/>
            <a:r>
              <a:rPr lang="en-US" sz="2000" dirty="0">
                <a:solidFill>
                  <a:srgbClr val="222222"/>
                </a:solidFill>
                <a:latin typeface="Georgia" panose="02040502050405020303" pitchFamily="18" charset="0"/>
              </a:rPr>
              <a:t>17. Click the </a:t>
            </a:r>
            <a:r>
              <a:rPr lang="en-US" sz="2000" b="1" dirty="0">
                <a:solidFill>
                  <a:srgbClr val="222222"/>
                </a:solidFill>
                <a:latin typeface="Georgia" panose="02040502050405020303" pitchFamily="18" charset="0"/>
              </a:rPr>
              <a:t>PROCEED </a:t>
            </a:r>
            <a:r>
              <a:rPr lang="en-US" sz="2000" dirty="0">
                <a:solidFill>
                  <a:srgbClr val="222222"/>
                </a:solidFill>
                <a:latin typeface="Georgia" panose="02040502050405020303" pitchFamily="18" charset="0"/>
              </a:rPr>
              <a:t>button.</a:t>
            </a:r>
          </a:p>
          <a:p>
            <a:pPr algn="just"/>
            <a:r>
              <a:rPr lang="en-US" sz="2000" dirty="0">
                <a:solidFill>
                  <a:srgbClr val="222222"/>
                </a:solidFill>
                <a:latin typeface="Georgia" panose="02040502050405020303" pitchFamily="18" charset="0"/>
              </a:rPr>
              <a:t>Alternatively, you can also click </a:t>
            </a:r>
            <a:r>
              <a:rPr lang="en-US" sz="2000" b="1" dirty="0">
                <a:solidFill>
                  <a:srgbClr val="222222"/>
                </a:solidFill>
                <a:latin typeface="Georgia" panose="02040502050405020303" pitchFamily="18" charset="0"/>
              </a:rPr>
              <a:t>Services &gt; Registration &gt; New Registration </a:t>
            </a:r>
            <a:r>
              <a:rPr lang="en-US" sz="2000" dirty="0">
                <a:solidFill>
                  <a:srgbClr val="222222"/>
                </a:solidFill>
                <a:latin typeface="Georgia" panose="02040502050405020303" pitchFamily="18" charset="0"/>
              </a:rPr>
              <a:t>option and select the Temporary Reference</a:t>
            </a:r>
          </a:p>
          <a:p>
            <a:pPr algn="just"/>
            <a:r>
              <a:rPr lang="en-US" sz="2000" dirty="0">
                <a:solidFill>
                  <a:srgbClr val="222222"/>
                </a:solidFill>
                <a:latin typeface="Georgia" panose="02040502050405020303" pitchFamily="18" charset="0"/>
              </a:rPr>
              <a:t>Number (TRN) radio button to login using the TRN.</a:t>
            </a:r>
            <a:endParaRPr lang="en-US" sz="2000" dirty="0">
              <a:latin typeface="Georgia" panose="02040502050405020303" pitchFamily="18" charset="0"/>
            </a:endParaRPr>
          </a:p>
        </p:txBody>
      </p:sp>
    </p:spTree>
    <p:extLst>
      <p:ext uri="{BB962C8B-B14F-4D97-AF65-F5344CB8AC3E}">
        <p14:creationId xmlns:p14="http://schemas.microsoft.com/office/powerpoint/2010/main" val="29887002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23933" y="762000"/>
            <a:ext cx="10344134" cy="5476306"/>
          </a:xfrm>
          <a:prstGeom prst="rect">
            <a:avLst/>
          </a:prstGeom>
        </p:spPr>
      </p:pic>
      <p:sp>
        <p:nvSpPr>
          <p:cNvPr id="4" name="Title 1"/>
          <p:cNvSpPr txBox="1">
            <a:spLocks/>
          </p:cNvSpPr>
          <p:nvPr/>
        </p:nvSpPr>
        <p:spPr>
          <a:xfrm>
            <a:off x="0" y="0"/>
            <a:ext cx="12192000" cy="472209"/>
          </a:xfrm>
          <a:prstGeom prst="rect">
            <a:avLst/>
          </a:prstGeom>
          <a:solidFill>
            <a:schemeClr val="accent6">
              <a:lumMod val="50000"/>
            </a:schemeClr>
          </a:solidFill>
        </p:spPr>
        <p:txBody>
          <a:bodyPr vert="horz" wrap="square" lIns="0" tIns="50941" rIns="0" bIns="50941" rtlCol="0" anchor="t" anchorCtr="0">
            <a:spAutoFit/>
          </a:bodyPr>
          <a:lstStyle>
            <a:lvl1pPr algn="l" defTabSz="899010" rtl="0" eaLnBrk="1" latinLnBrk="0" hangingPunct="1">
              <a:spcBef>
                <a:spcPct val="0"/>
              </a:spcBef>
              <a:buNone/>
              <a:defRPr sz="1588" kern="1200">
                <a:solidFill>
                  <a:schemeClr val="tx2"/>
                </a:solidFill>
                <a:latin typeface="+mj-lt"/>
                <a:ea typeface="+mj-ea"/>
                <a:cs typeface="+mj-cs"/>
              </a:defRPr>
            </a:lvl1pPr>
          </a:lstStyle>
          <a:p>
            <a:pPr algn="ctr"/>
            <a:r>
              <a:rPr lang="en-US" sz="1800" b="1" dirty="0">
                <a:solidFill>
                  <a:schemeClr val="bg1"/>
                </a:solidFill>
                <a:latin typeface="Georgia" panose="02040502050405020303" pitchFamily="18" charset="0"/>
              </a:rPr>
              <a:t>Steps involved in applying </a:t>
            </a:r>
            <a:r>
              <a:rPr lang="en-US" sz="2400" b="1" dirty="0">
                <a:solidFill>
                  <a:schemeClr val="bg1"/>
                </a:solidFill>
                <a:latin typeface="Georgia" panose="02040502050405020303" pitchFamily="18" charset="0"/>
              </a:rPr>
              <a:t>for</a:t>
            </a:r>
            <a:r>
              <a:rPr lang="en-US" sz="1800" b="1" dirty="0">
                <a:solidFill>
                  <a:schemeClr val="bg1"/>
                </a:solidFill>
                <a:latin typeface="Georgia" panose="02040502050405020303" pitchFamily="18" charset="0"/>
              </a:rPr>
              <a:t> Registration as a Tax </a:t>
            </a:r>
            <a:r>
              <a:rPr lang="en-US" sz="1800" b="1" dirty="0" err="1">
                <a:solidFill>
                  <a:schemeClr val="bg1"/>
                </a:solidFill>
                <a:latin typeface="Georgia" panose="02040502050405020303" pitchFamily="18" charset="0"/>
              </a:rPr>
              <a:t>Deductor</a:t>
            </a:r>
            <a:r>
              <a:rPr lang="en-US" sz="1800" b="1" dirty="0">
                <a:solidFill>
                  <a:schemeClr val="bg1"/>
                </a:solidFill>
                <a:latin typeface="Georgia" panose="02040502050405020303" pitchFamily="18" charset="0"/>
              </a:rPr>
              <a:t> on the GST portal?</a:t>
            </a:r>
            <a:endParaRPr lang="en-US" sz="18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297115948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txBox="1">
            <a:spLocks/>
          </p:cNvSpPr>
          <p:nvPr/>
        </p:nvSpPr>
        <p:spPr>
          <a:xfrm>
            <a:off x="0" y="0"/>
            <a:ext cx="12192000" cy="472209"/>
          </a:xfrm>
          <a:prstGeom prst="rect">
            <a:avLst/>
          </a:prstGeom>
          <a:solidFill>
            <a:schemeClr val="accent6">
              <a:lumMod val="50000"/>
            </a:schemeClr>
          </a:solidFill>
        </p:spPr>
        <p:txBody>
          <a:bodyPr vert="horz" wrap="square" lIns="0" tIns="50941" rIns="0" bIns="50941" rtlCol="0" anchor="t" anchorCtr="0">
            <a:spAutoFit/>
          </a:bodyPr>
          <a:lstStyle>
            <a:lvl1pPr algn="l" defTabSz="899010" rtl="0" eaLnBrk="1" latinLnBrk="0" hangingPunct="1">
              <a:spcBef>
                <a:spcPct val="0"/>
              </a:spcBef>
              <a:buNone/>
              <a:defRPr sz="1588" kern="1200">
                <a:solidFill>
                  <a:schemeClr val="tx2"/>
                </a:solidFill>
                <a:latin typeface="+mj-lt"/>
                <a:ea typeface="+mj-ea"/>
                <a:cs typeface="+mj-cs"/>
              </a:defRPr>
            </a:lvl1pPr>
          </a:lstStyle>
          <a:p>
            <a:pPr algn="ctr"/>
            <a:r>
              <a:rPr lang="en-US" sz="1800" b="1" dirty="0">
                <a:solidFill>
                  <a:schemeClr val="bg1"/>
                </a:solidFill>
                <a:latin typeface="Georgia" panose="02040502050405020303" pitchFamily="18" charset="0"/>
              </a:rPr>
              <a:t>Steps involved in applying </a:t>
            </a:r>
            <a:r>
              <a:rPr lang="en-US" sz="2400" b="1" dirty="0">
                <a:solidFill>
                  <a:schemeClr val="bg1"/>
                </a:solidFill>
                <a:latin typeface="Georgia" panose="02040502050405020303" pitchFamily="18" charset="0"/>
              </a:rPr>
              <a:t>for</a:t>
            </a:r>
            <a:r>
              <a:rPr lang="en-US" sz="1800" b="1" dirty="0">
                <a:solidFill>
                  <a:schemeClr val="bg1"/>
                </a:solidFill>
                <a:latin typeface="Georgia" panose="02040502050405020303" pitchFamily="18" charset="0"/>
              </a:rPr>
              <a:t> Registration as a Tax </a:t>
            </a:r>
            <a:r>
              <a:rPr lang="en-US" sz="1800" b="1" dirty="0" err="1">
                <a:solidFill>
                  <a:schemeClr val="bg1"/>
                </a:solidFill>
                <a:latin typeface="Georgia" panose="02040502050405020303" pitchFamily="18" charset="0"/>
              </a:rPr>
              <a:t>Deductor</a:t>
            </a:r>
            <a:r>
              <a:rPr lang="en-US" sz="1800" b="1" dirty="0">
                <a:solidFill>
                  <a:schemeClr val="bg1"/>
                </a:solidFill>
                <a:latin typeface="Georgia" panose="02040502050405020303" pitchFamily="18" charset="0"/>
              </a:rPr>
              <a:t> on the GST portal?</a:t>
            </a:r>
            <a:endParaRPr lang="en-US" sz="1800" dirty="0">
              <a:solidFill>
                <a:schemeClr val="bg1"/>
              </a:solidFill>
              <a:latin typeface="Georgia" panose="02040502050405020303" pitchFamily="18" charset="0"/>
            </a:endParaRPr>
          </a:p>
        </p:txBody>
      </p:sp>
      <p:sp>
        <p:nvSpPr>
          <p:cNvPr id="5" name="Rectangle 4"/>
          <p:cNvSpPr/>
          <p:nvPr/>
        </p:nvSpPr>
        <p:spPr>
          <a:xfrm>
            <a:off x="552451" y="1603545"/>
            <a:ext cx="11068050" cy="3139321"/>
          </a:xfrm>
          <a:prstGeom prst="rect">
            <a:avLst/>
          </a:prstGeom>
        </p:spPr>
        <p:txBody>
          <a:bodyPr wrap="square">
            <a:spAutoFit/>
          </a:bodyPr>
          <a:lstStyle/>
          <a:p>
            <a:pPr algn="just"/>
            <a:r>
              <a:rPr lang="en-US" sz="2200" b="1" dirty="0">
                <a:solidFill>
                  <a:srgbClr val="222222"/>
                </a:solidFill>
                <a:latin typeface="Georgia" panose="02040502050405020303" pitchFamily="18" charset="0"/>
              </a:rPr>
              <a:t>PART B</a:t>
            </a:r>
            <a:r>
              <a:rPr lang="en-US" sz="2200" dirty="0">
                <a:solidFill>
                  <a:srgbClr val="222222"/>
                </a:solidFill>
                <a:latin typeface="Georgia" panose="02040502050405020303" pitchFamily="18" charset="0"/>
              </a:rPr>
              <a:t>:</a:t>
            </a:r>
          </a:p>
          <a:p>
            <a:pPr algn="just"/>
            <a:r>
              <a:rPr lang="en-US" sz="2200" dirty="0">
                <a:solidFill>
                  <a:srgbClr val="222222"/>
                </a:solidFill>
                <a:latin typeface="Georgia" panose="02040502050405020303" pitchFamily="18" charset="0"/>
              </a:rPr>
              <a:t>18. In the </a:t>
            </a:r>
            <a:r>
              <a:rPr lang="en-US" sz="2200" b="1" dirty="0">
                <a:solidFill>
                  <a:srgbClr val="222222"/>
                </a:solidFill>
                <a:latin typeface="Georgia" panose="02040502050405020303" pitchFamily="18" charset="0"/>
              </a:rPr>
              <a:t>Temporary Reference Number (TRN) </a:t>
            </a:r>
            <a:r>
              <a:rPr lang="en-US" sz="2200" dirty="0">
                <a:solidFill>
                  <a:srgbClr val="222222"/>
                </a:solidFill>
                <a:latin typeface="Georgia" panose="02040502050405020303" pitchFamily="18" charset="0"/>
              </a:rPr>
              <a:t>field, enter the TRN generated</a:t>
            </a:r>
            <a:r>
              <a:rPr lang="en-US" sz="2200" dirty="0" smtClean="0">
                <a:solidFill>
                  <a:srgbClr val="222222"/>
                </a:solidFill>
                <a:latin typeface="Georgia" panose="02040502050405020303" pitchFamily="18" charset="0"/>
              </a:rPr>
              <a:t>.</a:t>
            </a:r>
          </a:p>
          <a:p>
            <a:pPr algn="just"/>
            <a:endParaRPr lang="en-US" sz="2200" dirty="0">
              <a:solidFill>
                <a:srgbClr val="222222"/>
              </a:solidFill>
              <a:latin typeface="Georgia" panose="02040502050405020303" pitchFamily="18" charset="0"/>
            </a:endParaRPr>
          </a:p>
          <a:p>
            <a:pPr algn="just"/>
            <a:r>
              <a:rPr lang="en-US" sz="2200" dirty="0">
                <a:solidFill>
                  <a:srgbClr val="222222"/>
                </a:solidFill>
                <a:latin typeface="Georgia" panose="02040502050405020303" pitchFamily="18" charset="0"/>
              </a:rPr>
              <a:t>19. In the </a:t>
            </a:r>
            <a:r>
              <a:rPr lang="en-US" sz="2200" b="1" dirty="0">
                <a:solidFill>
                  <a:srgbClr val="222222"/>
                </a:solidFill>
                <a:latin typeface="Georgia" panose="02040502050405020303" pitchFamily="18" charset="0"/>
              </a:rPr>
              <a:t>Type the characters you see in the image below </a:t>
            </a:r>
            <a:r>
              <a:rPr lang="en-US" sz="2200" dirty="0">
                <a:solidFill>
                  <a:srgbClr val="222222"/>
                </a:solidFill>
                <a:latin typeface="Georgia" panose="02040502050405020303" pitchFamily="18" charset="0"/>
              </a:rPr>
              <a:t>field, enter the captcha text</a:t>
            </a:r>
            <a:r>
              <a:rPr lang="en-US" sz="2200" dirty="0" smtClean="0">
                <a:solidFill>
                  <a:srgbClr val="222222"/>
                </a:solidFill>
                <a:latin typeface="Georgia" panose="02040502050405020303" pitchFamily="18" charset="0"/>
              </a:rPr>
              <a:t>.</a:t>
            </a:r>
          </a:p>
          <a:p>
            <a:pPr algn="just"/>
            <a:endParaRPr lang="en-US" sz="2200" dirty="0">
              <a:solidFill>
                <a:srgbClr val="222222"/>
              </a:solidFill>
              <a:latin typeface="Georgia" panose="02040502050405020303" pitchFamily="18" charset="0"/>
            </a:endParaRPr>
          </a:p>
          <a:p>
            <a:pPr algn="just"/>
            <a:r>
              <a:rPr lang="en-US" sz="2200" dirty="0">
                <a:solidFill>
                  <a:srgbClr val="222222"/>
                </a:solidFill>
                <a:latin typeface="Georgia" panose="02040502050405020303" pitchFamily="18" charset="0"/>
              </a:rPr>
              <a:t>20. Click the </a:t>
            </a:r>
            <a:r>
              <a:rPr lang="en-US" sz="2200" b="1" dirty="0">
                <a:solidFill>
                  <a:srgbClr val="222222"/>
                </a:solidFill>
                <a:latin typeface="Georgia" panose="02040502050405020303" pitchFamily="18" charset="0"/>
              </a:rPr>
              <a:t>PROCEED </a:t>
            </a:r>
            <a:r>
              <a:rPr lang="en-US" sz="2200" dirty="0">
                <a:solidFill>
                  <a:srgbClr val="222222"/>
                </a:solidFill>
                <a:latin typeface="Georgia" panose="02040502050405020303" pitchFamily="18" charset="0"/>
              </a:rPr>
              <a:t>button. The Verify OTP page is displayed. You will receive same Mobile OTP and Email OTP. </a:t>
            </a:r>
            <a:r>
              <a:rPr lang="en-US" sz="2200" dirty="0" smtClean="0">
                <a:solidFill>
                  <a:srgbClr val="222222"/>
                </a:solidFill>
                <a:latin typeface="Georgia" panose="02040502050405020303" pitchFamily="18" charset="0"/>
              </a:rPr>
              <a:t>These OTPs </a:t>
            </a:r>
            <a:r>
              <a:rPr lang="en-US" sz="2200" dirty="0">
                <a:solidFill>
                  <a:srgbClr val="222222"/>
                </a:solidFill>
                <a:latin typeface="Georgia" panose="02040502050405020303" pitchFamily="18" charset="0"/>
              </a:rPr>
              <a:t>are different from the OTPs you received in previous step.</a:t>
            </a:r>
            <a:endParaRPr lang="en-US" sz="2200" dirty="0">
              <a:latin typeface="Georgia" panose="02040502050405020303" pitchFamily="18" charset="0"/>
            </a:endParaRPr>
          </a:p>
        </p:txBody>
      </p:sp>
    </p:spTree>
    <p:extLst>
      <p:ext uri="{BB962C8B-B14F-4D97-AF65-F5344CB8AC3E}">
        <p14:creationId xmlns:p14="http://schemas.microsoft.com/office/powerpoint/2010/main" val="112579564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14102" y="895350"/>
            <a:ext cx="11260588" cy="4941213"/>
          </a:xfrm>
          <a:prstGeom prst="rect">
            <a:avLst/>
          </a:prstGeom>
        </p:spPr>
      </p:pic>
      <p:sp>
        <p:nvSpPr>
          <p:cNvPr id="4" name="Title 1"/>
          <p:cNvSpPr txBox="1">
            <a:spLocks/>
          </p:cNvSpPr>
          <p:nvPr/>
        </p:nvSpPr>
        <p:spPr>
          <a:xfrm>
            <a:off x="0" y="0"/>
            <a:ext cx="12192000" cy="472209"/>
          </a:xfrm>
          <a:prstGeom prst="rect">
            <a:avLst/>
          </a:prstGeom>
          <a:solidFill>
            <a:schemeClr val="accent6">
              <a:lumMod val="50000"/>
            </a:schemeClr>
          </a:solidFill>
        </p:spPr>
        <p:txBody>
          <a:bodyPr vert="horz" wrap="square" lIns="0" tIns="50941" rIns="0" bIns="50941" rtlCol="0" anchor="t" anchorCtr="0">
            <a:spAutoFit/>
          </a:bodyPr>
          <a:lstStyle>
            <a:lvl1pPr algn="l" defTabSz="899010" rtl="0" eaLnBrk="1" latinLnBrk="0" hangingPunct="1">
              <a:spcBef>
                <a:spcPct val="0"/>
              </a:spcBef>
              <a:buNone/>
              <a:defRPr sz="1588" kern="1200">
                <a:solidFill>
                  <a:schemeClr val="tx2"/>
                </a:solidFill>
                <a:latin typeface="+mj-lt"/>
                <a:ea typeface="+mj-ea"/>
                <a:cs typeface="+mj-cs"/>
              </a:defRPr>
            </a:lvl1pPr>
          </a:lstStyle>
          <a:p>
            <a:pPr algn="ctr"/>
            <a:r>
              <a:rPr lang="en-US" sz="1800" b="1" dirty="0">
                <a:solidFill>
                  <a:schemeClr val="bg1"/>
                </a:solidFill>
                <a:latin typeface="Georgia" panose="02040502050405020303" pitchFamily="18" charset="0"/>
              </a:rPr>
              <a:t>Steps involved in applying </a:t>
            </a:r>
            <a:r>
              <a:rPr lang="en-US" sz="2400" b="1" dirty="0">
                <a:solidFill>
                  <a:schemeClr val="bg1"/>
                </a:solidFill>
                <a:latin typeface="Georgia" panose="02040502050405020303" pitchFamily="18" charset="0"/>
              </a:rPr>
              <a:t>for</a:t>
            </a:r>
            <a:r>
              <a:rPr lang="en-US" sz="1800" b="1" dirty="0">
                <a:solidFill>
                  <a:schemeClr val="bg1"/>
                </a:solidFill>
                <a:latin typeface="Georgia" panose="02040502050405020303" pitchFamily="18" charset="0"/>
              </a:rPr>
              <a:t> Registration as a Tax </a:t>
            </a:r>
            <a:r>
              <a:rPr lang="en-US" sz="1800" b="1" dirty="0" err="1">
                <a:solidFill>
                  <a:schemeClr val="bg1"/>
                </a:solidFill>
                <a:latin typeface="Georgia" panose="02040502050405020303" pitchFamily="18" charset="0"/>
              </a:rPr>
              <a:t>Deductor</a:t>
            </a:r>
            <a:r>
              <a:rPr lang="en-US" sz="1800" b="1" dirty="0">
                <a:solidFill>
                  <a:schemeClr val="bg1"/>
                </a:solidFill>
                <a:latin typeface="Georgia" panose="02040502050405020303" pitchFamily="18" charset="0"/>
              </a:rPr>
              <a:t> on the GST portal?</a:t>
            </a:r>
            <a:endParaRPr lang="en-US" sz="18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167534986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txBox="1">
            <a:spLocks/>
          </p:cNvSpPr>
          <p:nvPr/>
        </p:nvSpPr>
        <p:spPr>
          <a:xfrm>
            <a:off x="0" y="0"/>
            <a:ext cx="12192000" cy="472209"/>
          </a:xfrm>
          <a:prstGeom prst="rect">
            <a:avLst/>
          </a:prstGeom>
          <a:solidFill>
            <a:schemeClr val="accent6">
              <a:lumMod val="50000"/>
            </a:schemeClr>
          </a:solidFill>
        </p:spPr>
        <p:txBody>
          <a:bodyPr vert="horz" wrap="square" lIns="0" tIns="50941" rIns="0" bIns="50941" rtlCol="0" anchor="t" anchorCtr="0">
            <a:spAutoFit/>
          </a:bodyPr>
          <a:lstStyle>
            <a:lvl1pPr algn="l" defTabSz="899010" rtl="0" eaLnBrk="1" latinLnBrk="0" hangingPunct="1">
              <a:spcBef>
                <a:spcPct val="0"/>
              </a:spcBef>
              <a:buNone/>
              <a:defRPr sz="1588" kern="1200">
                <a:solidFill>
                  <a:schemeClr val="tx2"/>
                </a:solidFill>
                <a:latin typeface="+mj-lt"/>
                <a:ea typeface="+mj-ea"/>
                <a:cs typeface="+mj-cs"/>
              </a:defRPr>
            </a:lvl1pPr>
          </a:lstStyle>
          <a:p>
            <a:pPr algn="ctr"/>
            <a:r>
              <a:rPr lang="en-US" sz="1800" b="1" dirty="0">
                <a:solidFill>
                  <a:schemeClr val="bg1"/>
                </a:solidFill>
                <a:latin typeface="Georgia" panose="02040502050405020303" pitchFamily="18" charset="0"/>
              </a:rPr>
              <a:t>Steps involved in applying </a:t>
            </a:r>
            <a:r>
              <a:rPr lang="en-US" sz="2400" b="1" dirty="0">
                <a:solidFill>
                  <a:schemeClr val="bg1"/>
                </a:solidFill>
                <a:latin typeface="Georgia" panose="02040502050405020303" pitchFamily="18" charset="0"/>
              </a:rPr>
              <a:t>for</a:t>
            </a:r>
            <a:r>
              <a:rPr lang="en-US" sz="1800" b="1" dirty="0">
                <a:solidFill>
                  <a:schemeClr val="bg1"/>
                </a:solidFill>
                <a:latin typeface="Georgia" panose="02040502050405020303" pitchFamily="18" charset="0"/>
              </a:rPr>
              <a:t> Registration as a Tax </a:t>
            </a:r>
            <a:r>
              <a:rPr lang="en-US" sz="1800" b="1" dirty="0" err="1">
                <a:solidFill>
                  <a:schemeClr val="bg1"/>
                </a:solidFill>
                <a:latin typeface="Georgia" panose="02040502050405020303" pitchFamily="18" charset="0"/>
              </a:rPr>
              <a:t>Deductor</a:t>
            </a:r>
            <a:r>
              <a:rPr lang="en-US" sz="1800" b="1" dirty="0">
                <a:solidFill>
                  <a:schemeClr val="bg1"/>
                </a:solidFill>
                <a:latin typeface="Georgia" panose="02040502050405020303" pitchFamily="18" charset="0"/>
              </a:rPr>
              <a:t> on the GST portal?</a:t>
            </a:r>
            <a:endParaRPr lang="en-US" sz="1800" dirty="0">
              <a:solidFill>
                <a:schemeClr val="bg1"/>
              </a:solidFill>
              <a:latin typeface="Georgia" panose="02040502050405020303" pitchFamily="18" charset="0"/>
            </a:endParaRPr>
          </a:p>
        </p:txBody>
      </p:sp>
      <p:sp>
        <p:nvSpPr>
          <p:cNvPr id="5" name="Rectangle 4"/>
          <p:cNvSpPr/>
          <p:nvPr/>
        </p:nvSpPr>
        <p:spPr>
          <a:xfrm>
            <a:off x="331879" y="1424456"/>
            <a:ext cx="11528242" cy="3139321"/>
          </a:xfrm>
          <a:prstGeom prst="rect">
            <a:avLst/>
          </a:prstGeom>
        </p:spPr>
        <p:txBody>
          <a:bodyPr wrap="square">
            <a:spAutoFit/>
          </a:bodyPr>
          <a:lstStyle/>
          <a:p>
            <a:pPr algn="just"/>
            <a:r>
              <a:rPr lang="en-US" sz="2200" dirty="0" smtClean="0">
                <a:solidFill>
                  <a:srgbClr val="222222"/>
                </a:solidFill>
                <a:latin typeface="Georgia" panose="02040502050405020303" pitchFamily="18" charset="0"/>
              </a:rPr>
              <a:t>21. In </a:t>
            </a:r>
            <a:r>
              <a:rPr lang="en-US" sz="2200" dirty="0">
                <a:solidFill>
                  <a:srgbClr val="222222"/>
                </a:solidFill>
                <a:latin typeface="Georgia" panose="02040502050405020303" pitchFamily="18" charset="0"/>
              </a:rPr>
              <a:t>the </a:t>
            </a:r>
            <a:r>
              <a:rPr lang="en-US" sz="2200" b="1" dirty="0">
                <a:solidFill>
                  <a:srgbClr val="222222"/>
                </a:solidFill>
                <a:latin typeface="Georgia" panose="02040502050405020303" pitchFamily="18" charset="0"/>
              </a:rPr>
              <a:t>Mobile / Email OTP </a:t>
            </a:r>
            <a:r>
              <a:rPr lang="en-US" sz="2200" dirty="0">
                <a:solidFill>
                  <a:srgbClr val="222222"/>
                </a:solidFill>
                <a:latin typeface="Georgia" panose="02040502050405020303" pitchFamily="18" charset="0"/>
              </a:rPr>
              <a:t>field, enter the OTP you received on your mobile number and email address. OTP is valid only</a:t>
            </a:r>
          </a:p>
          <a:p>
            <a:pPr algn="just"/>
            <a:r>
              <a:rPr lang="en-US" sz="2200" dirty="0">
                <a:solidFill>
                  <a:srgbClr val="222222"/>
                </a:solidFill>
                <a:latin typeface="Georgia" panose="02040502050405020303" pitchFamily="18" charset="0"/>
              </a:rPr>
              <a:t>for 10 minutes</a:t>
            </a:r>
            <a:r>
              <a:rPr lang="en-US" sz="2200" dirty="0" smtClean="0">
                <a:solidFill>
                  <a:srgbClr val="222222"/>
                </a:solidFill>
                <a:latin typeface="Georgia" panose="02040502050405020303" pitchFamily="18" charset="0"/>
              </a:rPr>
              <a:t>.</a:t>
            </a:r>
          </a:p>
          <a:p>
            <a:pPr algn="just"/>
            <a:endParaRPr lang="en-US" sz="2200" dirty="0" smtClean="0">
              <a:solidFill>
                <a:srgbClr val="222222"/>
              </a:solidFill>
              <a:latin typeface="Georgia" panose="02040502050405020303" pitchFamily="18" charset="0"/>
            </a:endParaRPr>
          </a:p>
          <a:p>
            <a:pPr algn="just"/>
            <a:endParaRPr lang="en-US" sz="2200" dirty="0">
              <a:solidFill>
                <a:srgbClr val="222222"/>
              </a:solidFill>
              <a:latin typeface="Georgia" panose="02040502050405020303" pitchFamily="18" charset="0"/>
            </a:endParaRPr>
          </a:p>
          <a:p>
            <a:pPr algn="just"/>
            <a:r>
              <a:rPr lang="en-US" sz="2200" b="1" dirty="0">
                <a:solidFill>
                  <a:srgbClr val="222222"/>
                </a:solidFill>
                <a:latin typeface="Georgia" panose="02040502050405020303" pitchFamily="18" charset="0"/>
              </a:rPr>
              <a:t>Note</a:t>
            </a:r>
            <a:r>
              <a:rPr lang="en-US" sz="2200" dirty="0">
                <a:solidFill>
                  <a:srgbClr val="222222"/>
                </a:solidFill>
                <a:latin typeface="Georgia" panose="02040502050405020303" pitchFamily="18" charset="0"/>
              </a:rPr>
              <a:t>: OTP sent to mobile number and email address are same. In case OTP is invalid, try again by clicking the </a:t>
            </a:r>
            <a:r>
              <a:rPr lang="en-US" sz="2200" b="1" dirty="0">
                <a:solidFill>
                  <a:srgbClr val="222222"/>
                </a:solidFill>
                <a:latin typeface="Georgia" panose="02040502050405020303" pitchFamily="18" charset="0"/>
              </a:rPr>
              <a:t>Click here </a:t>
            </a:r>
            <a:r>
              <a:rPr lang="en-US" sz="2200" b="1" dirty="0" smtClean="0">
                <a:solidFill>
                  <a:srgbClr val="222222"/>
                </a:solidFill>
                <a:latin typeface="Georgia" panose="02040502050405020303" pitchFamily="18" charset="0"/>
              </a:rPr>
              <a:t>to resend </a:t>
            </a:r>
            <a:r>
              <a:rPr lang="en-US" sz="2200" b="1" dirty="0">
                <a:solidFill>
                  <a:srgbClr val="222222"/>
                </a:solidFill>
                <a:latin typeface="Georgia" panose="02040502050405020303" pitchFamily="18" charset="0"/>
              </a:rPr>
              <a:t>the OTP </a:t>
            </a:r>
            <a:r>
              <a:rPr lang="en-US" sz="2200" dirty="0">
                <a:solidFill>
                  <a:srgbClr val="222222"/>
                </a:solidFill>
                <a:latin typeface="Georgia" panose="02040502050405020303" pitchFamily="18" charset="0"/>
              </a:rPr>
              <a:t>link. You will receive the OTP on your registered mobile number or email ID again. Enter the newly received</a:t>
            </a:r>
          </a:p>
          <a:p>
            <a:pPr algn="just"/>
            <a:r>
              <a:rPr lang="en-US" sz="2200" dirty="0">
                <a:solidFill>
                  <a:srgbClr val="222222"/>
                </a:solidFill>
                <a:latin typeface="Georgia" panose="02040502050405020303" pitchFamily="18" charset="0"/>
              </a:rPr>
              <a:t>OTP again.</a:t>
            </a:r>
            <a:endParaRPr lang="en-US" sz="2200" dirty="0">
              <a:latin typeface="Georgia" panose="02040502050405020303" pitchFamily="18" charset="0"/>
            </a:endParaRPr>
          </a:p>
        </p:txBody>
      </p:sp>
    </p:spTree>
    <p:extLst>
      <p:ext uri="{BB962C8B-B14F-4D97-AF65-F5344CB8AC3E}">
        <p14:creationId xmlns:p14="http://schemas.microsoft.com/office/powerpoint/2010/main" val="178697059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txBox="1">
            <a:spLocks/>
          </p:cNvSpPr>
          <p:nvPr/>
        </p:nvSpPr>
        <p:spPr>
          <a:xfrm>
            <a:off x="0" y="0"/>
            <a:ext cx="12192000" cy="472209"/>
          </a:xfrm>
          <a:prstGeom prst="rect">
            <a:avLst/>
          </a:prstGeom>
          <a:solidFill>
            <a:schemeClr val="accent6">
              <a:lumMod val="50000"/>
            </a:schemeClr>
          </a:solidFill>
        </p:spPr>
        <p:txBody>
          <a:bodyPr vert="horz" wrap="square" lIns="0" tIns="50941" rIns="0" bIns="50941" rtlCol="0" anchor="t" anchorCtr="0">
            <a:spAutoFit/>
          </a:bodyPr>
          <a:lstStyle>
            <a:lvl1pPr algn="l" defTabSz="899010" rtl="0" eaLnBrk="1" latinLnBrk="0" hangingPunct="1">
              <a:spcBef>
                <a:spcPct val="0"/>
              </a:spcBef>
              <a:buNone/>
              <a:defRPr sz="1588" kern="1200">
                <a:solidFill>
                  <a:schemeClr val="tx2"/>
                </a:solidFill>
                <a:latin typeface="+mj-lt"/>
                <a:ea typeface="+mj-ea"/>
                <a:cs typeface="+mj-cs"/>
              </a:defRPr>
            </a:lvl1pPr>
          </a:lstStyle>
          <a:p>
            <a:pPr algn="ctr"/>
            <a:r>
              <a:rPr lang="en-US" sz="1800" b="1" dirty="0">
                <a:solidFill>
                  <a:schemeClr val="bg1"/>
                </a:solidFill>
                <a:latin typeface="Georgia" panose="02040502050405020303" pitchFamily="18" charset="0"/>
              </a:rPr>
              <a:t>Steps involved in applying </a:t>
            </a:r>
            <a:r>
              <a:rPr lang="en-US" sz="2400" b="1" dirty="0">
                <a:solidFill>
                  <a:schemeClr val="bg1"/>
                </a:solidFill>
                <a:latin typeface="Georgia" panose="02040502050405020303" pitchFamily="18" charset="0"/>
              </a:rPr>
              <a:t>for</a:t>
            </a:r>
            <a:r>
              <a:rPr lang="en-US" sz="1800" b="1" dirty="0">
                <a:solidFill>
                  <a:schemeClr val="bg1"/>
                </a:solidFill>
                <a:latin typeface="Georgia" panose="02040502050405020303" pitchFamily="18" charset="0"/>
              </a:rPr>
              <a:t> Registration as a Tax </a:t>
            </a:r>
            <a:r>
              <a:rPr lang="en-US" sz="1800" b="1" dirty="0" err="1">
                <a:solidFill>
                  <a:schemeClr val="bg1"/>
                </a:solidFill>
                <a:latin typeface="Georgia" panose="02040502050405020303" pitchFamily="18" charset="0"/>
              </a:rPr>
              <a:t>Deductor</a:t>
            </a:r>
            <a:r>
              <a:rPr lang="en-US" sz="1800" b="1" dirty="0">
                <a:solidFill>
                  <a:schemeClr val="bg1"/>
                </a:solidFill>
                <a:latin typeface="Georgia" panose="02040502050405020303" pitchFamily="18" charset="0"/>
              </a:rPr>
              <a:t> on the GST portal?</a:t>
            </a:r>
            <a:endParaRPr lang="en-US" sz="1800" dirty="0">
              <a:solidFill>
                <a:schemeClr val="bg1"/>
              </a:solidFill>
              <a:latin typeface="Georgia" panose="02040502050405020303" pitchFamily="18" charset="0"/>
            </a:endParaRPr>
          </a:p>
        </p:txBody>
      </p:sp>
      <p:pic>
        <p:nvPicPr>
          <p:cNvPr id="6" name="Picture 5"/>
          <p:cNvPicPr>
            <a:picLocks noChangeAspect="1"/>
          </p:cNvPicPr>
          <p:nvPr/>
        </p:nvPicPr>
        <p:blipFill>
          <a:blip r:embed="rId2"/>
          <a:stretch>
            <a:fillRect/>
          </a:stretch>
        </p:blipFill>
        <p:spPr>
          <a:xfrm>
            <a:off x="552451" y="1333500"/>
            <a:ext cx="10923678" cy="3295649"/>
          </a:xfrm>
          <a:prstGeom prst="rect">
            <a:avLst/>
          </a:prstGeom>
        </p:spPr>
      </p:pic>
    </p:spTree>
    <p:extLst>
      <p:ext uri="{BB962C8B-B14F-4D97-AF65-F5344CB8AC3E}">
        <p14:creationId xmlns:p14="http://schemas.microsoft.com/office/powerpoint/2010/main" val="2841640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p:cNvSpPr>
          <p:nvPr/>
        </p:nvSpPr>
        <p:spPr>
          <a:xfrm>
            <a:off x="0" y="0"/>
            <a:ext cx="12192000" cy="472209"/>
          </a:xfrm>
          <a:prstGeom prst="rect">
            <a:avLst/>
          </a:prstGeom>
          <a:solidFill>
            <a:schemeClr val="accent6">
              <a:lumMod val="50000"/>
            </a:schemeClr>
          </a:solidFill>
        </p:spPr>
        <p:txBody>
          <a:bodyPr vert="horz" wrap="square" lIns="0" tIns="50941" rIns="0" bIns="50941" rtlCol="0" anchor="t" anchorCtr="0">
            <a:spAutoFit/>
          </a:bodyPr>
          <a:lstStyle>
            <a:lvl1pPr algn="l" defTabSz="899010" rtl="0" eaLnBrk="1" latinLnBrk="0" hangingPunct="1">
              <a:spcBef>
                <a:spcPct val="0"/>
              </a:spcBef>
              <a:buNone/>
              <a:defRPr sz="1588" kern="1200">
                <a:solidFill>
                  <a:schemeClr val="tx2"/>
                </a:solidFill>
                <a:latin typeface="+mj-lt"/>
                <a:ea typeface="+mj-ea"/>
                <a:cs typeface="+mj-cs"/>
              </a:defRPr>
            </a:lvl1pPr>
          </a:lstStyle>
          <a:p>
            <a:pPr algn="ctr"/>
            <a:r>
              <a:rPr lang="en-US" sz="1800" b="1" smtClean="0">
                <a:solidFill>
                  <a:schemeClr val="bg1"/>
                </a:solidFill>
                <a:latin typeface="Georgia" panose="02040502050405020303" pitchFamily="18" charset="0"/>
              </a:rPr>
              <a:t>Steps involved in applying </a:t>
            </a:r>
            <a:r>
              <a:rPr lang="en-US" sz="2400" b="1" smtClean="0">
                <a:solidFill>
                  <a:schemeClr val="bg1"/>
                </a:solidFill>
                <a:latin typeface="Georgia" panose="02040502050405020303" pitchFamily="18" charset="0"/>
              </a:rPr>
              <a:t>for</a:t>
            </a:r>
            <a:r>
              <a:rPr lang="en-US" sz="1800" b="1" smtClean="0">
                <a:solidFill>
                  <a:schemeClr val="bg1"/>
                </a:solidFill>
                <a:latin typeface="Georgia" panose="02040502050405020303" pitchFamily="18" charset="0"/>
              </a:rPr>
              <a:t> Registration as a Tax Deductor on the GST portal?</a:t>
            </a:r>
            <a:endParaRPr lang="en-US" sz="1800" dirty="0">
              <a:solidFill>
                <a:schemeClr val="bg1"/>
              </a:solidFill>
              <a:latin typeface="Georgia" panose="02040502050405020303" pitchFamily="18" charset="0"/>
            </a:endParaRPr>
          </a:p>
        </p:txBody>
      </p:sp>
      <p:sp>
        <p:nvSpPr>
          <p:cNvPr id="3" name="Rectangle 2"/>
          <p:cNvSpPr/>
          <p:nvPr/>
        </p:nvSpPr>
        <p:spPr>
          <a:xfrm>
            <a:off x="682359" y="846356"/>
            <a:ext cx="11064240" cy="2800767"/>
          </a:xfrm>
          <a:prstGeom prst="rect">
            <a:avLst/>
          </a:prstGeom>
        </p:spPr>
        <p:txBody>
          <a:bodyPr wrap="square">
            <a:spAutoFit/>
          </a:bodyPr>
          <a:lstStyle/>
          <a:p>
            <a:pPr algn="just"/>
            <a:r>
              <a:rPr lang="en-US" sz="2200" dirty="0">
                <a:solidFill>
                  <a:srgbClr val="222222"/>
                </a:solidFill>
                <a:latin typeface="Georgia" panose="02040502050405020303" pitchFamily="18" charset="0"/>
              </a:rPr>
              <a:t>22. The </a:t>
            </a:r>
            <a:r>
              <a:rPr lang="en-US" sz="2200" b="1" dirty="0">
                <a:solidFill>
                  <a:srgbClr val="222222"/>
                </a:solidFill>
                <a:latin typeface="Georgia" panose="02040502050405020303" pitchFamily="18" charset="0"/>
              </a:rPr>
              <a:t>My Saved Application page </a:t>
            </a:r>
            <a:r>
              <a:rPr lang="en-US" sz="2200" dirty="0">
                <a:solidFill>
                  <a:srgbClr val="222222"/>
                </a:solidFill>
                <a:latin typeface="Georgia" panose="02040502050405020303" pitchFamily="18" charset="0"/>
              </a:rPr>
              <a:t>is displayed. Under the Action column, click the </a:t>
            </a:r>
            <a:r>
              <a:rPr lang="en-US" sz="2200" b="1" dirty="0">
                <a:solidFill>
                  <a:srgbClr val="222222"/>
                </a:solidFill>
                <a:latin typeface="Georgia" panose="02040502050405020303" pitchFamily="18" charset="0"/>
              </a:rPr>
              <a:t>Edit </a:t>
            </a:r>
            <a:r>
              <a:rPr lang="en-US" sz="2200" dirty="0">
                <a:solidFill>
                  <a:srgbClr val="222222"/>
                </a:solidFill>
                <a:latin typeface="Georgia" panose="02040502050405020303" pitchFamily="18" charset="0"/>
              </a:rPr>
              <a:t>icon (icon in blue square </a:t>
            </a:r>
            <a:r>
              <a:rPr lang="en-US" sz="2200" dirty="0" smtClean="0">
                <a:solidFill>
                  <a:srgbClr val="222222"/>
                </a:solidFill>
                <a:latin typeface="Georgia" panose="02040502050405020303" pitchFamily="18" charset="0"/>
              </a:rPr>
              <a:t>with white </a:t>
            </a:r>
            <a:r>
              <a:rPr lang="en-US" sz="2200" dirty="0">
                <a:solidFill>
                  <a:srgbClr val="222222"/>
                </a:solidFill>
                <a:latin typeface="Georgia" panose="02040502050405020303" pitchFamily="18" charset="0"/>
              </a:rPr>
              <a:t>pen).</a:t>
            </a:r>
          </a:p>
          <a:p>
            <a:pPr algn="just"/>
            <a:r>
              <a:rPr lang="en-US" sz="2200" b="1" dirty="0">
                <a:solidFill>
                  <a:srgbClr val="222222"/>
                </a:solidFill>
                <a:latin typeface="Georgia" panose="02040502050405020303" pitchFamily="18" charset="0"/>
              </a:rPr>
              <a:t>Note</a:t>
            </a:r>
            <a:r>
              <a:rPr lang="en-US" sz="2200" dirty="0">
                <a:solidFill>
                  <a:srgbClr val="222222"/>
                </a:solidFill>
                <a:latin typeface="Georgia" panose="02040502050405020303" pitchFamily="18" charset="0"/>
              </a:rPr>
              <a:t>:</a:t>
            </a:r>
          </a:p>
          <a:p>
            <a:pPr algn="just"/>
            <a:r>
              <a:rPr lang="en-US" sz="2200" dirty="0" smtClean="0">
                <a:solidFill>
                  <a:srgbClr val="222222"/>
                </a:solidFill>
                <a:latin typeface="Georgia" panose="02040502050405020303" pitchFamily="18" charset="0"/>
              </a:rPr>
              <a:t>Notice </a:t>
            </a:r>
            <a:r>
              <a:rPr lang="en-US" sz="2200" dirty="0">
                <a:solidFill>
                  <a:srgbClr val="222222"/>
                </a:solidFill>
                <a:latin typeface="Georgia" panose="02040502050405020303" pitchFamily="18" charset="0"/>
              </a:rPr>
              <a:t>the expiry date shown below in the screenshot. If the applicant doesn’t submit the application within 15 </a:t>
            </a:r>
            <a:r>
              <a:rPr lang="en-US" sz="2200" dirty="0" smtClean="0">
                <a:solidFill>
                  <a:srgbClr val="222222"/>
                </a:solidFill>
                <a:latin typeface="Georgia" panose="02040502050405020303" pitchFamily="18" charset="0"/>
              </a:rPr>
              <a:t>days, TRN </a:t>
            </a:r>
            <a:r>
              <a:rPr lang="en-US" sz="2200" dirty="0">
                <a:solidFill>
                  <a:srgbClr val="222222"/>
                </a:solidFill>
                <a:latin typeface="Georgia" panose="02040502050405020303" pitchFamily="18" charset="0"/>
              </a:rPr>
              <a:t>and the entire information filled against that TRN will be purged after 15 </a:t>
            </a:r>
            <a:r>
              <a:rPr lang="en-US" sz="2200" dirty="0" smtClean="0">
                <a:solidFill>
                  <a:srgbClr val="222222"/>
                </a:solidFill>
                <a:latin typeface="Georgia" panose="02040502050405020303" pitchFamily="18" charset="0"/>
              </a:rPr>
              <a:t>days. The </a:t>
            </a:r>
            <a:r>
              <a:rPr lang="en-US" sz="2200" dirty="0">
                <a:solidFill>
                  <a:srgbClr val="222222"/>
                </a:solidFill>
                <a:latin typeface="Georgia" panose="02040502050405020303" pitchFamily="18" charset="0"/>
              </a:rPr>
              <a:t>status of the registration application is ‘Draft’ unless the application is submitted. Once the application </a:t>
            </a:r>
            <a:r>
              <a:rPr lang="en-US" sz="2200" dirty="0" smtClean="0">
                <a:solidFill>
                  <a:srgbClr val="222222"/>
                </a:solidFill>
                <a:latin typeface="Georgia" panose="02040502050405020303" pitchFamily="18" charset="0"/>
              </a:rPr>
              <a:t>is submitted</a:t>
            </a:r>
            <a:r>
              <a:rPr lang="en-US" sz="2200" dirty="0">
                <a:solidFill>
                  <a:srgbClr val="222222"/>
                </a:solidFill>
                <a:latin typeface="Georgia" panose="02040502050405020303" pitchFamily="18" charset="0"/>
              </a:rPr>
              <a:t>, the status is changed to ‘Pending for Validation’.</a:t>
            </a:r>
            <a:endParaRPr lang="en-US" sz="2200" dirty="0">
              <a:latin typeface="Georgia" panose="02040502050405020303" pitchFamily="18" charset="0"/>
            </a:endParaRPr>
          </a:p>
        </p:txBody>
      </p:sp>
      <p:sp>
        <p:nvSpPr>
          <p:cNvPr id="5" name="Rectangle 4"/>
          <p:cNvSpPr/>
          <p:nvPr/>
        </p:nvSpPr>
        <p:spPr>
          <a:xfrm>
            <a:off x="682359" y="4220992"/>
            <a:ext cx="11064240" cy="2123658"/>
          </a:xfrm>
          <a:prstGeom prst="rect">
            <a:avLst/>
          </a:prstGeom>
        </p:spPr>
        <p:txBody>
          <a:bodyPr wrap="square">
            <a:spAutoFit/>
          </a:bodyPr>
          <a:lstStyle/>
          <a:p>
            <a:pPr algn="just"/>
            <a:r>
              <a:rPr lang="en-US" sz="2200" dirty="0">
                <a:solidFill>
                  <a:srgbClr val="222222"/>
                </a:solidFill>
                <a:latin typeface="Georgia" panose="02040502050405020303" pitchFamily="18" charset="0"/>
              </a:rPr>
              <a:t>The Registration Application form with various tabs is displayed that must be filled sequentially.</a:t>
            </a:r>
          </a:p>
          <a:p>
            <a:pPr algn="just"/>
            <a:r>
              <a:rPr lang="en-US" sz="2200" dirty="0">
                <a:solidFill>
                  <a:srgbClr val="222222"/>
                </a:solidFill>
                <a:latin typeface="Georgia" panose="02040502050405020303" pitchFamily="18" charset="0"/>
              </a:rPr>
              <a:t>On the top of the page, there are five tabs as </a:t>
            </a:r>
            <a:r>
              <a:rPr lang="en-US" sz="2200" b="1" dirty="0">
                <a:solidFill>
                  <a:srgbClr val="222222"/>
                </a:solidFill>
                <a:latin typeface="Georgia" panose="02040502050405020303" pitchFamily="18" charset="0"/>
              </a:rPr>
              <a:t>Business Details, Drawing and Disbursing Officer, Authorized Signatory,</a:t>
            </a:r>
          </a:p>
          <a:p>
            <a:pPr algn="just"/>
            <a:r>
              <a:rPr lang="en-US" sz="2200" b="1" dirty="0">
                <a:solidFill>
                  <a:srgbClr val="222222"/>
                </a:solidFill>
                <a:latin typeface="Georgia" panose="02040502050405020303" pitchFamily="18" charset="0"/>
              </a:rPr>
              <a:t>Office Address of Tax </a:t>
            </a:r>
            <a:r>
              <a:rPr lang="en-US" sz="2200" b="1" dirty="0" err="1">
                <a:solidFill>
                  <a:srgbClr val="222222"/>
                </a:solidFill>
                <a:latin typeface="Georgia" panose="02040502050405020303" pitchFamily="18" charset="0"/>
              </a:rPr>
              <a:t>Deductor</a:t>
            </a:r>
            <a:r>
              <a:rPr lang="en-US" sz="2200" b="1" dirty="0">
                <a:solidFill>
                  <a:srgbClr val="222222"/>
                </a:solidFill>
                <a:latin typeface="Georgia" panose="02040502050405020303" pitchFamily="18" charset="0"/>
              </a:rPr>
              <a:t> and Verification</a:t>
            </a:r>
            <a:r>
              <a:rPr lang="en-US" sz="2200" dirty="0">
                <a:solidFill>
                  <a:srgbClr val="222222"/>
                </a:solidFill>
                <a:latin typeface="Georgia" panose="02040502050405020303" pitchFamily="18" charset="0"/>
              </a:rPr>
              <a:t>. Click each tab to enter the details.</a:t>
            </a:r>
            <a:endParaRPr lang="en-US" sz="2200" dirty="0">
              <a:latin typeface="Georgia" panose="02040502050405020303" pitchFamily="18" charset="0"/>
            </a:endParaRPr>
          </a:p>
        </p:txBody>
      </p:sp>
    </p:spTree>
    <p:extLst>
      <p:ext uri="{BB962C8B-B14F-4D97-AF65-F5344CB8AC3E}">
        <p14:creationId xmlns:p14="http://schemas.microsoft.com/office/powerpoint/2010/main" val="394626066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04900" y="620484"/>
            <a:ext cx="9623924" cy="6038701"/>
          </a:xfrm>
          <a:prstGeom prst="rect">
            <a:avLst/>
          </a:prstGeom>
        </p:spPr>
      </p:pic>
      <p:sp>
        <p:nvSpPr>
          <p:cNvPr id="3" name="Title 1"/>
          <p:cNvSpPr txBox="1">
            <a:spLocks/>
          </p:cNvSpPr>
          <p:nvPr/>
        </p:nvSpPr>
        <p:spPr>
          <a:xfrm>
            <a:off x="0" y="0"/>
            <a:ext cx="12192000" cy="472209"/>
          </a:xfrm>
          <a:prstGeom prst="rect">
            <a:avLst/>
          </a:prstGeom>
          <a:solidFill>
            <a:schemeClr val="accent6">
              <a:lumMod val="50000"/>
            </a:schemeClr>
          </a:solidFill>
        </p:spPr>
        <p:txBody>
          <a:bodyPr vert="horz" wrap="square" lIns="0" tIns="50941" rIns="0" bIns="50941" rtlCol="0" anchor="t" anchorCtr="0">
            <a:spAutoFit/>
          </a:bodyPr>
          <a:lstStyle>
            <a:lvl1pPr algn="l" defTabSz="899010" rtl="0" eaLnBrk="1" latinLnBrk="0" hangingPunct="1">
              <a:spcBef>
                <a:spcPct val="0"/>
              </a:spcBef>
              <a:buNone/>
              <a:defRPr sz="1588" kern="1200">
                <a:solidFill>
                  <a:schemeClr val="tx2"/>
                </a:solidFill>
                <a:latin typeface="+mj-lt"/>
                <a:ea typeface="+mj-ea"/>
                <a:cs typeface="+mj-cs"/>
              </a:defRPr>
            </a:lvl1pPr>
          </a:lstStyle>
          <a:p>
            <a:pPr algn="ctr"/>
            <a:r>
              <a:rPr lang="en-US" sz="1800" b="1" smtClean="0">
                <a:solidFill>
                  <a:schemeClr val="bg1"/>
                </a:solidFill>
                <a:latin typeface="Georgia" panose="02040502050405020303" pitchFamily="18" charset="0"/>
              </a:rPr>
              <a:t>Steps involved in applying </a:t>
            </a:r>
            <a:r>
              <a:rPr lang="en-US" sz="2400" b="1" smtClean="0">
                <a:solidFill>
                  <a:schemeClr val="bg1"/>
                </a:solidFill>
                <a:latin typeface="Georgia" panose="02040502050405020303" pitchFamily="18" charset="0"/>
              </a:rPr>
              <a:t>for</a:t>
            </a:r>
            <a:r>
              <a:rPr lang="en-US" sz="1800" b="1" smtClean="0">
                <a:solidFill>
                  <a:schemeClr val="bg1"/>
                </a:solidFill>
                <a:latin typeface="Georgia" panose="02040502050405020303" pitchFamily="18" charset="0"/>
              </a:rPr>
              <a:t> Registration as a Tax Deductor on the GST portal?</a:t>
            </a:r>
            <a:endParaRPr lang="en-US" sz="18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171960885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1"/>
          <p:cNvSpPr txBox="1">
            <a:spLocks/>
          </p:cNvSpPr>
          <p:nvPr/>
        </p:nvSpPr>
        <p:spPr>
          <a:xfrm>
            <a:off x="0" y="0"/>
            <a:ext cx="12192000" cy="472209"/>
          </a:xfrm>
          <a:prstGeom prst="rect">
            <a:avLst/>
          </a:prstGeom>
          <a:solidFill>
            <a:schemeClr val="accent6">
              <a:lumMod val="50000"/>
            </a:schemeClr>
          </a:solidFill>
        </p:spPr>
        <p:txBody>
          <a:bodyPr vert="horz" wrap="square" lIns="0" tIns="50941" rIns="0" bIns="50941" rtlCol="0" anchor="t" anchorCtr="0">
            <a:spAutoFit/>
          </a:bodyPr>
          <a:lstStyle>
            <a:lvl1pPr algn="l" defTabSz="899010" rtl="0" eaLnBrk="1" latinLnBrk="0" hangingPunct="1">
              <a:spcBef>
                <a:spcPct val="0"/>
              </a:spcBef>
              <a:buNone/>
              <a:defRPr sz="1588" kern="1200">
                <a:solidFill>
                  <a:schemeClr val="tx2"/>
                </a:solidFill>
                <a:latin typeface="+mj-lt"/>
                <a:ea typeface="+mj-ea"/>
                <a:cs typeface="+mj-cs"/>
              </a:defRPr>
            </a:lvl1pPr>
          </a:lstStyle>
          <a:p>
            <a:pPr algn="ctr"/>
            <a:r>
              <a:rPr lang="en-US" sz="1800" b="1" smtClean="0">
                <a:solidFill>
                  <a:schemeClr val="bg1"/>
                </a:solidFill>
                <a:latin typeface="Georgia" panose="02040502050405020303" pitchFamily="18" charset="0"/>
              </a:rPr>
              <a:t>Steps involved in applying </a:t>
            </a:r>
            <a:r>
              <a:rPr lang="en-US" sz="2400" b="1" smtClean="0">
                <a:solidFill>
                  <a:schemeClr val="bg1"/>
                </a:solidFill>
                <a:latin typeface="Georgia" panose="02040502050405020303" pitchFamily="18" charset="0"/>
              </a:rPr>
              <a:t>for</a:t>
            </a:r>
            <a:r>
              <a:rPr lang="en-US" sz="1800" b="1" smtClean="0">
                <a:solidFill>
                  <a:schemeClr val="bg1"/>
                </a:solidFill>
                <a:latin typeface="Georgia" panose="02040502050405020303" pitchFamily="18" charset="0"/>
              </a:rPr>
              <a:t> Registration as a Tax Deductor on the GST portal?</a:t>
            </a:r>
            <a:endParaRPr lang="en-US" sz="1800" dirty="0">
              <a:solidFill>
                <a:schemeClr val="bg1"/>
              </a:solidFill>
              <a:latin typeface="Georgia" panose="02040502050405020303" pitchFamily="18" charset="0"/>
            </a:endParaRPr>
          </a:p>
        </p:txBody>
      </p:sp>
      <p:sp>
        <p:nvSpPr>
          <p:cNvPr id="4" name="Rectangle 3"/>
          <p:cNvSpPr/>
          <p:nvPr/>
        </p:nvSpPr>
        <p:spPr>
          <a:xfrm>
            <a:off x="287381" y="582384"/>
            <a:ext cx="10742569" cy="6186309"/>
          </a:xfrm>
          <a:prstGeom prst="rect">
            <a:avLst/>
          </a:prstGeom>
        </p:spPr>
        <p:txBody>
          <a:bodyPr wrap="square">
            <a:spAutoFit/>
          </a:bodyPr>
          <a:lstStyle/>
          <a:p>
            <a:pPr algn="just"/>
            <a:r>
              <a:rPr lang="en-US" sz="2200" b="1" dirty="0">
                <a:solidFill>
                  <a:srgbClr val="222222"/>
                </a:solidFill>
                <a:latin typeface="Georgia" panose="02040502050405020303" pitchFamily="18" charset="0"/>
              </a:rPr>
              <a:t>Business Details tab:</a:t>
            </a:r>
          </a:p>
          <a:p>
            <a:pPr algn="just"/>
            <a:r>
              <a:rPr lang="en-US" sz="2200" dirty="0">
                <a:solidFill>
                  <a:srgbClr val="222222"/>
                </a:solidFill>
                <a:latin typeface="Georgia" panose="02040502050405020303" pitchFamily="18" charset="0"/>
              </a:rPr>
              <a:t>The Business Details tab is selected by default. This tab displays the information to be filled for the business details required</a:t>
            </a:r>
          </a:p>
          <a:p>
            <a:pPr algn="just"/>
            <a:r>
              <a:rPr lang="en-US" sz="2200" dirty="0">
                <a:solidFill>
                  <a:srgbClr val="222222"/>
                </a:solidFill>
                <a:latin typeface="Georgia" panose="02040502050405020303" pitchFamily="18" charset="0"/>
              </a:rPr>
              <a:t>for registration.</a:t>
            </a:r>
          </a:p>
          <a:p>
            <a:pPr algn="just"/>
            <a:r>
              <a:rPr lang="en-US" sz="2200" dirty="0">
                <a:solidFill>
                  <a:srgbClr val="222222"/>
                </a:solidFill>
                <a:latin typeface="Georgia" panose="02040502050405020303" pitchFamily="18" charset="0"/>
              </a:rPr>
              <a:t>a) In the </a:t>
            </a:r>
            <a:r>
              <a:rPr lang="en-US" sz="2200" b="1" dirty="0">
                <a:solidFill>
                  <a:srgbClr val="222222"/>
                </a:solidFill>
                <a:latin typeface="Georgia" panose="02040502050405020303" pitchFamily="18" charset="0"/>
              </a:rPr>
              <a:t>Trade Name </a:t>
            </a:r>
            <a:r>
              <a:rPr lang="en-US" sz="2200" dirty="0">
                <a:solidFill>
                  <a:srgbClr val="222222"/>
                </a:solidFill>
                <a:latin typeface="Georgia" panose="02040502050405020303" pitchFamily="18" charset="0"/>
              </a:rPr>
              <a:t>field, enter the trade name of your business.</a:t>
            </a:r>
          </a:p>
          <a:p>
            <a:pPr algn="just"/>
            <a:r>
              <a:rPr lang="en-US" sz="2200" b="1" dirty="0">
                <a:solidFill>
                  <a:srgbClr val="222222"/>
                </a:solidFill>
                <a:latin typeface="Georgia" panose="02040502050405020303" pitchFamily="18" charset="0"/>
              </a:rPr>
              <a:t>Note</a:t>
            </a:r>
            <a:r>
              <a:rPr lang="en-US" sz="2200" dirty="0">
                <a:solidFill>
                  <a:srgbClr val="222222"/>
                </a:solidFill>
                <a:latin typeface="Georgia" panose="02040502050405020303" pitchFamily="18" charset="0"/>
              </a:rPr>
              <a:t>: Trade name of the business is different from the legal name of the business.</a:t>
            </a:r>
          </a:p>
          <a:p>
            <a:pPr algn="just"/>
            <a:r>
              <a:rPr lang="en-US" sz="2200" dirty="0">
                <a:solidFill>
                  <a:srgbClr val="222222"/>
                </a:solidFill>
                <a:latin typeface="Georgia" panose="02040502050405020303" pitchFamily="18" charset="0"/>
              </a:rPr>
              <a:t>b) In the </a:t>
            </a:r>
            <a:r>
              <a:rPr lang="en-US" sz="2200" b="1" dirty="0">
                <a:solidFill>
                  <a:srgbClr val="222222"/>
                </a:solidFill>
                <a:latin typeface="Georgia" panose="02040502050405020303" pitchFamily="18" charset="0"/>
              </a:rPr>
              <a:t>Constitution of Business </a:t>
            </a:r>
            <a:r>
              <a:rPr lang="en-US" sz="2200" dirty="0">
                <a:solidFill>
                  <a:srgbClr val="222222"/>
                </a:solidFill>
                <a:latin typeface="Georgia" panose="02040502050405020303" pitchFamily="18" charset="0"/>
              </a:rPr>
              <a:t>drop-down list, select the type of constitution of your business. This will be validated with</a:t>
            </a:r>
          </a:p>
          <a:p>
            <a:pPr algn="just"/>
            <a:r>
              <a:rPr lang="en-US" sz="2200" dirty="0">
                <a:solidFill>
                  <a:srgbClr val="222222"/>
                </a:solidFill>
                <a:latin typeface="Georgia" panose="02040502050405020303" pitchFamily="18" charset="0"/>
              </a:rPr>
              <a:t>the CBDT Database for a match with the PAN entered in Part A of the form.</a:t>
            </a:r>
          </a:p>
          <a:p>
            <a:pPr algn="just"/>
            <a:r>
              <a:rPr lang="en-US" sz="2200" dirty="0" smtClean="0">
                <a:solidFill>
                  <a:srgbClr val="222222"/>
                </a:solidFill>
                <a:latin typeface="Georgia" panose="02040502050405020303" pitchFamily="18" charset="0"/>
              </a:rPr>
              <a:t>c</a:t>
            </a:r>
            <a:r>
              <a:rPr lang="en-US" sz="2200" dirty="0">
                <a:solidFill>
                  <a:srgbClr val="222222"/>
                </a:solidFill>
                <a:latin typeface="Georgia" panose="02040502050405020303" pitchFamily="18" charset="0"/>
              </a:rPr>
              <a:t>) In the </a:t>
            </a:r>
            <a:r>
              <a:rPr lang="en-US" sz="2200" b="1" dirty="0">
                <a:solidFill>
                  <a:srgbClr val="222222"/>
                </a:solidFill>
                <a:latin typeface="Georgia" panose="02040502050405020303" pitchFamily="18" charset="0"/>
              </a:rPr>
              <a:t>District </a:t>
            </a:r>
            <a:r>
              <a:rPr lang="en-US" sz="2200" dirty="0">
                <a:solidFill>
                  <a:srgbClr val="222222"/>
                </a:solidFill>
                <a:latin typeface="Georgia" panose="02040502050405020303" pitchFamily="18" charset="0"/>
              </a:rPr>
              <a:t>drop-down list, select the district of your business.</a:t>
            </a:r>
          </a:p>
          <a:p>
            <a:pPr algn="just"/>
            <a:r>
              <a:rPr lang="en-US" sz="2200" dirty="0">
                <a:solidFill>
                  <a:srgbClr val="222222"/>
                </a:solidFill>
                <a:latin typeface="Georgia" panose="02040502050405020303" pitchFamily="18" charset="0"/>
              </a:rPr>
              <a:t>d) In the </a:t>
            </a:r>
            <a:r>
              <a:rPr lang="en-US" sz="2200" b="1" dirty="0">
                <a:solidFill>
                  <a:srgbClr val="222222"/>
                </a:solidFill>
                <a:latin typeface="Georgia" panose="02040502050405020303" pitchFamily="18" charset="0"/>
              </a:rPr>
              <a:t>Sector/ Circle / Ward/ Charge/ Unit </a:t>
            </a:r>
            <a:r>
              <a:rPr lang="en-US" sz="2200" dirty="0">
                <a:solidFill>
                  <a:srgbClr val="222222"/>
                </a:solidFill>
                <a:latin typeface="Georgia" panose="02040502050405020303" pitchFamily="18" charset="0"/>
              </a:rPr>
              <a:t>drop-down list, select the appropriate choice.</a:t>
            </a:r>
          </a:p>
          <a:p>
            <a:pPr algn="just"/>
            <a:r>
              <a:rPr lang="en-US" sz="2200" dirty="0">
                <a:solidFill>
                  <a:srgbClr val="222222"/>
                </a:solidFill>
                <a:latin typeface="Georgia" panose="02040502050405020303" pitchFamily="18" charset="0"/>
              </a:rPr>
              <a:t>e) In the </a:t>
            </a:r>
            <a:r>
              <a:rPr lang="en-US" sz="2200" b="1" dirty="0" err="1">
                <a:solidFill>
                  <a:srgbClr val="222222"/>
                </a:solidFill>
                <a:latin typeface="Georgia" panose="02040502050405020303" pitchFamily="18" charset="0"/>
              </a:rPr>
              <a:t>Commissionerate</a:t>
            </a:r>
            <a:r>
              <a:rPr lang="en-US" sz="2200" b="1" dirty="0">
                <a:solidFill>
                  <a:srgbClr val="222222"/>
                </a:solidFill>
                <a:latin typeface="Georgia" panose="02040502050405020303" pitchFamily="18" charset="0"/>
              </a:rPr>
              <a:t> Code, Division Code and Range Code </a:t>
            </a:r>
            <a:r>
              <a:rPr lang="en-US" sz="2200" dirty="0">
                <a:solidFill>
                  <a:srgbClr val="222222"/>
                </a:solidFill>
                <a:latin typeface="Georgia" panose="02040502050405020303" pitchFamily="18" charset="0"/>
              </a:rPr>
              <a:t>drop-down list, select the appropriate choice.</a:t>
            </a:r>
          </a:p>
          <a:p>
            <a:pPr algn="just"/>
            <a:r>
              <a:rPr lang="en-US" sz="2200" dirty="0">
                <a:solidFill>
                  <a:srgbClr val="222222"/>
                </a:solidFill>
                <a:latin typeface="Georgia" panose="02040502050405020303" pitchFamily="18" charset="0"/>
              </a:rPr>
              <a:t>f) Click the </a:t>
            </a:r>
            <a:r>
              <a:rPr lang="en-US" sz="2200" b="1" dirty="0">
                <a:solidFill>
                  <a:srgbClr val="222222"/>
                </a:solidFill>
                <a:latin typeface="Georgia" panose="02040502050405020303" pitchFamily="18" charset="0"/>
              </a:rPr>
              <a:t>SAVE &amp; CONTINUE </a:t>
            </a:r>
            <a:r>
              <a:rPr lang="en-US" sz="2200" dirty="0">
                <a:solidFill>
                  <a:srgbClr val="222222"/>
                </a:solidFill>
                <a:latin typeface="Georgia" panose="02040502050405020303" pitchFamily="18" charset="0"/>
              </a:rPr>
              <a:t>button. You will notice a blue tick on the Business Details section indicating the completion of</a:t>
            </a:r>
          </a:p>
          <a:p>
            <a:pPr algn="just"/>
            <a:r>
              <a:rPr lang="en-US" sz="2200" dirty="0">
                <a:solidFill>
                  <a:srgbClr val="222222"/>
                </a:solidFill>
                <a:latin typeface="Georgia" panose="02040502050405020303" pitchFamily="18" charset="0"/>
              </a:rPr>
              <a:t>the tab information and notice the Profile indicating the percentage completion of the application form.</a:t>
            </a:r>
            <a:endParaRPr lang="en-US" sz="2200" dirty="0">
              <a:latin typeface="Georgia" panose="02040502050405020303" pitchFamily="18" charset="0"/>
            </a:endParaRPr>
          </a:p>
        </p:txBody>
      </p:sp>
    </p:spTree>
    <p:extLst>
      <p:ext uri="{BB962C8B-B14F-4D97-AF65-F5344CB8AC3E}">
        <p14:creationId xmlns:p14="http://schemas.microsoft.com/office/powerpoint/2010/main" val="425408447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p:cNvSpPr>
          <p:nvPr/>
        </p:nvSpPr>
        <p:spPr>
          <a:xfrm>
            <a:off x="0" y="0"/>
            <a:ext cx="12192000" cy="472209"/>
          </a:xfrm>
          <a:prstGeom prst="rect">
            <a:avLst/>
          </a:prstGeom>
          <a:solidFill>
            <a:schemeClr val="accent6">
              <a:lumMod val="50000"/>
            </a:schemeClr>
          </a:solidFill>
        </p:spPr>
        <p:txBody>
          <a:bodyPr vert="horz" wrap="square" lIns="0" tIns="50941" rIns="0" bIns="50941" rtlCol="0" anchor="t" anchorCtr="0">
            <a:spAutoFit/>
          </a:bodyPr>
          <a:lstStyle>
            <a:lvl1pPr algn="l" defTabSz="899010" rtl="0" eaLnBrk="1" latinLnBrk="0" hangingPunct="1">
              <a:spcBef>
                <a:spcPct val="0"/>
              </a:spcBef>
              <a:buNone/>
              <a:defRPr sz="1588" kern="1200">
                <a:solidFill>
                  <a:schemeClr val="tx2"/>
                </a:solidFill>
                <a:latin typeface="+mj-lt"/>
                <a:ea typeface="+mj-ea"/>
                <a:cs typeface="+mj-cs"/>
              </a:defRPr>
            </a:lvl1pPr>
          </a:lstStyle>
          <a:p>
            <a:pPr algn="ctr"/>
            <a:r>
              <a:rPr lang="en-US" sz="1800" b="1" smtClean="0">
                <a:solidFill>
                  <a:schemeClr val="bg1"/>
                </a:solidFill>
                <a:latin typeface="Georgia" panose="02040502050405020303" pitchFamily="18" charset="0"/>
              </a:rPr>
              <a:t>Steps involved in applying </a:t>
            </a:r>
            <a:r>
              <a:rPr lang="en-US" sz="2400" b="1" smtClean="0">
                <a:solidFill>
                  <a:schemeClr val="bg1"/>
                </a:solidFill>
                <a:latin typeface="Georgia" panose="02040502050405020303" pitchFamily="18" charset="0"/>
              </a:rPr>
              <a:t>for</a:t>
            </a:r>
            <a:r>
              <a:rPr lang="en-US" sz="1800" b="1" smtClean="0">
                <a:solidFill>
                  <a:schemeClr val="bg1"/>
                </a:solidFill>
                <a:latin typeface="Georgia" panose="02040502050405020303" pitchFamily="18" charset="0"/>
              </a:rPr>
              <a:t> Registration as a Tax Deductor on the GST portal?</a:t>
            </a:r>
            <a:endParaRPr lang="en-US" sz="1800" dirty="0">
              <a:solidFill>
                <a:schemeClr val="bg1"/>
              </a:solidFill>
              <a:latin typeface="Georgia" panose="02040502050405020303" pitchFamily="18" charset="0"/>
            </a:endParaRPr>
          </a:p>
        </p:txBody>
      </p:sp>
      <p:sp>
        <p:nvSpPr>
          <p:cNvPr id="4" name="Rectangle 3"/>
          <p:cNvSpPr/>
          <p:nvPr/>
        </p:nvSpPr>
        <p:spPr>
          <a:xfrm>
            <a:off x="367121" y="1012767"/>
            <a:ext cx="2280829" cy="5262979"/>
          </a:xfrm>
          <a:prstGeom prst="rect">
            <a:avLst/>
          </a:prstGeom>
        </p:spPr>
        <p:txBody>
          <a:bodyPr wrap="square">
            <a:spAutoFit/>
          </a:bodyPr>
          <a:lstStyle/>
          <a:p>
            <a:pPr algn="just"/>
            <a:r>
              <a:rPr lang="en-US" sz="1400" dirty="0">
                <a:solidFill>
                  <a:srgbClr val="222222"/>
                </a:solidFill>
                <a:latin typeface="Georgia" panose="02040502050405020303" pitchFamily="18" charset="0"/>
              </a:rPr>
              <a:t>a) In the </a:t>
            </a:r>
            <a:r>
              <a:rPr lang="en-US" sz="1400" b="1" dirty="0">
                <a:solidFill>
                  <a:srgbClr val="222222"/>
                </a:solidFill>
                <a:latin typeface="Georgia" panose="02040502050405020303" pitchFamily="18" charset="0"/>
              </a:rPr>
              <a:t>Personal Information </a:t>
            </a:r>
            <a:r>
              <a:rPr lang="en-US" sz="1400" dirty="0">
                <a:solidFill>
                  <a:srgbClr val="222222"/>
                </a:solidFill>
                <a:latin typeface="Georgia" panose="02040502050405020303" pitchFamily="18" charset="0"/>
              </a:rPr>
              <a:t>section, enter the personal details of the Drawing and Disbursing Officer like name, father’s</a:t>
            </a:r>
          </a:p>
          <a:p>
            <a:pPr algn="just"/>
            <a:r>
              <a:rPr lang="en-US" sz="1400" dirty="0">
                <a:solidFill>
                  <a:srgbClr val="222222"/>
                </a:solidFill>
                <a:latin typeface="Georgia" panose="02040502050405020303" pitchFamily="18" charset="0"/>
              </a:rPr>
              <a:t>name, date of birth, telephone number, email address and gender.</a:t>
            </a:r>
          </a:p>
          <a:p>
            <a:pPr algn="just"/>
            <a:r>
              <a:rPr lang="en-US" sz="1400" dirty="0">
                <a:solidFill>
                  <a:srgbClr val="222222"/>
                </a:solidFill>
                <a:latin typeface="Georgia" panose="02040502050405020303" pitchFamily="18" charset="0"/>
              </a:rPr>
              <a:t>b) In the </a:t>
            </a:r>
            <a:r>
              <a:rPr lang="en-US" sz="1400" b="1" dirty="0">
                <a:solidFill>
                  <a:srgbClr val="222222"/>
                </a:solidFill>
                <a:latin typeface="Georgia" panose="02040502050405020303" pitchFamily="18" charset="0"/>
              </a:rPr>
              <a:t>Identity Information </a:t>
            </a:r>
            <a:r>
              <a:rPr lang="en-US" sz="1400" dirty="0">
                <a:solidFill>
                  <a:srgbClr val="222222"/>
                </a:solidFill>
                <a:latin typeface="Georgia" panose="02040502050405020303" pitchFamily="18" charset="0"/>
              </a:rPr>
              <a:t>section, enter the official information of the Drawing and Disbursing Officer like designations</a:t>
            </a:r>
          </a:p>
          <a:p>
            <a:pPr algn="just"/>
            <a:r>
              <a:rPr lang="en-US" sz="1400" dirty="0">
                <a:solidFill>
                  <a:srgbClr val="222222"/>
                </a:solidFill>
                <a:latin typeface="Georgia" panose="02040502050405020303" pitchFamily="18" charset="0"/>
              </a:rPr>
              <a:t>and PAN.</a:t>
            </a:r>
          </a:p>
          <a:p>
            <a:pPr algn="just"/>
            <a:r>
              <a:rPr lang="en-US" sz="1400" dirty="0">
                <a:solidFill>
                  <a:srgbClr val="222222"/>
                </a:solidFill>
                <a:latin typeface="Georgia" panose="02040502050405020303" pitchFamily="18" charset="0"/>
              </a:rPr>
              <a:t>c) In the </a:t>
            </a:r>
            <a:r>
              <a:rPr lang="en-US" sz="1400" b="1" dirty="0">
                <a:solidFill>
                  <a:srgbClr val="222222"/>
                </a:solidFill>
                <a:latin typeface="Georgia" panose="02040502050405020303" pitchFamily="18" charset="0"/>
              </a:rPr>
              <a:t>Residential Address </a:t>
            </a:r>
            <a:r>
              <a:rPr lang="en-US" sz="1400" dirty="0">
                <a:solidFill>
                  <a:srgbClr val="222222"/>
                </a:solidFill>
                <a:latin typeface="Georgia" panose="02040502050405020303" pitchFamily="18" charset="0"/>
              </a:rPr>
              <a:t>section, enter the address details of the Drawing and Disbursing Officer. Based on the State</a:t>
            </a:r>
          </a:p>
          <a:p>
            <a:pPr algn="just"/>
            <a:r>
              <a:rPr lang="en-US" sz="1400" dirty="0">
                <a:solidFill>
                  <a:srgbClr val="222222"/>
                </a:solidFill>
                <a:latin typeface="Georgia" panose="02040502050405020303" pitchFamily="18" charset="0"/>
              </a:rPr>
              <a:t>selected, select the district and enter the corresponding pin code.</a:t>
            </a:r>
            <a:endParaRPr lang="en-US" sz="1400" dirty="0">
              <a:latin typeface="Georgia" panose="02040502050405020303" pitchFamily="18" charset="0"/>
            </a:endParaRPr>
          </a:p>
        </p:txBody>
      </p:sp>
      <p:pic>
        <p:nvPicPr>
          <p:cNvPr id="5" name="Picture 4"/>
          <p:cNvPicPr>
            <a:picLocks noChangeAspect="1"/>
          </p:cNvPicPr>
          <p:nvPr/>
        </p:nvPicPr>
        <p:blipFill>
          <a:blip r:embed="rId2"/>
          <a:stretch>
            <a:fillRect/>
          </a:stretch>
        </p:blipFill>
        <p:spPr>
          <a:xfrm>
            <a:off x="2971800" y="709683"/>
            <a:ext cx="8765275" cy="5974779"/>
          </a:xfrm>
          <a:prstGeom prst="rect">
            <a:avLst/>
          </a:prstGeom>
        </p:spPr>
      </p:pic>
    </p:spTree>
    <p:extLst>
      <p:ext uri="{BB962C8B-B14F-4D97-AF65-F5344CB8AC3E}">
        <p14:creationId xmlns:p14="http://schemas.microsoft.com/office/powerpoint/2010/main" val="8594260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1903053166"/>
              </p:ext>
            </p:extLst>
          </p:nvPr>
        </p:nvGraphicFramePr>
        <p:xfrm>
          <a:off x="66675" y="554759"/>
          <a:ext cx="12058650" cy="60174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 Placeholder 2"/>
          <p:cNvSpPr txBox="1">
            <a:spLocks/>
          </p:cNvSpPr>
          <p:nvPr/>
        </p:nvSpPr>
        <p:spPr>
          <a:xfrm>
            <a:off x="2112963" y="82550"/>
            <a:ext cx="7391400" cy="381000"/>
          </a:xfrm>
          <a:prstGeom prst="rect">
            <a:avLst/>
          </a:prstGeom>
        </p:spPr>
        <p:txBody>
          <a:bodyPr/>
          <a:lstStyle>
            <a:lvl1pPr marL="228600" indent="-228600" algn="l" rtl="0" eaLnBrk="0" fontAlgn="base" hangingPunct="0">
              <a:spcBef>
                <a:spcPct val="50000"/>
              </a:spcBef>
              <a:spcAft>
                <a:spcPct val="0"/>
              </a:spcAft>
              <a:buClr>
                <a:srgbClr val="AF2828"/>
              </a:buClr>
              <a:buSzPct val="80000"/>
              <a:buFont typeface="Wingdings" panose="05000000000000000000" pitchFamily="2" charset="2"/>
              <a:buChar char="n"/>
              <a:defRPr sz="1600">
                <a:solidFill>
                  <a:srgbClr val="000000"/>
                </a:solidFill>
                <a:latin typeface="Arial" pitchFamily="34" charset="0"/>
                <a:ea typeface="+mn-ea"/>
                <a:cs typeface="Arial" pitchFamily="34" charset="0"/>
              </a:defRPr>
            </a:lvl1pPr>
            <a:lvl2pPr marL="571500" indent="-228600" algn="l" rtl="0" eaLnBrk="0" fontAlgn="base" hangingPunct="0">
              <a:spcBef>
                <a:spcPct val="25000"/>
              </a:spcBef>
              <a:spcAft>
                <a:spcPct val="0"/>
              </a:spcAft>
              <a:buClr>
                <a:srgbClr val="AF2828"/>
              </a:buClr>
              <a:buChar char="—"/>
              <a:defRPr sz="1600">
                <a:solidFill>
                  <a:srgbClr val="000000"/>
                </a:solidFill>
                <a:latin typeface="Arial" pitchFamily="34" charset="0"/>
                <a:cs typeface="Arial" pitchFamily="34" charset="0"/>
              </a:defRPr>
            </a:lvl2pPr>
            <a:lvl3pPr marL="914400" indent="-228600" algn="l" rtl="0" eaLnBrk="0" fontAlgn="base" hangingPunct="0">
              <a:spcBef>
                <a:spcPct val="25000"/>
              </a:spcBef>
              <a:spcAft>
                <a:spcPct val="0"/>
              </a:spcAft>
              <a:buClr>
                <a:srgbClr val="AF2828"/>
              </a:buClr>
              <a:buSzPct val="70000"/>
              <a:buFont typeface="Wingdings" panose="05000000000000000000" pitchFamily="2" charset="2"/>
              <a:buChar char="n"/>
              <a:defRPr sz="1600">
                <a:solidFill>
                  <a:srgbClr val="000000"/>
                </a:solidFill>
                <a:latin typeface="Arial" pitchFamily="34" charset="0"/>
                <a:cs typeface="Arial" pitchFamily="34" charset="0"/>
              </a:defRPr>
            </a:lvl3pPr>
            <a:lvl4pPr marL="1262063" indent="-233363" algn="l" rtl="0" eaLnBrk="0" fontAlgn="base" hangingPunct="0">
              <a:spcBef>
                <a:spcPct val="25000"/>
              </a:spcBef>
              <a:spcAft>
                <a:spcPct val="0"/>
              </a:spcAft>
              <a:buClr>
                <a:srgbClr val="AF2828"/>
              </a:buClr>
              <a:buChar char="—"/>
              <a:defRPr sz="1600">
                <a:solidFill>
                  <a:srgbClr val="000000"/>
                </a:solidFill>
                <a:latin typeface="Arial" pitchFamily="34" charset="0"/>
                <a:cs typeface="Arial" pitchFamily="34" charset="0"/>
              </a:defRPr>
            </a:lvl4pPr>
            <a:lvl5pPr marL="1600200" indent="-223838" algn="l" rtl="0" eaLnBrk="0" fontAlgn="base" hangingPunct="0">
              <a:spcBef>
                <a:spcPct val="25000"/>
              </a:spcBef>
              <a:spcAft>
                <a:spcPct val="0"/>
              </a:spcAft>
              <a:buClr>
                <a:srgbClr val="AF2828"/>
              </a:buClr>
              <a:buSzPct val="70000"/>
              <a:buFont typeface="Wingdings" panose="05000000000000000000" pitchFamily="2" charset="2"/>
              <a:buChar char="n"/>
              <a:defRPr sz="1600">
                <a:solidFill>
                  <a:srgbClr val="000000"/>
                </a:solidFill>
                <a:latin typeface="Arial" pitchFamily="34" charset="0"/>
                <a:cs typeface="Arial" pitchFamily="34" charset="0"/>
              </a:defRPr>
            </a:lvl5pPr>
            <a:lvl6pPr marL="2057400" indent="-223838" algn="l" rtl="0" eaLnBrk="1" fontAlgn="base" hangingPunct="1">
              <a:spcBef>
                <a:spcPct val="25000"/>
              </a:spcBef>
              <a:spcAft>
                <a:spcPct val="0"/>
              </a:spcAft>
              <a:buClr>
                <a:schemeClr val="accent1"/>
              </a:buClr>
              <a:buSzPct val="80000"/>
              <a:buFont typeface="Wingdings" pitchFamily="2" charset="2"/>
              <a:buChar char="n"/>
              <a:defRPr sz="1400">
                <a:solidFill>
                  <a:srgbClr val="474747"/>
                </a:solidFill>
                <a:latin typeface="+mn-lt"/>
              </a:defRPr>
            </a:lvl6pPr>
            <a:lvl7pPr marL="2514600" indent="-223838" algn="l" rtl="0" eaLnBrk="1" fontAlgn="base" hangingPunct="1">
              <a:spcBef>
                <a:spcPct val="25000"/>
              </a:spcBef>
              <a:spcAft>
                <a:spcPct val="0"/>
              </a:spcAft>
              <a:buClr>
                <a:schemeClr val="accent1"/>
              </a:buClr>
              <a:buSzPct val="80000"/>
              <a:buFont typeface="Wingdings" pitchFamily="2" charset="2"/>
              <a:buChar char="n"/>
              <a:defRPr sz="1400">
                <a:solidFill>
                  <a:srgbClr val="474747"/>
                </a:solidFill>
                <a:latin typeface="+mn-lt"/>
              </a:defRPr>
            </a:lvl7pPr>
            <a:lvl8pPr marL="2971800" indent="-223838" algn="l" rtl="0" eaLnBrk="1" fontAlgn="base" hangingPunct="1">
              <a:spcBef>
                <a:spcPct val="25000"/>
              </a:spcBef>
              <a:spcAft>
                <a:spcPct val="0"/>
              </a:spcAft>
              <a:buClr>
                <a:schemeClr val="accent1"/>
              </a:buClr>
              <a:buSzPct val="80000"/>
              <a:buFont typeface="Wingdings" pitchFamily="2" charset="2"/>
              <a:buChar char="n"/>
              <a:defRPr sz="1400">
                <a:solidFill>
                  <a:srgbClr val="474747"/>
                </a:solidFill>
                <a:latin typeface="+mn-lt"/>
              </a:defRPr>
            </a:lvl8pPr>
            <a:lvl9pPr marL="3429000" indent="-223838" algn="l" rtl="0" eaLnBrk="1" fontAlgn="base" hangingPunct="1">
              <a:spcBef>
                <a:spcPct val="25000"/>
              </a:spcBef>
              <a:spcAft>
                <a:spcPct val="0"/>
              </a:spcAft>
              <a:buClr>
                <a:schemeClr val="accent1"/>
              </a:buClr>
              <a:buSzPct val="80000"/>
              <a:buFont typeface="Wingdings" pitchFamily="2" charset="2"/>
              <a:buChar char="n"/>
              <a:defRPr sz="1400">
                <a:solidFill>
                  <a:srgbClr val="474747"/>
                </a:solidFill>
                <a:latin typeface="+mn-lt"/>
              </a:defRPr>
            </a:lvl9pPr>
          </a:lstStyle>
          <a:p>
            <a:pPr marL="0" indent="0">
              <a:buNone/>
              <a:defRPr/>
            </a:pPr>
            <a:r>
              <a:rPr lang="en-US" sz="1800" b="1" dirty="0">
                <a:solidFill>
                  <a:srgbClr val="FFFFFF"/>
                </a:solidFill>
                <a:latin typeface="Trebuchet MS"/>
                <a:ea typeface="MS Mincho" panose="02020609040205080304" pitchFamily="49" charset="-128"/>
              </a:rPr>
              <a:t>Tax deducted at source</a:t>
            </a:r>
            <a:endParaRPr lang="en-US" altLang="en-US" sz="1800" b="1" kern="0" dirty="0">
              <a:solidFill>
                <a:srgbClr val="FFFFFF"/>
              </a:solidFill>
              <a:latin typeface="Trebuchet MS"/>
            </a:endParaRPr>
          </a:p>
        </p:txBody>
      </p:sp>
      <p:sp>
        <p:nvSpPr>
          <p:cNvPr id="6" name="Title 1"/>
          <p:cNvSpPr txBox="1">
            <a:spLocks/>
          </p:cNvSpPr>
          <p:nvPr/>
        </p:nvSpPr>
        <p:spPr>
          <a:xfrm>
            <a:off x="0" y="0"/>
            <a:ext cx="12192000" cy="472209"/>
          </a:xfrm>
          <a:prstGeom prst="rect">
            <a:avLst/>
          </a:prstGeom>
          <a:solidFill>
            <a:schemeClr val="accent6">
              <a:lumMod val="50000"/>
            </a:schemeClr>
          </a:solidFill>
        </p:spPr>
        <p:txBody>
          <a:bodyPr vert="horz" wrap="square" lIns="0" tIns="50941" rIns="0" bIns="50941" rtlCol="0" anchor="t" anchorCtr="0">
            <a:spAutoFit/>
          </a:bodyPr>
          <a:lstStyle>
            <a:lvl1pPr algn="l" defTabSz="899010" rtl="0" eaLnBrk="1" latinLnBrk="0" hangingPunct="1">
              <a:spcBef>
                <a:spcPct val="0"/>
              </a:spcBef>
              <a:buNone/>
              <a:defRPr sz="1588" kern="1200">
                <a:solidFill>
                  <a:schemeClr val="tx2"/>
                </a:solidFill>
                <a:latin typeface="+mj-lt"/>
                <a:ea typeface="+mj-ea"/>
                <a:cs typeface="+mj-cs"/>
              </a:defRPr>
            </a:lvl1pPr>
          </a:lstStyle>
          <a:p>
            <a:pPr algn="ctr" defTabSz="914400"/>
            <a:r>
              <a:rPr lang="en-US" sz="2400" b="1" dirty="0" smtClean="0">
                <a:solidFill>
                  <a:schemeClr val="bg1"/>
                </a:solidFill>
                <a:latin typeface="Georgia" panose="02040502050405020303" pitchFamily="18" charset="0"/>
                <a:ea typeface="+mn-ea"/>
                <a:cs typeface="+mn-cs"/>
              </a:rPr>
              <a:t>TDS Provisions</a:t>
            </a:r>
            <a:endParaRPr lang="en-US" sz="2400" b="1" dirty="0">
              <a:solidFill>
                <a:schemeClr val="bg1"/>
              </a:solidFill>
              <a:latin typeface="Georgia" panose="02040502050405020303" pitchFamily="18" charset="0"/>
              <a:ea typeface="+mn-ea"/>
              <a:cs typeface="+mn-cs"/>
            </a:endParaRPr>
          </a:p>
        </p:txBody>
      </p:sp>
    </p:spTree>
    <p:extLst>
      <p:ext uri="{BB962C8B-B14F-4D97-AF65-F5344CB8AC3E}">
        <p14:creationId xmlns:p14="http://schemas.microsoft.com/office/powerpoint/2010/main" val="416904965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p:cNvSpPr>
          <p:nvPr/>
        </p:nvSpPr>
        <p:spPr>
          <a:xfrm>
            <a:off x="0" y="0"/>
            <a:ext cx="12192000" cy="472209"/>
          </a:xfrm>
          <a:prstGeom prst="rect">
            <a:avLst/>
          </a:prstGeom>
          <a:solidFill>
            <a:schemeClr val="accent6">
              <a:lumMod val="50000"/>
            </a:schemeClr>
          </a:solidFill>
        </p:spPr>
        <p:txBody>
          <a:bodyPr vert="horz" wrap="square" lIns="0" tIns="50941" rIns="0" bIns="50941" rtlCol="0" anchor="t" anchorCtr="0">
            <a:spAutoFit/>
          </a:bodyPr>
          <a:lstStyle>
            <a:lvl1pPr algn="l" defTabSz="899010" rtl="0" eaLnBrk="1" latinLnBrk="0" hangingPunct="1">
              <a:spcBef>
                <a:spcPct val="0"/>
              </a:spcBef>
              <a:buNone/>
              <a:defRPr sz="1588" kern="1200">
                <a:solidFill>
                  <a:schemeClr val="tx2"/>
                </a:solidFill>
                <a:latin typeface="+mj-lt"/>
                <a:ea typeface="+mj-ea"/>
                <a:cs typeface="+mj-cs"/>
              </a:defRPr>
            </a:lvl1pPr>
          </a:lstStyle>
          <a:p>
            <a:pPr algn="ctr"/>
            <a:r>
              <a:rPr lang="en-US" sz="1800" b="1" dirty="0" smtClean="0">
                <a:solidFill>
                  <a:schemeClr val="bg1"/>
                </a:solidFill>
                <a:latin typeface="Georgia" panose="02040502050405020303" pitchFamily="18" charset="0"/>
              </a:rPr>
              <a:t>Steps involved in applying </a:t>
            </a:r>
            <a:r>
              <a:rPr lang="en-US" sz="2400" b="1" dirty="0" smtClean="0">
                <a:solidFill>
                  <a:schemeClr val="bg1"/>
                </a:solidFill>
                <a:latin typeface="Georgia" panose="02040502050405020303" pitchFamily="18" charset="0"/>
              </a:rPr>
              <a:t>for</a:t>
            </a:r>
            <a:r>
              <a:rPr lang="en-US" sz="1800" b="1" dirty="0" smtClean="0">
                <a:solidFill>
                  <a:schemeClr val="bg1"/>
                </a:solidFill>
                <a:latin typeface="Georgia" panose="02040502050405020303" pitchFamily="18" charset="0"/>
              </a:rPr>
              <a:t> Registration as a Tax </a:t>
            </a:r>
            <a:r>
              <a:rPr lang="en-US" sz="1800" b="1" dirty="0" err="1" smtClean="0">
                <a:solidFill>
                  <a:schemeClr val="bg1"/>
                </a:solidFill>
                <a:latin typeface="Georgia" panose="02040502050405020303" pitchFamily="18" charset="0"/>
              </a:rPr>
              <a:t>Deductor</a:t>
            </a:r>
            <a:r>
              <a:rPr lang="en-US" sz="1800" b="1" dirty="0" smtClean="0">
                <a:solidFill>
                  <a:schemeClr val="bg1"/>
                </a:solidFill>
                <a:latin typeface="Georgia" panose="02040502050405020303" pitchFamily="18" charset="0"/>
              </a:rPr>
              <a:t> on the GST portal? 	</a:t>
            </a:r>
            <a:endParaRPr lang="en-US" sz="1800" dirty="0">
              <a:solidFill>
                <a:schemeClr val="bg1"/>
              </a:solidFill>
              <a:latin typeface="Georgia" panose="02040502050405020303" pitchFamily="18" charset="0"/>
            </a:endParaRPr>
          </a:p>
        </p:txBody>
      </p:sp>
      <p:pic>
        <p:nvPicPr>
          <p:cNvPr id="4" name="Picture 3"/>
          <p:cNvPicPr>
            <a:picLocks noChangeAspect="1"/>
          </p:cNvPicPr>
          <p:nvPr/>
        </p:nvPicPr>
        <p:blipFill>
          <a:blip r:embed="rId2"/>
          <a:stretch>
            <a:fillRect/>
          </a:stretch>
        </p:blipFill>
        <p:spPr>
          <a:xfrm>
            <a:off x="885805" y="1066801"/>
            <a:ext cx="10040650" cy="4860592"/>
          </a:xfrm>
          <a:prstGeom prst="rect">
            <a:avLst/>
          </a:prstGeom>
        </p:spPr>
      </p:pic>
    </p:spTree>
    <p:extLst>
      <p:ext uri="{BB962C8B-B14F-4D97-AF65-F5344CB8AC3E}">
        <p14:creationId xmlns:p14="http://schemas.microsoft.com/office/powerpoint/2010/main" val="394465457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p:cNvSpPr>
          <p:nvPr/>
        </p:nvSpPr>
        <p:spPr>
          <a:xfrm>
            <a:off x="0" y="0"/>
            <a:ext cx="12192000" cy="472209"/>
          </a:xfrm>
          <a:prstGeom prst="rect">
            <a:avLst/>
          </a:prstGeom>
          <a:solidFill>
            <a:schemeClr val="accent6">
              <a:lumMod val="50000"/>
            </a:schemeClr>
          </a:solidFill>
        </p:spPr>
        <p:txBody>
          <a:bodyPr vert="horz" wrap="square" lIns="0" tIns="50941" rIns="0" bIns="50941" rtlCol="0" anchor="t" anchorCtr="0">
            <a:spAutoFit/>
          </a:bodyPr>
          <a:lstStyle>
            <a:lvl1pPr algn="l" defTabSz="899010" rtl="0" eaLnBrk="1" latinLnBrk="0" hangingPunct="1">
              <a:spcBef>
                <a:spcPct val="0"/>
              </a:spcBef>
              <a:buNone/>
              <a:defRPr sz="1588" kern="1200">
                <a:solidFill>
                  <a:schemeClr val="tx2"/>
                </a:solidFill>
                <a:latin typeface="+mj-lt"/>
                <a:ea typeface="+mj-ea"/>
                <a:cs typeface="+mj-cs"/>
              </a:defRPr>
            </a:lvl1pPr>
          </a:lstStyle>
          <a:p>
            <a:pPr algn="ctr"/>
            <a:r>
              <a:rPr lang="en-US" sz="1800" b="1" dirty="0" smtClean="0">
                <a:solidFill>
                  <a:schemeClr val="bg1"/>
                </a:solidFill>
                <a:latin typeface="Georgia" panose="02040502050405020303" pitchFamily="18" charset="0"/>
              </a:rPr>
              <a:t>Steps involved in applying </a:t>
            </a:r>
            <a:r>
              <a:rPr lang="en-US" sz="2400" b="1" dirty="0" smtClean="0">
                <a:solidFill>
                  <a:schemeClr val="bg1"/>
                </a:solidFill>
                <a:latin typeface="Georgia" panose="02040502050405020303" pitchFamily="18" charset="0"/>
              </a:rPr>
              <a:t>for</a:t>
            </a:r>
            <a:r>
              <a:rPr lang="en-US" sz="1800" b="1" dirty="0" smtClean="0">
                <a:solidFill>
                  <a:schemeClr val="bg1"/>
                </a:solidFill>
                <a:latin typeface="Georgia" panose="02040502050405020303" pitchFamily="18" charset="0"/>
              </a:rPr>
              <a:t> Registration as a Tax </a:t>
            </a:r>
            <a:r>
              <a:rPr lang="en-US" sz="1800" b="1" dirty="0" err="1" smtClean="0">
                <a:solidFill>
                  <a:schemeClr val="bg1"/>
                </a:solidFill>
                <a:latin typeface="Georgia" panose="02040502050405020303" pitchFamily="18" charset="0"/>
              </a:rPr>
              <a:t>Deductor</a:t>
            </a:r>
            <a:r>
              <a:rPr lang="en-US" sz="1800" b="1" dirty="0" smtClean="0">
                <a:solidFill>
                  <a:schemeClr val="bg1"/>
                </a:solidFill>
                <a:latin typeface="Georgia" panose="02040502050405020303" pitchFamily="18" charset="0"/>
              </a:rPr>
              <a:t> on the GST portal? 	</a:t>
            </a:r>
            <a:endParaRPr lang="en-US" sz="1800" dirty="0">
              <a:solidFill>
                <a:schemeClr val="bg1"/>
              </a:solidFill>
              <a:latin typeface="Georgia" panose="02040502050405020303" pitchFamily="18" charset="0"/>
            </a:endParaRPr>
          </a:p>
        </p:txBody>
      </p:sp>
      <p:sp>
        <p:nvSpPr>
          <p:cNvPr id="5" name="Rectangle 4"/>
          <p:cNvSpPr/>
          <p:nvPr/>
        </p:nvSpPr>
        <p:spPr>
          <a:xfrm>
            <a:off x="567690" y="1232654"/>
            <a:ext cx="10789920" cy="4154984"/>
          </a:xfrm>
          <a:prstGeom prst="rect">
            <a:avLst/>
          </a:prstGeom>
        </p:spPr>
        <p:txBody>
          <a:bodyPr wrap="square">
            <a:spAutoFit/>
          </a:bodyPr>
          <a:lstStyle/>
          <a:p>
            <a:pPr algn="just"/>
            <a:r>
              <a:rPr lang="en-US" sz="2200" dirty="0">
                <a:solidFill>
                  <a:srgbClr val="222222"/>
                </a:solidFill>
                <a:latin typeface="Georgia" panose="02040502050405020303" pitchFamily="18" charset="0"/>
              </a:rPr>
              <a:t>d) In the </a:t>
            </a:r>
            <a:r>
              <a:rPr lang="en-US" sz="2200" b="1" dirty="0">
                <a:solidFill>
                  <a:srgbClr val="222222"/>
                </a:solidFill>
                <a:latin typeface="Georgia" panose="02040502050405020303" pitchFamily="18" charset="0"/>
              </a:rPr>
              <a:t>Document Upload </a:t>
            </a:r>
            <a:r>
              <a:rPr lang="en-US" sz="2200" dirty="0">
                <a:solidFill>
                  <a:srgbClr val="222222"/>
                </a:solidFill>
                <a:latin typeface="Georgia" panose="02040502050405020303" pitchFamily="18" charset="0"/>
              </a:rPr>
              <a:t>section, click the Choose file button. Navigate and select the photograph of the Drawing and</a:t>
            </a:r>
          </a:p>
          <a:p>
            <a:pPr algn="just"/>
            <a:r>
              <a:rPr lang="en-US" sz="2200" dirty="0">
                <a:solidFill>
                  <a:srgbClr val="222222"/>
                </a:solidFill>
                <a:latin typeface="Georgia" panose="02040502050405020303" pitchFamily="18" charset="0"/>
              </a:rPr>
              <a:t>Disbursing Officer.</a:t>
            </a:r>
          </a:p>
          <a:p>
            <a:pPr algn="just"/>
            <a:r>
              <a:rPr lang="en-US" sz="2200" b="1" dirty="0">
                <a:solidFill>
                  <a:srgbClr val="222222"/>
                </a:solidFill>
                <a:latin typeface="Georgia" panose="02040502050405020303" pitchFamily="18" charset="0"/>
              </a:rPr>
              <a:t>Note</a:t>
            </a:r>
            <a:r>
              <a:rPr lang="en-US" sz="2200" dirty="0">
                <a:solidFill>
                  <a:srgbClr val="222222"/>
                </a:solidFill>
                <a:latin typeface="Georgia" panose="02040502050405020303" pitchFamily="18" charset="0"/>
              </a:rPr>
              <a:t>: Ensure that your photograph is in JPEG format and the file size is less than 100 KB.</a:t>
            </a:r>
          </a:p>
          <a:p>
            <a:pPr algn="just"/>
            <a:r>
              <a:rPr lang="en-US" sz="2200" dirty="0">
                <a:solidFill>
                  <a:srgbClr val="222222"/>
                </a:solidFill>
                <a:latin typeface="Georgia" panose="02040502050405020303" pitchFamily="18" charset="0"/>
              </a:rPr>
              <a:t>e) In case Drawing and Disbursing Officer is the Primary Authorized Signatory, select the checkbox for Also </a:t>
            </a:r>
            <a:r>
              <a:rPr lang="en-US" sz="2200" b="1" dirty="0">
                <a:solidFill>
                  <a:srgbClr val="222222"/>
                </a:solidFill>
                <a:latin typeface="Georgia" panose="02040502050405020303" pitchFamily="18" charset="0"/>
              </a:rPr>
              <a:t>Authorized</a:t>
            </a:r>
          </a:p>
          <a:p>
            <a:pPr algn="just"/>
            <a:r>
              <a:rPr lang="en-US" sz="2200" b="1" dirty="0">
                <a:solidFill>
                  <a:srgbClr val="222222"/>
                </a:solidFill>
                <a:latin typeface="Georgia" panose="02040502050405020303" pitchFamily="18" charset="0"/>
              </a:rPr>
              <a:t>Signatory </a:t>
            </a:r>
            <a:r>
              <a:rPr lang="en-US" sz="2200" dirty="0">
                <a:solidFill>
                  <a:srgbClr val="222222"/>
                </a:solidFill>
                <a:latin typeface="Georgia" panose="02040502050405020303" pitchFamily="18" charset="0"/>
              </a:rPr>
              <a:t>and details will be auto-populated in the Authorized Signatory tab.</a:t>
            </a:r>
          </a:p>
          <a:p>
            <a:pPr algn="just"/>
            <a:r>
              <a:rPr lang="en-US" sz="2200" dirty="0">
                <a:solidFill>
                  <a:srgbClr val="222222"/>
                </a:solidFill>
                <a:latin typeface="Georgia" panose="02040502050405020303" pitchFamily="18" charset="0"/>
              </a:rPr>
              <a:t>f) Click the </a:t>
            </a:r>
            <a:r>
              <a:rPr lang="en-US" sz="2200" b="1" dirty="0">
                <a:solidFill>
                  <a:srgbClr val="222222"/>
                </a:solidFill>
                <a:latin typeface="Georgia" panose="02040502050405020303" pitchFamily="18" charset="0"/>
              </a:rPr>
              <a:t>SAVE &amp; CONTINUE </a:t>
            </a:r>
            <a:r>
              <a:rPr lang="en-US" sz="2200" dirty="0">
                <a:solidFill>
                  <a:srgbClr val="222222"/>
                </a:solidFill>
                <a:latin typeface="Georgia" panose="02040502050405020303" pitchFamily="18" charset="0"/>
              </a:rPr>
              <a:t>button. You will notice a blue tick on the Drawing and Disbursing Officer section indicating the</a:t>
            </a:r>
          </a:p>
          <a:p>
            <a:pPr algn="just"/>
            <a:r>
              <a:rPr lang="en-US" sz="2200" dirty="0">
                <a:solidFill>
                  <a:srgbClr val="222222"/>
                </a:solidFill>
                <a:latin typeface="Georgia" panose="02040502050405020303" pitchFamily="18" charset="0"/>
              </a:rPr>
              <a:t>completion of the tab information and notice the Profile indicating the percentage completion of the application form.</a:t>
            </a:r>
            <a:endParaRPr lang="en-US" sz="2200" dirty="0">
              <a:latin typeface="Georgia" panose="02040502050405020303" pitchFamily="18" charset="0"/>
            </a:endParaRPr>
          </a:p>
        </p:txBody>
      </p:sp>
    </p:spTree>
    <p:extLst>
      <p:ext uri="{BB962C8B-B14F-4D97-AF65-F5344CB8AC3E}">
        <p14:creationId xmlns:p14="http://schemas.microsoft.com/office/powerpoint/2010/main" val="340547230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p:cNvSpPr>
          <p:nvPr/>
        </p:nvSpPr>
        <p:spPr>
          <a:xfrm>
            <a:off x="0" y="0"/>
            <a:ext cx="12192000" cy="472209"/>
          </a:xfrm>
          <a:prstGeom prst="rect">
            <a:avLst/>
          </a:prstGeom>
          <a:solidFill>
            <a:schemeClr val="accent6">
              <a:lumMod val="50000"/>
            </a:schemeClr>
          </a:solidFill>
        </p:spPr>
        <p:txBody>
          <a:bodyPr vert="horz" wrap="square" lIns="0" tIns="50941" rIns="0" bIns="50941" rtlCol="0" anchor="t" anchorCtr="0">
            <a:spAutoFit/>
          </a:bodyPr>
          <a:lstStyle>
            <a:lvl1pPr algn="l" defTabSz="899010" rtl="0" eaLnBrk="1" latinLnBrk="0" hangingPunct="1">
              <a:spcBef>
                <a:spcPct val="0"/>
              </a:spcBef>
              <a:buNone/>
              <a:defRPr sz="1588" kern="1200">
                <a:solidFill>
                  <a:schemeClr val="tx2"/>
                </a:solidFill>
                <a:latin typeface="+mj-lt"/>
                <a:ea typeface="+mj-ea"/>
                <a:cs typeface="+mj-cs"/>
              </a:defRPr>
            </a:lvl1pPr>
          </a:lstStyle>
          <a:p>
            <a:pPr algn="ctr"/>
            <a:r>
              <a:rPr lang="en-US" sz="1800" b="1" dirty="0" smtClean="0">
                <a:solidFill>
                  <a:schemeClr val="bg1"/>
                </a:solidFill>
                <a:latin typeface="Georgia" panose="02040502050405020303" pitchFamily="18" charset="0"/>
              </a:rPr>
              <a:t>Steps involved in applying </a:t>
            </a:r>
            <a:r>
              <a:rPr lang="en-US" sz="2400" b="1" dirty="0" smtClean="0">
                <a:solidFill>
                  <a:schemeClr val="bg1"/>
                </a:solidFill>
                <a:latin typeface="Georgia" panose="02040502050405020303" pitchFamily="18" charset="0"/>
              </a:rPr>
              <a:t>for</a:t>
            </a:r>
            <a:r>
              <a:rPr lang="en-US" sz="1800" b="1" dirty="0" smtClean="0">
                <a:solidFill>
                  <a:schemeClr val="bg1"/>
                </a:solidFill>
                <a:latin typeface="Georgia" panose="02040502050405020303" pitchFamily="18" charset="0"/>
              </a:rPr>
              <a:t> Registration as a Tax </a:t>
            </a:r>
            <a:r>
              <a:rPr lang="en-US" sz="1800" b="1" dirty="0" err="1" smtClean="0">
                <a:solidFill>
                  <a:schemeClr val="bg1"/>
                </a:solidFill>
                <a:latin typeface="Georgia" panose="02040502050405020303" pitchFamily="18" charset="0"/>
              </a:rPr>
              <a:t>Deductor</a:t>
            </a:r>
            <a:r>
              <a:rPr lang="en-US" sz="1800" b="1" dirty="0" smtClean="0">
                <a:solidFill>
                  <a:schemeClr val="bg1"/>
                </a:solidFill>
                <a:latin typeface="Georgia" panose="02040502050405020303" pitchFamily="18" charset="0"/>
              </a:rPr>
              <a:t> on the GST portal? 	</a:t>
            </a:r>
            <a:endParaRPr lang="en-US" sz="1800" dirty="0">
              <a:solidFill>
                <a:schemeClr val="bg1"/>
              </a:solidFill>
              <a:latin typeface="Georgia" panose="02040502050405020303" pitchFamily="18" charset="0"/>
            </a:endParaRPr>
          </a:p>
        </p:txBody>
      </p:sp>
      <p:sp>
        <p:nvSpPr>
          <p:cNvPr id="3" name="Rectangle 2"/>
          <p:cNvSpPr/>
          <p:nvPr/>
        </p:nvSpPr>
        <p:spPr>
          <a:xfrm>
            <a:off x="204106" y="652106"/>
            <a:ext cx="2386693" cy="5262979"/>
          </a:xfrm>
          <a:prstGeom prst="rect">
            <a:avLst/>
          </a:prstGeom>
        </p:spPr>
        <p:txBody>
          <a:bodyPr wrap="square">
            <a:spAutoFit/>
          </a:bodyPr>
          <a:lstStyle/>
          <a:p>
            <a:r>
              <a:rPr lang="en-US" sz="1400" b="1" dirty="0">
                <a:solidFill>
                  <a:srgbClr val="222222"/>
                </a:solidFill>
                <a:latin typeface="Georgia" panose="02040502050405020303" pitchFamily="18" charset="0"/>
              </a:rPr>
              <a:t>Authorized Signatory tab:</a:t>
            </a:r>
          </a:p>
          <a:p>
            <a:r>
              <a:rPr lang="en-US" sz="1400" dirty="0">
                <a:solidFill>
                  <a:srgbClr val="222222"/>
                </a:solidFill>
                <a:latin typeface="Georgia" panose="02040502050405020303" pitchFamily="18" charset="0"/>
              </a:rPr>
              <a:t>This tab page displays the details of the authorized signatory. You can enter details of up to 10 authorized signatories.</a:t>
            </a:r>
          </a:p>
          <a:p>
            <a:r>
              <a:rPr lang="en-US" sz="1400" dirty="0">
                <a:solidFill>
                  <a:srgbClr val="222222"/>
                </a:solidFill>
                <a:latin typeface="Georgia" panose="02040502050405020303" pitchFamily="18" charset="0"/>
              </a:rPr>
              <a:t>If you selected the Drawing and Disbursing Officer as the Authorized Signatory, the system will skip this section and details of</a:t>
            </a:r>
          </a:p>
          <a:p>
            <a:r>
              <a:rPr lang="en-US" sz="1400" dirty="0">
                <a:solidFill>
                  <a:srgbClr val="222222"/>
                </a:solidFill>
                <a:latin typeface="Georgia" panose="02040502050405020303" pitchFamily="18" charset="0"/>
              </a:rPr>
              <a:t>Drawing and Disbursing Officer will be auto populated.</a:t>
            </a:r>
          </a:p>
          <a:p>
            <a:r>
              <a:rPr lang="en-US" sz="1400" dirty="0">
                <a:solidFill>
                  <a:srgbClr val="222222"/>
                </a:solidFill>
                <a:latin typeface="Georgia" panose="02040502050405020303" pitchFamily="18" charset="0"/>
              </a:rPr>
              <a:t>If you did not select ‘Also Authorized Signatory’ in previous </a:t>
            </a:r>
            <a:r>
              <a:rPr lang="en-US" sz="1400" b="1" dirty="0">
                <a:solidFill>
                  <a:srgbClr val="222222"/>
                </a:solidFill>
                <a:latin typeface="Georgia" panose="02040502050405020303" pitchFamily="18" charset="0"/>
              </a:rPr>
              <a:t>Drawing and Disbursing Officer tab</a:t>
            </a:r>
            <a:r>
              <a:rPr lang="en-US" sz="1400" dirty="0">
                <a:solidFill>
                  <a:srgbClr val="222222"/>
                </a:solidFill>
                <a:latin typeface="Georgia" panose="02040502050405020303" pitchFamily="18" charset="0"/>
              </a:rPr>
              <a:t>, enter all the details of the</a:t>
            </a:r>
          </a:p>
          <a:p>
            <a:r>
              <a:rPr lang="en-US" sz="1400" dirty="0">
                <a:solidFill>
                  <a:srgbClr val="222222"/>
                </a:solidFill>
                <a:latin typeface="Georgia" panose="02040502050405020303" pitchFamily="18" charset="0"/>
              </a:rPr>
              <a:t>authorized signatory and click </a:t>
            </a:r>
            <a:r>
              <a:rPr lang="en-US" sz="1400" b="1" dirty="0">
                <a:solidFill>
                  <a:srgbClr val="222222"/>
                </a:solidFill>
                <a:latin typeface="Georgia" panose="02040502050405020303" pitchFamily="18" charset="0"/>
              </a:rPr>
              <a:t>SAVE AND CONTINUE </a:t>
            </a:r>
            <a:r>
              <a:rPr lang="en-US" sz="1400" dirty="0">
                <a:solidFill>
                  <a:srgbClr val="222222"/>
                </a:solidFill>
                <a:latin typeface="Georgia" panose="02040502050405020303" pitchFamily="18" charset="0"/>
              </a:rPr>
              <a:t>at the bottom of the screen.</a:t>
            </a:r>
            <a:endParaRPr lang="en-US" sz="1400" dirty="0">
              <a:latin typeface="Georgia" panose="02040502050405020303" pitchFamily="18" charset="0"/>
            </a:endParaRPr>
          </a:p>
        </p:txBody>
      </p:sp>
      <p:pic>
        <p:nvPicPr>
          <p:cNvPr id="5" name="Picture 4"/>
          <p:cNvPicPr>
            <a:picLocks noChangeAspect="1"/>
          </p:cNvPicPr>
          <p:nvPr/>
        </p:nvPicPr>
        <p:blipFill>
          <a:blip r:embed="rId2"/>
          <a:stretch>
            <a:fillRect/>
          </a:stretch>
        </p:blipFill>
        <p:spPr>
          <a:xfrm>
            <a:off x="3257550" y="652106"/>
            <a:ext cx="8411285" cy="6096710"/>
          </a:xfrm>
          <a:prstGeom prst="rect">
            <a:avLst/>
          </a:prstGeom>
        </p:spPr>
      </p:pic>
    </p:spTree>
    <p:extLst>
      <p:ext uri="{BB962C8B-B14F-4D97-AF65-F5344CB8AC3E}">
        <p14:creationId xmlns:p14="http://schemas.microsoft.com/office/powerpoint/2010/main" val="139014999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p:cNvSpPr>
          <p:nvPr/>
        </p:nvSpPr>
        <p:spPr>
          <a:xfrm>
            <a:off x="0" y="0"/>
            <a:ext cx="12192000" cy="472209"/>
          </a:xfrm>
          <a:prstGeom prst="rect">
            <a:avLst/>
          </a:prstGeom>
          <a:solidFill>
            <a:schemeClr val="accent6">
              <a:lumMod val="50000"/>
            </a:schemeClr>
          </a:solidFill>
        </p:spPr>
        <p:txBody>
          <a:bodyPr vert="horz" wrap="square" lIns="0" tIns="50941" rIns="0" bIns="50941" rtlCol="0" anchor="t" anchorCtr="0">
            <a:spAutoFit/>
          </a:bodyPr>
          <a:lstStyle>
            <a:lvl1pPr algn="l" defTabSz="899010" rtl="0" eaLnBrk="1" latinLnBrk="0" hangingPunct="1">
              <a:spcBef>
                <a:spcPct val="0"/>
              </a:spcBef>
              <a:buNone/>
              <a:defRPr sz="1588" kern="1200">
                <a:solidFill>
                  <a:schemeClr val="tx2"/>
                </a:solidFill>
                <a:latin typeface="+mj-lt"/>
                <a:ea typeface="+mj-ea"/>
                <a:cs typeface="+mj-cs"/>
              </a:defRPr>
            </a:lvl1pPr>
          </a:lstStyle>
          <a:p>
            <a:pPr algn="ctr"/>
            <a:r>
              <a:rPr lang="en-US" sz="1800" b="1" dirty="0" smtClean="0">
                <a:solidFill>
                  <a:schemeClr val="bg1"/>
                </a:solidFill>
                <a:latin typeface="Georgia" panose="02040502050405020303" pitchFamily="18" charset="0"/>
              </a:rPr>
              <a:t>Steps involved in applying </a:t>
            </a:r>
            <a:r>
              <a:rPr lang="en-US" sz="2400" b="1" dirty="0" smtClean="0">
                <a:solidFill>
                  <a:schemeClr val="bg1"/>
                </a:solidFill>
                <a:latin typeface="Georgia" panose="02040502050405020303" pitchFamily="18" charset="0"/>
              </a:rPr>
              <a:t>for</a:t>
            </a:r>
            <a:r>
              <a:rPr lang="en-US" sz="1800" b="1" dirty="0" smtClean="0">
                <a:solidFill>
                  <a:schemeClr val="bg1"/>
                </a:solidFill>
                <a:latin typeface="Georgia" panose="02040502050405020303" pitchFamily="18" charset="0"/>
              </a:rPr>
              <a:t> Registration as a Tax </a:t>
            </a:r>
            <a:r>
              <a:rPr lang="en-US" sz="1800" b="1" dirty="0" err="1" smtClean="0">
                <a:solidFill>
                  <a:schemeClr val="bg1"/>
                </a:solidFill>
                <a:latin typeface="Georgia" panose="02040502050405020303" pitchFamily="18" charset="0"/>
              </a:rPr>
              <a:t>Deductor</a:t>
            </a:r>
            <a:r>
              <a:rPr lang="en-US" sz="1800" b="1" dirty="0" smtClean="0">
                <a:solidFill>
                  <a:schemeClr val="bg1"/>
                </a:solidFill>
                <a:latin typeface="Georgia" panose="02040502050405020303" pitchFamily="18" charset="0"/>
              </a:rPr>
              <a:t> on the GST portal? 	</a:t>
            </a:r>
            <a:endParaRPr lang="en-US" sz="1800" dirty="0">
              <a:solidFill>
                <a:schemeClr val="bg1"/>
              </a:solidFill>
              <a:latin typeface="Georgia" panose="02040502050405020303" pitchFamily="18" charset="0"/>
            </a:endParaRPr>
          </a:p>
        </p:txBody>
      </p:sp>
      <p:pic>
        <p:nvPicPr>
          <p:cNvPr id="4" name="Picture 3"/>
          <p:cNvPicPr>
            <a:picLocks noChangeAspect="1"/>
          </p:cNvPicPr>
          <p:nvPr/>
        </p:nvPicPr>
        <p:blipFill>
          <a:blip r:embed="rId2"/>
          <a:stretch>
            <a:fillRect/>
          </a:stretch>
        </p:blipFill>
        <p:spPr>
          <a:xfrm>
            <a:off x="1790700" y="685801"/>
            <a:ext cx="8207434" cy="6172200"/>
          </a:xfrm>
          <a:prstGeom prst="rect">
            <a:avLst/>
          </a:prstGeom>
        </p:spPr>
      </p:pic>
    </p:spTree>
    <p:extLst>
      <p:ext uri="{BB962C8B-B14F-4D97-AF65-F5344CB8AC3E}">
        <p14:creationId xmlns:p14="http://schemas.microsoft.com/office/powerpoint/2010/main" val="170315596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p:cNvSpPr>
          <p:nvPr/>
        </p:nvSpPr>
        <p:spPr>
          <a:xfrm>
            <a:off x="0" y="0"/>
            <a:ext cx="12192000" cy="472209"/>
          </a:xfrm>
          <a:prstGeom prst="rect">
            <a:avLst/>
          </a:prstGeom>
          <a:solidFill>
            <a:schemeClr val="accent6">
              <a:lumMod val="50000"/>
            </a:schemeClr>
          </a:solidFill>
        </p:spPr>
        <p:txBody>
          <a:bodyPr vert="horz" wrap="square" lIns="0" tIns="50941" rIns="0" bIns="50941" rtlCol="0" anchor="t" anchorCtr="0">
            <a:spAutoFit/>
          </a:bodyPr>
          <a:lstStyle>
            <a:lvl1pPr algn="l" defTabSz="899010" rtl="0" eaLnBrk="1" latinLnBrk="0" hangingPunct="1">
              <a:spcBef>
                <a:spcPct val="0"/>
              </a:spcBef>
              <a:buNone/>
              <a:defRPr sz="1588" kern="1200">
                <a:solidFill>
                  <a:schemeClr val="tx2"/>
                </a:solidFill>
                <a:latin typeface="+mj-lt"/>
                <a:ea typeface="+mj-ea"/>
                <a:cs typeface="+mj-cs"/>
              </a:defRPr>
            </a:lvl1pPr>
          </a:lstStyle>
          <a:p>
            <a:pPr algn="ctr"/>
            <a:r>
              <a:rPr lang="en-US" sz="1800" b="1" dirty="0" smtClean="0">
                <a:solidFill>
                  <a:schemeClr val="bg1"/>
                </a:solidFill>
                <a:latin typeface="Georgia" panose="02040502050405020303" pitchFamily="18" charset="0"/>
              </a:rPr>
              <a:t>Steps involved in applying </a:t>
            </a:r>
            <a:r>
              <a:rPr lang="en-US" sz="2400" b="1" dirty="0" smtClean="0">
                <a:solidFill>
                  <a:schemeClr val="bg1"/>
                </a:solidFill>
                <a:latin typeface="Georgia" panose="02040502050405020303" pitchFamily="18" charset="0"/>
              </a:rPr>
              <a:t>for</a:t>
            </a:r>
            <a:r>
              <a:rPr lang="en-US" sz="1800" b="1" dirty="0" smtClean="0">
                <a:solidFill>
                  <a:schemeClr val="bg1"/>
                </a:solidFill>
                <a:latin typeface="Georgia" panose="02040502050405020303" pitchFamily="18" charset="0"/>
              </a:rPr>
              <a:t> Registration as a Tax </a:t>
            </a:r>
            <a:r>
              <a:rPr lang="en-US" sz="1800" b="1" dirty="0" err="1" smtClean="0">
                <a:solidFill>
                  <a:schemeClr val="bg1"/>
                </a:solidFill>
                <a:latin typeface="Georgia" panose="02040502050405020303" pitchFamily="18" charset="0"/>
              </a:rPr>
              <a:t>Deductor</a:t>
            </a:r>
            <a:r>
              <a:rPr lang="en-US" sz="1800" b="1" dirty="0" smtClean="0">
                <a:solidFill>
                  <a:schemeClr val="bg1"/>
                </a:solidFill>
                <a:latin typeface="Georgia" panose="02040502050405020303" pitchFamily="18" charset="0"/>
              </a:rPr>
              <a:t> on the GST portal? 	</a:t>
            </a:r>
            <a:endParaRPr lang="en-US" sz="1800" dirty="0">
              <a:solidFill>
                <a:schemeClr val="bg1"/>
              </a:solidFill>
              <a:latin typeface="Georgia" panose="02040502050405020303" pitchFamily="18" charset="0"/>
            </a:endParaRPr>
          </a:p>
        </p:txBody>
      </p:sp>
      <p:pic>
        <p:nvPicPr>
          <p:cNvPr id="6" name="Picture 5"/>
          <p:cNvPicPr>
            <a:picLocks noChangeAspect="1"/>
          </p:cNvPicPr>
          <p:nvPr/>
        </p:nvPicPr>
        <p:blipFill>
          <a:blip r:embed="rId2"/>
          <a:stretch>
            <a:fillRect/>
          </a:stretch>
        </p:blipFill>
        <p:spPr>
          <a:xfrm>
            <a:off x="2558142" y="3638976"/>
            <a:ext cx="6262008" cy="3025281"/>
          </a:xfrm>
          <a:prstGeom prst="rect">
            <a:avLst/>
          </a:prstGeom>
        </p:spPr>
      </p:pic>
      <p:sp>
        <p:nvSpPr>
          <p:cNvPr id="5" name="Rectangle 4"/>
          <p:cNvSpPr/>
          <p:nvPr/>
        </p:nvSpPr>
        <p:spPr>
          <a:xfrm>
            <a:off x="500742" y="655209"/>
            <a:ext cx="11024508" cy="2800767"/>
          </a:xfrm>
          <a:prstGeom prst="rect">
            <a:avLst/>
          </a:prstGeom>
        </p:spPr>
        <p:txBody>
          <a:bodyPr wrap="square">
            <a:spAutoFit/>
          </a:bodyPr>
          <a:lstStyle/>
          <a:p>
            <a:pPr algn="just"/>
            <a:r>
              <a:rPr lang="en-US" sz="1600" b="1" dirty="0">
                <a:solidFill>
                  <a:srgbClr val="222222"/>
                </a:solidFill>
                <a:latin typeface="Georgia" panose="02040502050405020303" pitchFamily="18" charset="0"/>
              </a:rPr>
              <a:t>Office Address of Tax </a:t>
            </a:r>
            <a:r>
              <a:rPr lang="en-US" sz="1600" b="1" dirty="0" err="1">
                <a:solidFill>
                  <a:srgbClr val="222222"/>
                </a:solidFill>
                <a:latin typeface="Georgia" panose="02040502050405020303" pitchFamily="18" charset="0"/>
              </a:rPr>
              <a:t>Deductor</a:t>
            </a:r>
            <a:r>
              <a:rPr lang="en-US" sz="1600" b="1" dirty="0">
                <a:solidFill>
                  <a:srgbClr val="222222"/>
                </a:solidFill>
                <a:latin typeface="Georgia" panose="02040502050405020303" pitchFamily="18" charset="0"/>
              </a:rPr>
              <a:t> tab:</a:t>
            </a:r>
          </a:p>
          <a:p>
            <a:pPr algn="just"/>
            <a:r>
              <a:rPr lang="en-US" sz="1600" dirty="0">
                <a:solidFill>
                  <a:srgbClr val="222222"/>
                </a:solidFill>
                <a:latin typeface="Georgia" panose="02040502050405020303" pitchFamily="18" charset="0"/>
              </a:rPr>
              <a:t>This tab page displays the details of the office address of Tax </a:t>
            </a:r>
            <a:r>
              <a:rPr lang="en-US" sz="1600" dirty="0" err="1">
                <a:solidFill>
                  <a:srgbClr val="222222"/>
                </a:solidFill>
                <a:latin typeface="Georgia" panose="02040502050405020303" pitchFamily="18" charset="0"/>
              </a:rPr>
              <a:t>Deductor</a:t>
            </a:r>
            <a:r>
              <a:rPr lang="en-US" sz="1600" dirty="0" smtClean="0">
                <a:solidFill>
                  <a:srgbClr val="222222"/>
                </a:solidFill>
                <a:latin typeface="Georgia" panose="02040502050405020303" pitchFamily="18" charset="0"/>
              </a:rPr>
              <a:t>.</a:t>
            </a:r>
          </a:p>
          <a:p>
            <a:pPr algn="just"/>
            <a:r>
              <a:rPr lang="en-US" sz="1600" dirty="0">
                <a:latin typeface="Georgia" panose="02040502050405020303" pitchFamily="18" charset="0"/>
              </a:rPr>
              <a:t>a) In the </a:t>
            </a:r>
            <a:r>
              <a:rPr lang="en-US" sz="1600" b="1" dirty="0">
                <a:latin typeface="Georgia" panose="02040502050405020303" pitchFamily="18" charset="0"/>
              </a:rPr>
              <a:t>Address </a:t>
            </a:r>
            <a:r>
              <a:rPr lang="en-US" sz="1600" dirty="0">
                <a:latin typeface="Georgia" panose="02040502050405020303" pitchFamily="18" charset="0"/>
              </a:rPr>
              <a:t>section, enter the address details of the principal place of business.</a:t>
            </a:r>
          </a:p>
          <a:p>
            <a:pPr algn="just"/>
            <a:r>
              <a:rPr lang="en-US" sz="1600" dirty="0">
                <a:latin typeface="Georgia" panose="02040502050405020303" pitchFamily="18" charset="0"/>
              </a:rPr>
              <a:t>Based on the District selected enter the corresponding pin code.</a:t>
            </a:r>
          </a:p>
          <a:p>
            <a:pPr algn="just"/>
            <a:r>
              <a:rPr lang="en-US" sz="1600" dirty="0">
                <a:latin typeface="Georgia" panose="02040502050405020303" pitchFamily="18" charset="0"/>
              </a:rPr>
              <a:t>b) In the </a:t>
            </a:r>
            <a:r>
              <a:rPr lang="en-US" sz="1600" b="1" dirty="0">
                <a:latin typeface="Georgia" panose="02040502050405020303" pitchFamily="18" charset="0"/>
              </a:rPr>
              <a:t>Contact Information </a:t>
            </a:r>
            <a:r>
              <a:rPr lang="en-US" sz="1600" dirty="0">
                <a:latin typeface="Georgia" panose="02040502050405020303" pitchFamily="18" charset="0"/>
              </a:rPr>
              <a:t>section, enter the official contact details like </a:t>
            </a:r>
            <a:r>
              <a:rPr lang="en-US" sz="1600" dirty="0" smtClean="0">
                <a:latin typeface="Georgia" panose="02040502050405020303" pitchFamily="18" charset="0"/>
              </a:rPr>
              <a:t>Email, </a:t>
            </a:r>
            <a:r>
              <a:rPr lang="en-US" sz="1600" dirty="0">
                <a:latin typeface="Georgia" panose="02040502050405020303" pitchFamily="18" charset="0"/>
              </a:rPr>
              <a:t>telephone number (with STD Code), mobile number field and fax number (with STD Code).</a:t>
            </a:r>
          </a:p>
          <a:p>
            <a:pPr algn="just"/>
            <a:r>
              <a:rPr lang="en-US" sz="1600" dirty="0">
                <a:latin typeface="Georgia" panose="02040502050405020303" pitchFamily="18" charset="0"/>
              </a:rPr>
              <a:t>c) Select </a:t>
            </a:r>
            <a:r>
              <a:rPr lang="en-US" sz="1600" b="1" dirty="0">
                <a:latin typeface="Georgia" panose="02040502050405020303" pitchFamily="18" charset="0"/>
              </a:rPr>
              <a:t>Yes </a:t>
            </a:r>
            <a:r>
              <a:rPr lang="en-US" sz="1600" dirty="0">
                <a:latin typeface="Georgia" panose="02040502050405020303" pitchFamily="18" charset="0"/>
              </a:rPr>
              <a:t>in case you have obtained any other registrations under GST in the same State.</a:t>
            </a:r>
          </a:p>
          <a:p>
            <a:pPr algn="just"/>
            <a:r>
              <a:rPr lang="en-US" sz="1600" dirty="0">
                <a:latin typeface="Georgia" panose="02040502050405020303" pitchFamily="18" charset="0"/>
              </a:rPr>
              <a:t>d) In the </a:t>
            </a:r>
            <a:r>
              <a:rPr lang="en-US" sz="1600" b="1" dirty="0">
                <a:latin typeface="Georgia" panose="02040502050405020303" pitchFamily="18" charset="0"/>
              </a:rPr>
              <a:t>Nature of Possession of Premises </a:t>
            </a:r>
            <a:r>
              <a:rPr lang="en-US" sz="1600" dirty="0">
                <a:latin typeface="Georgia" panose="02040502050405020303" pitchFamily="18" charset="0"/>
              </a:rPr>
              <a:t>drop-down list, select the nature of possession of premises.</a:t>
            </a:r>
          </a:p>
          <a:p>
            <a:pPr algn="just"/>
            <a:r>
              <a:rPr lang="en-US" sz="1600" dirty="0">
                <a:latin typeface="Georgia" panose="02040502050405020303" pitchFamily="18" charset="0"/>
              </a:rPr>
              <a:t>e) In the </a:t>
            </a:r>
            <a:r>
              <a:rPr lang="en-US" sz="1600" b="1" dirty="0">
                <a:latin typeface="Georgia" panose="02040502050405020303" pitchFamily="18" charset="0"/>
              </a:rPr>
              <a:t>Document Upload </a:t>
            </a:r>
            <a:r>
              <a:rPr lang="en-US" sz="1600" dirty="0">
                <a:latin typeface="Georgia" panose="02040502050405020303" pitchFamily="18" charset="0"/>
              </a:rPr>
              <a:t>section, click the Choose file button. Navigate and select the Proof of address of Tax </a:t>
            </a:r>
            <a:r>
              <a:rPr lang="en-US" sz="1600" dirty="0" err="1">
                <a:latin typeface="Georgia" panose="02040502050405020303" pitchFamily="18" charset="0"/>
              </a:rPr>
              <a:t>Deductor</a:t>
            </a:r>
            <a:r>
              <a:rPr lang="en-US" sz="1600" dirty="0">
                <a:latin typeface="Georgia" panose="02040502050405020303" pitchFamily="18" charset="0"/>
              </a:rPr>
              <a:t>.</a:t>
            </a:r>
          </a:p>
          <a:p>
            <a:pPr algn="just"/>
            <a:r>
              <a:rPr lang="en-US" sz="1600" b="1" dirty="0">
                <a:latin typeface="Georgia" panose="02040502050405020303" pitchFamily="18" charset="0"/>
              </a:rPr>
              <a:t>Note</a:t>
            </a:r>
            <a:r>
              <a:rPr lang="en-US" sz="1600" dirty="0">
                <a:latin typeface="Georgia" panose="02040502050405020303" pitchFamily="18" charset="0"/>
              </a:rPr>
              <a:t>: You can upload PDF or JPEG files with maximum file size for upload of as 1 MB.</a:t>
            </a:r>
          </a:p>
        </p:txBody>
      </p:sp>
    </p:spTree>
    <p:extLst>
      <p:ext uri="{BB962C8B-B14F-4D97-AF65-F5344CB8AC3E}">
        <p14:creationId xmlns:p14="http://schemas.microsoft.com/office/powerpoint/2010/main" val="348010958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p:cNvSpPr>
          <p:nvPr/>
        </p:nvSpPr>
        <p:spPr>
          <a:xfrm>
            <a:off x="0" y="0"/>
            <a:ext cx="12192000" cy="472209"/>
          </a:xfrm>
          <a:prstGeom prst="rect">
            <a:avLst/>
          </a:prstGeom>
          <a:solidFill>
            <a:schemeClr val="accent6">
              <a:lumMod val="50000"/>
            </a:schemeClr>
          </a:solidFill>
        </p:spPr>
        <p:txBody>
          <a:bodyPr vert="horz" wrap="square" lIns="0" tIns="50941" rIns="0" bIns="50941" rtlCol="0" anchor="t" anchorCtr="0">
            <a:spAutoFit/>
          </a:bodyPr>
          <a:lstStyle>
            <a:lvl1pPr algn="l" defTabSz="899010" rtl="0" eaLnBrk="1" latinLnBrk="0" hangingPunct="1">
              <a:spcBef>
                <a:spcPct val="0"/>
              </a:spcBef>
              <a:buNone/>
              <a:defRPr sz="1588" kern="1200">
                <a:solidFill>
                  <a:schemeClr val="tx2"/>
                </a:solidFill>
                <a:latin typeface="+mj-lt"/>
                <a:ea typeface="+mj-ea"/>
                <a:cs typeface="+mj-cs"/>
              </a:defRPr>
            </a:lvl1pPr>
          </a:lstStyle>
          <a:p>
            <a:pPr algn="ctr"/>
            <a:r>
              <a:rPr lang="en-US" sz="1800" b="1" dirty="0" smtClean="0">
                <a:solidFill>
                  <a:schemeClr val="bg1"/>
                </a:solidFill>
                <a:latin typeface="Georgia" panose="02040502050405020303" pitchFamily="18" charset="0"/>
              </a:rPr>
              <a:t>Steps involved in applying </a:t>
            </a:r>
            <a:r>
              <a:rPr lang="en-US" sz="2400" b="1" dirty="0" smtClean="0">
                <a:solidFill>
                  <a:schemeClr val="bg1"/>
                </a:solidFill>
                <a:latin typeface="Georgia" panose="02040502050405020303" pitchFamily="18" charset="0"/>
              </a:rPr>
              <a:t>for</a:t>
            </a:r>
            <a:r>
              <a:rPr lang="en-US" sz="1800" b="1" dirty="0" smtClean="0">
                <a:solidFill>
                  <a:schemeClr val="bg1"/>
                </a:solidFill>
                <a:latin typeface="Georgia" panose="02040502050405020303" pitchFamily="18" charset="0"/>
              </a:rPr>
              <a:t> Registration as a Tax </a:t>
            </a:r>
            <a:r>
              <a:rPr lang="en-US" sz="1800" b="1" dirty="0" err="1" smtClean="0">
                <a:solidFill>
                  <a:schemeClr val="bg1"/>
                </a:solidFill>
                <a:latin typeface="Georgia" panose="02040502050405020303" pitchFamily="18" charset="0"/>
              </a:rPr>
              <a:t>Deductor</a:t>
            </a:r>
            <a:r>
              <a:rPr lang="en-US" sz="1800" b="1" dirty="0" smtClean="0">
                <a:solidFill>
                  <a:schemeClr val="bg1"/>
                </a:solidFill>
                <a:latin typeface="Georgia" panose="02040502050405020303" pitchFamily="18" charset="0"/>
              </a:rPr>
              <a:t> on the GST portal? 	</a:t>
            </a:r>
            <a:endParaRPr lang="en-US" sz="1800" dirty="0">
              <a:solidFill>
                <a:schemeClr val="bg1"/>
              </a:solidFill>
              <a:latin typeface="Georgia" panose="02040502050405020303" pitchFamily="18" charset="0"/>
            </a:endParaRPr>
          </a:p>
        </p:txBody>
      </p:sp>
      <p:sp>
        <p:nvSpPr>
          <p:cNvPr id="3" name="Rectangle 2"/>
          <p:cNvSpPr/>
          <p:nvPr/>
        </p:nvSpPr>
        <p:spPr>
          <a:xfrm>
            <a:off x="526868" y="699093"/>
            <a:ext cx="2902132" cy="5693866"/>
          </a:xfrm>
          <a:prstGeom prst="rect">
            <a:avLst/>
          </a:prstGeom>
        </p:spPr>
        <p:txBody>
          <a:bodyPr wrap="square">
            <a:spAutoFit/>
          </a:bodyPr>
          <a:lstStyle/>
          <a:p>
            <a:pPr algn="just"/>
            <a:r>
              <a:rPr lang="en-US" sz="1400" b="1" dirty="0">
                <a:solidFill>
                  <a:srgbClr val="222222"/>
                </a:solidFill>
                <a:latin typeface="Georgia" panose="02040502050405020303" pitchFamily="18" charset="0"/>
              </a:rPr>
              <a:t>Verification tab:</a:t>
            </a:r>
          </a:p>
          <a:p>
            <a:pPr algn="just"/>
            <a:r>
              <a:rPr lang="en-US" sz="1400" dirty="0">
                <a:solidFill>
                  <a:srgbClr val="222222"/>
                </a:solidFill>
                <a:latin typeface="Georgia" panose="02040502050405020303" pitchFamily="18" charset="0"/>
              </a:rPr>
              <a:t>This tab page displays the details of the verification for authentication of the</a:t>
            </a:r>
          </a:p>
          <a:p>
            <a:pPr algn="just"/>
            <a:r>
              <a:rPr lang="en-US" sz="1400" dirty="0">
                <a:solidFill>
                  <a:srgbClr val="222222"/>
                </a:solidFill>
                <a:latin typeface="Georgia" panose="02040502050405020303" pitchFamily="18" charset="0"/>
              </a:rPr>
              <a:t>details submitted in the form.</a:t>
            </a:r>
          </a:p>
          <a:p>
            <a:pPr algn="just"/>
            <a:r>
              <a:rPr lang="en-US" sz="1400" dirty="0">
                <a:solidFill>
                  <a:srgbClr val="222222"/>
                </a:solidFill>
                <a:latin typeface="Georgia" panose="02040502050405020303" pitchFamily="18" charset="0"/>
              </a:rPr>
              <a:t>a) Select the </a:t>
            </a:r>
            <a:r>
              <a:rPr lang="en-US" sz="1400" b="1" dirty="0">
                <a:solidFill>
                  <a:srgbClr val="222222"/>
                </a:solidFill>
                <a:latin typeface="Georgia" panose="02040502050405020303" pitchFamily="18" charset="0"/>
              </a:rPr>
              <a:t>Verification </a:t>
            </a:r>
            <a:r>
              <a:rPr lang="en-US" sz="1400" dirty="0">
                <a:solidFill>
                  <a:srgbClr val="222222"/>
                </a:solidFill>
                <a:latin typeface="Georgia" panose="02040502050405020303" pitchFamily="18" charset="0"/>
              </a:rPr>
              <a:t>checkbox.</a:t>
            </a:r>
          </a:p>
          <a:p>
            <a:pPr algn="just"/>
            <a:r>
              <a:rPr lang="en-US" sz="1400" dirty="0">
                <a:solidFill>
                  <a:srgbClr val="222222"/>
                </a:solidFill>
                <a:latin typeface="Georgia" panose="02040502050405020303" pitchFamily="18" charset="0"/>
              </a:rPr>
              <a:t>b) In the </a:t>
            </a:r>
            <a:r>
              <a:rPr lang="en-US" sz="1400" b="1" dirty="0">
                <a:solidFill>
                  <a:srgbClr val="222222"/>
                </a:solidFill>
                <a:latin typeface="Georgia" panose="02040502050405020303" pitchFamily="18" charset="0"/>
              </a:rPr>
              <a:t>Name of Authorized Signatory </a:t>
            </a:r>
            <a:r>
              <a:rPr lang="en-US" sz="1400" dirty="0">
                <a:solidFill>
                  <a:srgbClr val="222222"/>
                </a:solidFill>
                <a:latin typeface="Georgia" panose="02040502050405020303" pitchFamily="18" charset="0"/>
              </a:rPr>
              <a:t>drop-down list, select the name of authorized signatory.</a:t>
            </a:r>
          </a:p>
          <a:p>
            <a:pPr algn="just"/>
            <a:r>
              <a:rPr lang="en-US" sz="1400" dirty="0">
                <a:solidFill>
                  <a:srgbClr val="222222"/>
                </a:solidFill>
                <a:latin typeface="Georgia" panose="02040502050405020303" pitchFamily="18" charset="0"/>
              </a:rPr>
              <a:t>c) In the </a:t>
            </a:r>
            <a:r>
              <a:rPr lang="en-US" sz="1400" b="1" dirty="0">
                <a:solidFill>
                  <a:srgbClr val="222222"/>
                </a:solidFill>
                <a:latin typeface="Georgia" panose="02040502050405020303" pitchFamily="18" charset="0"/>
              </a:rPr>
              <a:t>Place </a:t>
            </a:r>
            <a:r>
              <a:rPr lang="en-US" sz="1400" dirty="0">
                <a:solidFill>
                  <a:srgbClr val="222222"/>
                </a:solidFill>
                <a:latin typeface="Georgia" panose="02040502050405020303" pitchFamily="18" charset="0"/>
              </a:rPr>
              <a:t>field, enter the place where the form is filed.</a:t>
            </a:r>
          </a:p>
          <a:p>
            <a:pPr algn="just"/>
            <a:r>
              <a:rPr lang="en-US" sz="1400" dirty="0">
                <a:solidFill>
                  <a:srgbClr val="222222"/>
                </a:solidFill>
                <a:latin typeface="Georgia" panose="02040502050405020303" pitchFamily="18" charset="0"/>
              </a:rPr>
              <a:t>d) After filling the enrolment application, you need to digitally sign the application using Digital Signature Certificate (DSC) or</a:t>
            </a:r>
          </a:p>
          <a:p>
            <a:pPr algn="just"/>
            <a:r>
              <a:rPr lang="en-US" sz="1400" dirty="0">
                <a:solidFill>
                  <a:srgbClr val="222222"/>
                </a:solidFill>
                <a:latin typeface="Georgia" panose="02040502050405020303" pitchFamily="18" charset="0"/>
              </a:rPr>
              <a:t>E-Signature. Submission of application with the details is NOT completed unless DSC or E-Signature is affixed.</a:t>
            </a:r>
          </a:p>
          <a:p>
            <a:pPr algn="just"/>
            <a:r>
              <a:rPr lang="en-US" sz="1400" dirty="0">
                <a:solidFill>
                  <a:srgbClr val="222222"/>
                </a:solidFill>
                <a:latin typeface="Georgia" panose="02040502050405020303" pitchFamily="18" charset="0"/>
              </a:rPr>
              <a:t>Note:</a:t>
            </a:r>
          </a:p>
          <a:p>
            <a:pPr algn="just"/>
            <a:r>
              <a:rPr lang="en-US" sz="1400" dirty="0">
                <a:solidFill>
                  <a:srgbClr val="222222"/>
                </a:solidFill>
                <a:latin typeface="Georgia" panose="02040502050405020303" pitchFamily="18" charset="0"/>
              </a:rPr>
              <a:t>For E-Sign, you must update your </a:t>
            </a:r>
            <a:r>
              <a:rPr lang="en-US" sz="1400" dirty="0" err="1">
                <a:solidFill>
                  <a:srgbClr val="222222"/>
                </a:solidFill>
                <a:latin typeface="Georgia" panose="02040502050405020303" pitchFamily="18" charset="0"/>
              </a:rPr>
              <a:t>Aadhaar</a:t>
            </a:r>
            <a:r>
              <a:rPr lang="en-US" sz="1400" dirty="0">
                <a:solidFill>
                  <a:srgbClr val="222222"/>
                </a:solidFill>
                <a:latin typeface="Georgia" panose="02040502050405020303" pitchFamily="18" charset="0"/>
              </a:rPr>
              <a:t> number in the Applicant Details </a:t>
            </a:r>
            <a:r>
              <a:rPr lang="en-US" sz="1400" dirty="0" smtClean="0">
                <a:solidFill>
                  <a:srgbClr val="222222"/>
                </a:solidFill>
                <a:latin typeface="Georgia" panose="02040502050405020303" pitchFamily="18" charset="0"/>
              </a:rPr>
              <a:t>section. After </a:t>
            </a:r>
            <a:r>
              <a:rPr lang="en-US" sz="1400" dirty="0">
                <a:solidFill>
                  <a:srgbClr val="222222"/>
                </a:solidFill>
                <a:latin typeface="Georgia" panose="02040502050405020303" pitchFamily="18" charset="0"/>
              </a:rPr>
              <a:t>submission, you cannot make any changes to your </a:t>
            </a:r>
            <a:r>
              <a:rPr lang="en-US" sz="1400" dirty="0" smtClean="0">
                <a:solidFill>
                  <a:srgbClr val="222222"/>
                </a:solidFill>
                <a:latin typeface="Georgia" panose="02040502050405020303" pitchFamily="18" charset="0"/>
              </a:rPr>
              <a:t>application.</a:t>
            </a:r>
            <a:endParaRPr lang="en-US" sz="1400" dirty="0">
              <a:latin typeface="Georgia" panose="02040502050405020303" pitchFamily="18" charset="0"/>
            </a:endParaRPr>
          </a:p>
        </p:txBody>
      </p:sp>
      <p:pic>
        <p:nvPicPr>
          <p:cNvPr id="4" name="Picture 3"/>
          <p:cNvPicPr>
            <a:picLocks noChangeAspect="1"/>
          </p:cNvPicPr>
          <p:nvPr/>
        </p:nvPicPr>
        <p:blipFill>
          <a:blip r:embed="rId2"/>
          <a:stretch>
            <a:fillRect/>
          </a:stretch>
        </p:blipFill>
        <p:spPr>
          <a:xfrm>
            <a:off x="4610100" y="505262"/>
            <a:ext cx="6800850" cy="6081527"/>
          </a:xfrm>
          <a:prstGeom prst="rect">
            <a:avLst/>
          </a:prstGeom>
        </p:spPr>
      </p:pic>
    </p:spTree>
    <p:extLst>
      <p:ext uri="{BB962C8B-B14F-4D97-AF65-F5344CB8AC3E}">
        <p14:creationId xmlns:p14="http://schemas.microsoft.com/office/powerpoint/2010/main" val="330474108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2425740" y="4094228"/>
            <a:ext cx="9283337" cy="2677656"/>
          </a:xfrm>
          <a:prstGeom prst="rect">
            <a:avLst/>
          </a:prstGeom>
        </p:spPr>
        <p:txBody>
          <a:bodyPr wrap="square">
            <a:spAutoFit/>
          </a:bodyPr>
          <a:lstStyle/>
          <a:p>
            <a:pPr algn="just"/>
            <a:r>
              <a:rPr lang="en-US" sz="1400" b="1" dirty="0">
                <a:solidFill>
                  <a:srgbClr val="222222"/>
                </a:solidFill>
                <a:latin typeface="Georgia" panose="02040502050405020303" pitchFamily="18" charset="0"/>
              </a:rPr>
              <a:t>In Case of DSC:</a:t>
            </a:r>
          </a:p>
          <a:p>
            <a:pPr algn="just"/>
            <a:r>
              <a:rPr lang="en-US" sz="1400" dirty="0">
                <a:solidFill>
                  <a:srgbClr val="222222"/>
                </a:solidFill>
                <a:latin typeface="Georgia" panose="02040502050405020303" pitchFamily="18" charset="0"/>
              </a:rPr>
              <a:t>e) Click the </a:t>
            </a:r>
            <a:r>
              <a:rPr lang="en-US" sz="1400" b="1" dirty="0">
                <a:solidFill>
                  <a:srgbClr val="222222"/>
                </a:solidFill>
                <a:latin typeface="Georgia" panose="02040502050405020303" pitchFamily="18" charset="0"/>
              </a:rPr>
              <a:t>SUBMIT WITH DSC </a:t>
            </a:r>
            <a:r>
              <a:rPr lang="en-US" sz="1400" dirty="0">
                <a:solidFill>
                  <a:srgbClr val="222222"/>
                </a:solidFill>
                <a:latin typeface="Georgia" panose="02040502050405020303" pitchFamily="18" charset="0"/>
              </a:rPr>
              <a:t>button.</a:t>
            </a:r>
          </a:p>
          <a:p>
            <a:pPr algn="just"/>
            <a:r>
              <a:rPr lang="en-US" sz="1400" dirty="0">
                <a:solidFill>
                  <a:srgbClr val="222222"/>
                </a:solidFill>
                <a:latin typeface="Georgia" panose="02040502050405020303" pitchFamily="18" charset="0"/>
              </a:rPr>
              <a:t>f) Click the </a:t>
            </a:r>
            <a:r>
              <a:rPr lang="en-US" sz="1400" b="1" dirty="0">
                <a:solidFill>
                  <a:srgbClr val="222222"/>
                </a:solidFill>
                <a:latin typeface="Georgia" panose="02040502050405020303" pitchFamily="18" charset="0"/>
              </a:rPr>
              <a:t>PROCEED </a:t>
            </a:r>
            <a:r>
              <a:rPr lang="en-US" sz="1400" dirty="0">
                <a:solidFill>
                  <a:srgbClr val="222222"/>
                </a:solidFill>
                <a:latin typeface="Georgia" panose="02040502050405020303" pitchFamily="18" charset="0"/>
              </a:rPr>
              <a:t>button.</a:t>
            </a:r>
          </a:p>
          <a:p>
            <a:pPr algn="just"/>
            <a:r>
              <a:rPr lang="en-US" sz="1400" b="1" dirty="0">
                <a:solidFill>
                  <a:srgbClr val="222222"/>
                </a:solidFill>
                <a:latin typeface="Georgia" panose="02040502050405020303" pitchFamily="18" charset="0"/>
              </a:rPr>
              <a:t>Note</a:t>
            </a:r>
            <a:r>
              <a:rPr lang="en-US" sz="1400" dirty="0">
                <a:solidFill>
                  <a:srgbClr val="222222"/>
                </a:solidFill>
                <a:latin typeface="Georgia" panose="02040502050405020303" pitchFamily="18" charset="0"/>
              </a:rPr>
              <a:t>:</a:t>
            </a:r>
          </a:p>
          <a:p>
            <a:pPr algn="just"/>
            <a:r>
              <a:rPr lang="en-US" sz="1400" dirty="0">
                <a:solidFill>
                  <a:srgbClr val="222222"/>
                </a:solidFill>
                <a:latin typeface="Georgia" panose="02040502050405020303" pitchFamily="18" charset="0"/>
              </a:rPr>
              <a:t>Make sure your DSC dongle is inserted in your laptop/ desktop.</a:t>
            </a:r>
          </a:p>
          <a:p>
            <a:pPr algn="just"/>
            <a:r>
              <a:rPr lang="en-US" sz="1400" dirty="0">
                <a:solidFill>
                  <a:srgbClr val="222222"/>
                </a:solidFill>
                <a:latin typeface="Georgia" panose="02040502050405020303" pitchFamily="18" charset="0"/>
              </a:rPr>
              <a:t>Make sure </a:t>
            </a:r>
            <a:r>
              <a:rPr lang="en-US" sz="1400" dirty="0" err="1">
                <a:solidFill>
                  <a:srgbClr val="222222"/>
                </a:solidFill>
                <a:latin typeface="Georgia" panose="02040502050405020303" pitchFamily="18" charset="0"/>
              </a:rPr>
              <a:t>emSigner</a:t>
            </a:r>
            <a:r>
              <a:rPr lang="en-US" sz="1400" dirty="0">
                <a:solidFill>
                  <a:srgbClr val="222222"/>
                </a:solidFill>
                <a:latin typeface="Georgia" panose="02040502050405020303" pitchFamily="18" charset="0"/>
              </a:rPr>
              <a:t> (from </a:t>
            </a:r>
            <a:r>
              <a:rPr lang="en-US" sz="1400" dirty="0" err="1">
                <a:solidFill>
                  <a:srgbClr val="222222"/>
                </a:solidFill>
                <a:latin typeface="Georgia" panose="02040502050405020303" pitchFamily="18" charset="0"/>
              </a:rPr>
              <a:t>eMudra</a:t>
            </a:r>
            <a:r>
              <a:rPr lang="en-US" sz="1400" dirty="0">
                <a:solidFill>
                  <a:srgbClr val="222222"/>
                </a:solidFill>
                <a:latin typeface="Georgia" panose="02040502050405020303" pitchFamily="18" charset="0"/>
              </a:rPr>
              <a:t>) is running on your laptop/ desktop with administrator permissions.</a:t>
            </a:r>
          </a:p>
          <a:p>
            <a:pPr algn="just"/>
            <a:r>
              <a:rPr lang="en-US" sz="1400" dirty="0">
                <a:solidFill>
                  <a:srgbClr val="222222"/>
                </a:solidFill>
                <a:latin typeface="Georgia" panose="02040502050405020303" pitchFamily="18" charset="0"/>
              </a:rPr>
              <a:t>To check if the </a:t>
            </a:r>
            <a:r>
              <a:rPr lang="en-US" sz="1400" dirty="0" err="1">
                <a:solidFill>
                  <a:srgbClr val="222222"/>
                </a:solidFill>
                <a:latin typeface="Georgia" panose="02040502050405020303" pitchFamily="18" charset="0"/>
              </a:rPr>
              <a:t>emSigner</a:t>
            </a:r>
            <a:r>
              <a:rPr lang="en-US" sz="1400" dirty="0">
                <a:solidFill>
                  <a:srgbClr val="222222"/>
                </a:solidFill>
                <a:latin typeface="Georgia" panose="02040502050405020303" pitchFamily="18" charset="0"/>
              </a:rPr>
              <a:t> is running on your laptop/ desktop, perform the following steps:</a:t>
            </a:r>
          </a:p>
          <a:p>
            <a:pPr algn="just"/>
            <a:r>
              <a:rPr lang="en-US" sz="1400" dirty="0">
                <a:solidFill>
                  <a:srgbClr val="222222"/>
                </a:solidFill>
                <a:latin typeface="Georgia" panose="02040502050405020303" pitchFamily="18" charset="0"/>
              </a:rPr>
              <a:t>1. Click the </a:t>
            </a:r>
            <a:r>
              <a:rPr lang="en-US" sz="1400" b="1" dirty="0">
                <a:solidFill>
                  <a:srgbClr val="222222"/>
                </a:solidFill>
                <a:latin typeface="Georgia" panose="02040502050405020303" pitchFamily="18" charset="0"/>
              </a:rPr>
              <a:t>item tray.</a:t>
            </a:r>
          </a:p>
          <a:p>
            <a:pPr algn="just"/>
            <a:r>
              <a:rPr lang="en-US" sz="1400" dirty="0">
                <a:solidFill>
                  <a:srgbClr val="222222"/>
                </a:solidFill>
                <a:latin typeface="Georgia" panose="02040502050405020303" pitchFamily="18" charset="0"/>
              </a:rPr>
              <a:t>2. Double click the </a:t>
            </a:r>
            <a:r>
              <a:rPr lang="en-US" sz="1400" b="1" dirty="0" err="1">
                <a:solidFill>
                  <a:srgbClr val="222222"/>
                </a:solidFill>
                <a:latin typeface="Georgia" panose="02040502050405020303" pitchFamily="18" charset="0"/>
              </a:rPr>
              <a:t>emSigner</a:t>
            </a:r>
            <a:r>
              <a:rPr lang="en-US" sz="1400" b="1" dirty="0">
                <a:solidFill>
                  <a:srgbClr val="222222"/>
                </a:solidFill>
                <a:latin typeface="Georgia" panose="02040502050405020303" pitchFamily="18" charset="0"/>
              </a:rPr>
              <a:t> </a:t>
            </a:r>
            <a:r>
              <a:rPr lang="en-US" sz="1400" dirty="0">
                <a:solidFill>
                  <a:srgbClr val="222222"/>
                </a:solidFill>
                <a:latin typeface="Georgia" panose="02040502050405020303" pitchFamily="18" charset="0"/>
              </a:rPr>
              <a:t>icon.</a:t>
            </a:r>
          </a:p>
          <a:p>
            <a:pPr algn="just"/>
            <a:r>
              <a:rPr lang="en-US" sz="1400" dirty="0">
                <a:solidFill>
                  <a:srgbClr val="222222"/>
                </a:solidFill>
                <a:latin typeface="Georgia" panose="02040502050405020303" pitchFamily="18" charset="0"/>
              </a:rPr>
              <a:t>3. Click the </a:t>
            </a:r>
            <a:r>
              <a:rPr lang="en-US" sz="1400" b="1" dirty="0">
                <a:solidFill>
                  <a:srgbClr val="222222"/>
                </a:solidFill>
                <a:latin typeface="Georgia" panose="02040502050405020303" pitchFamily="18" charset="0"/>
              </a:rPr>
              <a:t>Hide Service button </a:t>
            </a:r>
            <a:r>
              <a:rPr lang="en-US" sz="1400" dirty="0">
                <a:solidFill>
                  <a:srgbClr val="222222"/>
                </a:solidFill>
                <a:latin typeface="Georgia" panose="02040502050405020303" pitchFamily="18" charset="0"/>
              </a:rPr>
              <a:t>to minimize the dialog box.</a:t>
            </a:r>
          </a:p>
          <a:p>
            <a:pPr algn="just"/>
            <a:r>
              <a:rPr lang="en-US" sz="1400" dirty="0">
                <a:solidFill>
                  <a:srgbClr val="222222"/>
                </a:solidFill>
                <a:latin typeface="Georgia" panose="02040502050405020303" pitchFamily="18" charset="0"/>
              </a:rPr>
              <a:t>g) Select the certificate and click the </a:t>
            </a:r>
            <a:r>
              <a:rPr lang="en-US" sz="1400" b="1" dirty="0">
                <a:solidFill>
                  <a:srgbClr val="222222"/>
                </a:solidFill>
                <a:latin typeface="Georgia" panose="02040502050405020303" pitchFamily="18" charset="0"/>
              </a:rPr>
              <a:t>SIGN </a:t>
            </a:r>
            <a:r>
              <a:rPr lang="en-US" sz="1400" dirty="0">
                <a:solidFill>
                  <a:srgbClr val="222222"/>
                </a:solidFill>
                <a:latin typeface="Georgia" panose="02040502050405020303" pitchFamily="18" charset="0"/>
              </a:rPr>
              <a:t>button.</a:t>
            </a:r>
          </a:p>
          <a:p>
            <a:pPr algn="just"/>
            <a:r>
              <a:rPr lang="en-US" sz="1400" dirty="0">
                <a:solidFill>
                  <a:srgbClr val="222222"/>
                </a:solidFill>
                <a:latin typeface="Georgia" panose="02040502050405020303" pitchFamily="18" charset="0"/>
              </a:rPr>
              <a:t>Note: To view the details of your DSC, click the </a:t>
            </a:r>
            <a:r>
              <a:rPr lang="en-US" sz="1400" b="1" dirty="0">
                <a:solidFill>
                  <a:srgbClr val="222222"/>
                </a:solidFill>
                <a:latin typeface="Georgia" panose="02040502050405020303" pitchFamily="18" charset="0"/>
              </a:rPr>
              <a:t>View Certificate </a:t>
            </a:r>
            <a:r>
              <a:rPr lang="en-US" sz="1400" dirty="0">
                <a:solidFill>
                  <a:srgbClr val="222222"/>
                </a:solidFill>
                <a:latin typeface="Georgia" panose="02040502050405020303" pitchFamily="18" charset="0"/>
              </a:rPr>
              <a:t>button</a:t>
            </a:r>
            <a:endParaRPr lang="en-US" sz="1400" dirty="0">
              <a:latin typeface="Georgia" panose="02040502050405020303" pitchFamily="18" charset="0"/>
            </a:endParaRPr>
          </a:p>
        </p:txBody>
      </p:sp>
      <p:pic>
        <p:nvPicPr>
          <p:cNvPr id="3" name="Picture 2"/>
          <p:cNvPicPr>
            <a:picLocks noChangeAspect="1"/>
          </p:cNvPicPr>
          <p:nvPr/>
        </p:nvPicPr>
        <p:blipFill>
          <a:blip r:embed="rId2"/>
          <a:stretch>
            <a:fillRect/>
          </a:stretch>
        </p:blipFill>
        <p:spPr>
          <a:xfrm>
            <a:off x="2425740" y="642631"/>
            <a:ext cx="7067147" cy="3281175"/>
          </a:xfrm>
          <a:prstGeom prst="rect">
            <a:avLst/>
          </a:prstGeom>
        </p:spPr>
      </p:pic>
      <p:sp>
        <p:nvSpPr>
          <p:cNvPr id="4" name="Title 1"/>
          <p:cNvSpPr txBox="1">
            <a:spLocks/>
          </p:cNvSpPr>
          <p:nvPr/>
        </p:nvSpPr>
        <p:spPr>
          <a:xfrm>
            <a:off x="0" y="0"/>
            <a:ext cx="12192000" cy="472209"/>
          </a:xfrm>
          <a:prstGeom prst="rect">
            <a:avLst/>
          </a:prstGeom>
          <a:solidFill>
            <a:schemeClr val="accent6">
              <a:lumMod val="50000"/>
            </a:schemeClr>
          </a:solidFill>
        </p:spPr>
        <p:txBody>
          <a:bodyPr vert="horz" wrap="square" lIns="0" tIns="50941" rIns="0" bIns="50941" rtlCol="0" anchor="t" anchorCtr="0">
            <a:spAutoFit/>
          </a:bodyPr>
          <a:lstStyle>
            <a:lvl1pPr algn="l" defTabSz="899010" rtl="0" eaLnBrk="1" latinLnBrk="0" hangingPunct="1">
              <a:spcBef>
                <a:spcPct val="0"/>
              </a:spcBef>
              <a:buNone/>
              <a:defRPr sz="1588" kern="1200">
                <a:solidFill>
                  <a:schemeClr val="tx2"/>
                </a:solidFill>
                <a:latin typeface="+mj-lt"/>
                <a:ea typeface="+mj-ea"/>
                <a:cs typeface="+mj-cs"/>
              </a:defRPr>
            </a:lvl1pPr>
          </a:lstStyle>
          <a:p>
            <a:pPr algn="ctr"/>
            <a:r>
              <a:rPr lang="en-US" sz="1800" b="1" dirty="0" smtClean="0">
                <a:solidFill>
                  <a:schemeClr val="bg1"/>
                </a:solidFill>
                <a:latin typeface="Georgia" panose="02040502050405020303" pitchFamily="18" charset="0"/>
              </a:rPr>
              <a:t>Steps involved in applying </a:t>
            </a:r>
            <a:r>
              <a:rPr lang="en-US" sz="2400" b="1" dirty="0" smtClean="0">
                <a:solidFill>
                  <a:schemeClr val="bg1"/>
                </a:solidFill>
                <a:latin typeface="Georgia" panose="02040502050405020303" pitchFamily="18" charset="0"/>
              </a:rPr>
              <a:t>for</a:t>
            </a:r>
            <a:r>
              <a:rPr lang="en-US" sz="1800" b="1" dirty="0" smtClean="0">
                <a:solidFill>
                  <a:schemeClr val="bg1"/>
                </a:solidFill>
                <a:latin typeface="Georgia" panose="02040502050405020303" pitchFamily="18" charset="0"/>
              </a:rPr>
              <a:t> Registration as a Tax </a:t>
            </a:r>
            <a:r>
              <a:rPr lang="en-US" sz="1800" b="1" dirty="0" err="1" smtClean="0">
                <a:solidFill>
                  <a:schemeClr val="bg1"/>
                </a:solidFill>
                <a:latin typeface="Georgia" panose="02040502050405020303" pitchFamily="18" charset="0"/>
              </a:rPr>
              <a:t>Deductor</a:t>
            </a:r>
            <a:r>
              <a:rPr lang="en-US" sz="1800" b="1" dirty="0" smtClean="0">
                <a:solidFill>
                  <a:schemeClr val="bg1"/>
                </a:solidFill>
                <a:latin typeface="Georgia" panose="02040502050405020303" pitchFamily="18" charset="0"/>
              </a:rPr>
              <a:t> on the GST portal? 	</a:t>
            </a:r>
            <a:endParaRPr lang="en-US" sz="18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374378278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86944" y="1858871"/>
            <a:ext cx="6674167" cy="4358931"/>
          </a:xfrm>
          <a:prstGeom prst="rect">
            <a:avLst/>
          </a:prstGeom>
        </p:spPr>
      </p:pic>
      <p:sp>
        <p:nvSpPr>
          <p:cNvPr id="3" name="Rectangle 2"/>
          <p:cNvSpPr/>
          <p:nvPr/>
        </p:nvSpPr>
        <p:spPr>
          <a:xfrm>
            <a:off x="2386944" y="1141214"/>
            <a:ext cx="4201791" cy="307777"/>
          </a:xfrm>
          <a:prstGeom prst="rect">
            <a:avLst/>
          </a:prstGeom>
        </p:spPr>
        <p:txBody>
          <a:bodyPr wrap="none">
            <a:spAutoFit/>
          </a:bodyPr>
          <a:lstStyle/>
          <a:p>
            <a:r>
              <a:rPr lang="en-US" sz="1400" dirty="0">
                <a:solidFill>
                  <a:srgbClr val="222222"/>
                </a:solidFill>
                <a:latin typeface="Georgia" panose="02040502050405020303" pitchFamily="18" charset="0"/>
              </a:rPr>
              <a:t>h) Select the certificate and click the </a:t>
            </a:r>
            <a:r>
              <a:rPr lang="en-US" sz="1400" b="1" dirty="0">
                <a:solidFill>
                  <a:srgbClr val="222222"/>
                </a:solidFill>
                <a:latin typeface="Georgia" panose="02040502050405020303" pitchFamily="18" charset="0"/>
              </a:rPr>
              <a:t>SIGN </a:t>
            </a:r>
            <a:r>
              <a:rPr lang="en-US" sz="1400" dirty="0">
                <a:solidFill>
                  <a:srgbClr val="222222"/>
                </a:solidFill>
                <a:latin typeface="Georgia" panose="02040502050405020303" pitchFamily="18" charset="0"/>
              </a:rPr>
              <a:t>button.</a:t>
            </a:r>
            <a:endParaRPr lang="en-US" sz="1400" dirty="0">
              <a:latin typeface="Georgia" panose="02040502050405020303" pitchFamily="18" charset="0"/>
            </a:endParaRPr>
          </a:p>
        </p:txBody>
      </p:sp>
      <p:sp>
        <p:nvSpPr>
          <p:cNvPr id="4" name="Title 1"/>
          <p:cNvSpPr txBox="1">
            <a:spLocks/>
          </p:cNvSpPr>
          <p:nvPr/>
        </p:nvSpPr>
        <p:spPr>
          <a:xfrm>
            <a:off x="0" y="0"/>
            <a:ext cx="12192000" cy="472209"/>
          </a:xfrm>
          <a:prstGeom prst="rect">
            <a:avLst/>
          </a:prstGeom>
          <a:solidFill>
            <a:schemeClr val="accent6">
              <a:lumMod val="50000"/>
            </a:schemeClr>
          </a:solidFill>
        </p:spPr>
        <p:txBody>
          <a:bodyPr vert="horz" wrap="square" lIns="0" tIns="50941" rIns="0" bIns="50941" rtlCol="0" anchor="t" anchorCtr="0">
            <a:spAutoFit/>
          </a:bodyPr>
          <a:lstStyle>
            <a:lvl1pPr algn="l" defTabSz="899010" rtl="0" eaLnBrk="1" latinLnBrk="0" hangingPunct="1">
              <a:spcBef>
                <a:spcPct val="0"/>
              </a:spcBef>
              <a:buNone/>
              <a:defRPr sz="1588" kern="1200">
                <a:solidFill>
                  <a:schemeClr val="tx2"/>
                </a:solidFill>
                <a:latin typeface="+mj-lt"/>
                <a:ea typeface="+mj-ea"/>
                <a:cs typeface="+mj-cs"/>
              </a:defRPr>
            </a:lvl1pPr>
          </a:lstStyle>
          <a:p>
            <a:pPr algn="ctr"/>
            <a:r>
              <a:rPr lang="en-US" sz="1800" b="1" dirty="0" smtClean="0">
                <a:solidFill>
                  <a:schemeClr val="bg1"/>
                </a:solidFill>
                <a:latin typeface="Georgia" panose="02040502050405020303" pitchFamily="18" charset="0"/>
              </a:rPr>
              <a:t>Steps involved in applying </a:t>
            </a:r>
            <a:r>
              <a:rPr lang="en-US" sz="2400" b="1" dirty="0" smtClean="0">
                <a:solidFill>
                  <a:schemeClr val="bg1"/>
                </a:solidFill>
                <a:latin typeface="Georgia" panose="02040502050405020303" pitchFamily="18" charset="0"/>
              </a:rPr>
              <a:t>for</a:t>
            </a:r>
            <a:r>
              <a:rPr lang="en-US" sz="1800" b="1" dirty="0" smtClean="0">
                <a:solidFill>
                  <a:schemeClr val="bg1"/>
                </a:solidFill>
                <a:latin typeface="Georgia" panose="02040502050405020303" pitchFamily="18" charset="0"/>
              </a:rPr>
              <a:t> Registration as a Tax </a:t>
            </a:r>
            <a:r>
              <a:rPr lang="en-US" sz="1800" b="1" dirty="0" err="1" smtClean="0">
                <a:solidFill>
                  <a:schemeClr val="bg1"/>
                </a:solidFill>
                <a:latin typeface="Georgia" panose="02040502050405020303" pitchFamily="18" charset="0"/>
              </a:rPr>
              <a:t>Deductor</a:t>
            </a:r>
            <a:r>
              <a:rPr lang="en-US" sz="1800" b="1" dirty="0" smtClean="0">
                <a:solidFill>
                  <a:schemeClr val="bg1"/>
                </a:solidFill>
                <a:latin typeface="Georgia" panose="02040502050405020303" pitchFamily="18" charset="0"/>
              </a:rPr>
              <a:t> on the GST portal? 	</a:t>
            </a:r>
            <a:endParaRPr lang="en-US" sz="18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163773293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p:cNvSpPr>
          <p:nvPr/>
        </p:nvSpPr>
        <p:spPr>
          <a:xfrm>
            <a:off x="0" y="0"/>
            <a:ext cx="12192000" cy="472209"/>
          </a:xfrm>
          <a:prstGeom prst="rect">
            <a:avLst/>
          </a:prstGeom>
          <a:solidFill>
            <a:schemeClr val="accent6">
              <a:lumMod val="50000"/>
            </a:schemeClr>
          </a:solidFill>
        </p:spPr>
        <p:txBody>
          <a:bodyPr vert="horz" wrap="square" lIns="0" tIns="50941" rIns="0" bIns="50941" rtlCol="0" anchor="t" anchorCtr="0">
            <a:spAutoFit/>
          </a:bodyPr>
          <a:lstStyle>
            <a:lvl1pPr algn="l" defTabSz="899010" rtl="0" eaLnBrk="1" latinLnBrk="0" hangingPunct="1">
              <a:spcBef>
                <a:spcPct val="0"/>
              </a:spcBef>
              <a:buNone/>
              <a:defRPr sz="1588" kern="1200">
                <a:solidFill>
                  <a:schemeClr val="tx2"/>
                </a:solidFill>
                <a:latin typeface="+mj-lt"/>
                <a:ea typeface="+mj-ea"/>
                <a:cs typeface="+mj-cs"/>
              </a:defRPr>
            </a:lvl1pPr>
          </a:lstStyle>
          <a:p>
            <a:pPr algn="ctr"/>
            <a:r>
              <a:rPr lang="en-US" sz="1800" b="1" dirty="0" smtClean="0">
                <a:solidFill>
                  <a:schemeClr val="bg1"/>
                </a:solidFill>
                <a:latin typeface="Georgia" panose="02040502050405020303" pitchFamily="18" charset="0"/>
              </a:rPr>
              <a:t>Steps involved in applying </a:t>
            </a:r>
            <a:r>
              <a:rPr lang="en-US" sz="2400" b="1" dirty="0" smtClean="0">
                <a:solidFill>
                  <a:schemeClr val="bg1"/>
                </a:solidFill>
                <a:latin typeface="Georgia" panose="02040502050405020303" pitchFamily="18" charset="0"/>
              </a:rPr>
              <a:t>for</a:t>
            </a:r>
            <a:r>
              <a:rPr lang="en-US" sz="1800" b="1" dirty="0" smtClean="0">
                <a:solidFill>
                  <a:schemeClr val="bg1"/>
                </a:solidFill>
                <a:latin typeface="Georgia" panose="02040502050405020303" pitchFamily="18" charset="0"/>
              </a:rPr>
              <a:t> Registration as a Tax </a:t>
            </a:r>
            <a:r>
              <a:rPr lang="en-US" sz="1800" b="1" dirty="0" err="1" smtClean="0">
                <a:solidFill>
                  <a:schemeClr val="bg1"/>
                </a:solidFill>
                <a:latin typeface="Georgia" panose="02040502050405020303" pitchFamily="18" charset="0"/>
              </a:rPr>
              <a:t>Deductor</a:t>
            </a:r>
            <a:r>
              <a:rPr lang="en-US" sz="1800" b="1" dirty="0" smtClean="0">
                <a:solidFill>
                  <a:schemeClr val="bg1"/>
                </a:solidFill>
                <a:latin typeface="Georgia" panose="02040502050405020303" pitchFamily="18" charset="0"/>
              </a:rPr>
              <a:t> on the GST portal	</a:t>
            </a:r>
            <a:endParaRPr lang="en-US" sz="1800" dirty="0">
              <a:solidFill>
                <a:schemeClr val="bg1"/>
              </a:solidFill>
              <a:latin typeface="Georgia" panose="02040502050405020303" pitchFamily="18" charset="0"/>
            </a:endParaRPr>
          </a:p>
        </p:txBody>
      </p:sp>
      <p:sp>
        <p:nvSpPr>
          <p:cNvPr id="3" name="Rectangle 2"/>
          <p:cNvSpPr/>
          <p:nvPr/>
        </p:nvSpPr>
        <p:spPr>
          <a:xfrm>
            <a:off x="1287642" y="554967"/>
            <a:ext cx="10890069" cy="2693045"/>
          </a:xfrm>
          <a:prstGeom prst="rect">
            <a:avLst/>
          </a:prstGeom>
        </p:spPr>
        <p:txBody>
          <a:bodyPr wrap="square">
            <a:spAutoFit/>
          </a:bodyPr>
          <a:lstStyle/>
          <a:p>
            <a:pPr algn="just"/>
            <a:r>
              <a:rPr lang="en-US" sz="1300" b="1" dirty="0">
                <a:solidFill>
                  <a:srgbClr val="222222"/>
                </a:solidFill>
                <a:latin typeface="Georgia" panose="02040502050405020303" pitchFamily="18" charset="0"/>
              </a:rPr>
              <a:t>In Case of E-Signature</a:t>
            </a:r>
            <a:r>
              <a:rPr lang="en-US" sz="1300" dirty="0">
                <a:solidFill>
                  <a:srgbClr val="222222"/>
                </a:solidFill>
                <a:latin typeface="Georgia" panose="02040502050405020303" pitchFamily="18" charset="0"/>
              </a:rPr>
              <a:t>:</a:t>
            </a:r>
          </a:p>
          <a:p>
            <a:pPr algn="just"/>
            <a:r>
              <a:rPr lang="en-US" sz="1300" dirty="0">
                <a:solidFill>
                  <a:srgbClr val="222222"/>
                </a:solidFill>
                <a:latin typeface="Georgia" panose="02040502050405020303" pitchFamily="18" charset="0"/>
              </a:rPr>
              <a:t>e) Click the </a:t>
            </a:r>
            <a:r>
              <a:rPr lang="en-US" sz="1300" b="1" dirty="0">
                <a:solidFill>
                  <a:srgbClr val="222222"/>
                </a:solidFill>
                <a:latin typeface="Georgia" panose="02040502050405020303" pitchFamily="18" charset="0"/>
              </a:rPr>
              <a:t>SUBMIT WITH E-SIGNATURE </a:t>
            </a:r>
            <a:r>
              <a:rPr lang="en-US" sz="1300" dirty="0">
                <a:solidFill>
                  <a:srgbClr val="222222"/>
                </a:solidFill>
                <a:latin typeface="Georgia" panose="02040502050405020303" pitchFamily="18" charset="0"/>
              </a:rPr>
              <a:t>button.</a:t>
            </a:r>
          </a:p>
          <a:p>
            <a:pPr algn="just"/>
            <a:r>
              <a:rPr lang="en-US" sz="1300" dirty="0">
                <a:solidFill>
                  <a:srgbClr val="222222"/>
                </a:solidFill>
                <a:latin typeface="Georgia" panose="02040502050405020303" pitchFamily="18" charset="0"/>
              </a:rPr>
              <a:t>f) In the </a:t>
            </a:r>
            <a:r>
              <a:rPr lang="en-US" sz="1300" b="1" dirty="0">
                <a:solidFill>
                  <a:srgbClr val="222222"/>
                </a:solidFill>
                <a:latin typeface="Georgia" panose="02040502050405020303" pitchFamily="18" charset="0"/>
              </a:rPr>
              <a:t>Please select Service Provider </a:t>
            </a:r>
            <a:r>
              <a:rPr lang="en-US" sz="1300" dirty="0">
                <a:solidFill>
                  <a:srgbClr val="222222"/>
                </a:solidFill>
                <a:latin typeface="Georgia" panose="02040502050405020303" pitchFamily="18" charset="0"/>
              </a:rPr>
              <a:t>option, select the appropriate Service Provider.</a:t>
            </a:r>
          </a:p>
          <a:p>
            <a:pPr algn="just"/>
            <a:r>
              <a:rPr lang="en-US" sz="1300" b="1" dirty="0">
                <a:solidFill>
                  <a:srgbClr val="222222"/>
                </a:solidFill>
                <a:latin typeface="Georgia" panose="02040502050405020303" pitchFamily="18" charset="0"/>
              </a:rPr>
              <a:t>Note</a:t>
            </a:r>
            <a:r>
              <a:rPr lang="en-US" sz="1300" dirty="0">
                <a:solidFill>
                  <a:srgbClr val="222222"/>
                </a:solidFill>
                <a:latin typeface="Georgia" panose="02040502050405020303" pitchFamily="18" charset="0"/>
              </a:rPr>
              <a:t>: C-DAC and NSDL are e-sign Service Providers (Both are free of cost).</a:t>
            </a:r>
          </a:p>
          <a:p>
            <a:pPr algn="just"/>
            <a:r>
              <a:rPr lang="en-US" sz="1300" dirty="0">
                <a:solidFill>
                  <a:srgbClr val="222222"/>
                </a:solidFill>
                <a:latin typeface="Georgia" panose="02040502050405020303" pitchFamily="18" charset="0"/>
              </a:rPr>
              <a:t>g) Select the checkbox for declaration.</a:t>
            </a:r>
          </a:p>
          <a:p>
            <a:pPr algn="just"/>
            <a:r>
              <a:rPr lang="en-US" sz="1300" b="1" dirty="0">
                <a:solidFill>
                  <a:srgbClr val="222222"/>
                </a:solidFill>
                <a:latin typeface="Georgia" panose="02040502050405020303" pitchFamily="18" charset="0"/>
              </a:rPr>
              <a:t>Note</a:t>
            </a:r>
            <a:r>
              <a:rPr lang="en-US" sz="1300" dirty="0">
                <a:solidFill>
                  <a:srgbClr val="222222"/>
                </a:solidFill>
                <a:latin typeface="Georgia" panose="02040502050405020303" pitchFamily="18" charset="0"/>
              </a:rPr>
              <a:t>: OTP will be sent to your e-mail address and mobile phone number registered with </a:t>
            </a:r>
            <a:r>
              <a:rPr lang="en-US" sz="1300" dirty="0" err="1">
                <a:solidFill>
                  <a:srgbClr val="222222"/>
                </a:solidFill>
                <a:latin typeface="Georgia" panose="02040502050405020303" pitchFamily="18" charset="0"/>
              </a:rPr>
              <a:t>Aadhaar</a:t>
            </a:r>
            <a:r>
              <a:rPr lang="en-US" sz="1300" dirty="0">
                <a:solidFill>
                  <a:srgbClr val="222222"/>
                </a:solidFill>
                <a:latin typeface="Georgia" panose="02040502050405020303" pitchFamily="18" charset="0"/>
              </a:rPr>
              <a:t>.</a:t>
            </a:r>
          </a:p>
          <a:p>
            <a:pPr algn="just"/>
            <a:r>
              <a:rPr lang="en-US" sz="1300" dirty="0" smtClean="0">
                <a:solidFill>
                  <a:srgbClr val="222222"/>
                </a:solidFill>
                <a:latin typeface="Georgia" panose="02040502050405020303" pitchFamily="18" charset="0"/>
              </a:rPr>
              <a:t>h</a:t>
            </a:r>
            <a:r>
              <a:rPr lang="en-US" sz="1300" dirty="0">
                <a:solidFill>
                  <a:srgbClr val="222222"/>
                </a:solidFill>
                <a:latin typeface="Georgia" panose="02040502050405020303" pitchFamily="18" charset="0"/>
              </a:rPr>
              <a:t>) Click the </a:t>
            </a:r>
            <a:r>
              <a:rPr lang="en-US" sz="1300" b="1" dirty="0">
                <a:solidFill>
                  <a:srgbClr val="222222"/>
                </a:solidFill>
                <a:latin typeface="Georgia" panose="02040502050405020303" pitchFamily="18" charset="0"/>
              </a:rPr>
              <a:t>CONTINUE </a:t>
            </a:r>
            <a:r>
              <a:rPr lang="en-US" sz="1300" dirty="0">
                <a:solidFill>
                  <a:srgbClr val="222222"/>
                </a:solidFill>
                <a:latin typeface="Georgia" panose="02040502050405020303" pitchFamily="18" charset="0"/>
              </a:rPr>
              <a:t>button.</a:t>
            </a:r>
          </a:p>
          <a:p>
            <a:pPr algn="just"/>
            <a:r>
              <a:rPr lang="en-US" sz="1300" dirty="0" err="1">
                <a:solidFill>
                  <a:srgbClr val="222222"/>
                </a:solidFill>
                <a:latin typeface="Georgia" panose="02040502050405020303" pitchFamily="18" charset="0"/>
              </a:rPr>
              <a:t>i</a:t>
            </a:r>
            <a:r>
              <a:rPr lang="en-US" sz="1300" dirty="0">
                <a:solidFill>
                  <a:srgbClr val="222222"/>
                </a:solidFill>
                <a:latin typeface="Georgia" panose="02040502050405020303" pitchFamily="18" charset="0"/>
              </a:rPr>
              <a:t>) </a:t>
            </a:r>
            <a:r>
              <a:rPr lang="en-US" sz="1300" b="1" dirty="0">
                <a:solidFill>
                  <a:srgbClr val="222222"/>
                </a:solidFill>
                <a:latin typeface="Georgia" panose="02040502050405020303" pitchFamily="18" charset="0"/>
              </a:rPr>
              <a:t>Verify </a:t>
            </a:r>
            <a:r>
              <a:rPr lang="en-US" sz="1300" b="1" dirty="0" err="1">
                <a:solidFill>
                  <a:srgbClr val="222222"/>
                </a:solidFill>
                <a:latin typeface="Georgia" panose="02040502050405020303" pitchFamily="18" charset="0"/>
              </a:rPr>
              <a:t>Aadhaar</a:t>
            </a:r>
            <a:r>
              <a:rPr lang="en-US" sz="1300" b="1" dirty="0">
                <a:solidFill>
                  <a:srgbClr val="222222"/>
                </a:solidFill>
                <a:latin typeface="Georgia" panose="02040502050405020303" pitchFamily="18" charset="0"/>
              </a:rPr>
              <a:t> OTP </a:t>
            </a:r>
            <a:r>
              <a:rPr lang="en-US" sz="1300" dirty="0">
                <a:solidFill>
                  <a:srgbClr val="222222"/>
                </a:solidFill>
                <a:latin typeface="Georgia" panose="02040502050405020303" pitchFamily="18" charset="0"/>
              </a:rPr>
              <a:t>screen is displayed. Enter the OTP received on your e-mail address and mobile phone number</a:t>
            </a:r>
          </a:p>
          <a:p>
            <a:pPr algn="just"/>
            <a:r>
              <a:rPr lang="en-US" sz="1300" dirty="0">
                <a:solidFill>
                  <a:srgbClr val="222222"/>
                </a:solidFill>
                <a:latin typeface="Georgia" panose="02040502050405020303" pitchFamily="18" charset="0"/>
              </a:rPr>
              <a:t>registered with </a:t>
            </a:r>
            <a:r>
              <a:rPr lang="en-US" sz="1300" dirty="0" err="1">
                <a:solidFill>
                  <a:srgbClr val="222222"/>
                </a:solidFill>
                <a:latin typeface="Georgia" panose="02040502050405020303" pitchFamily="18" charset="0"/>
              </a:rPr>
              <a:t>Aadhaar</a:t>
            </a:r>
            <a:r>
              <a:rPr lang="en-US" sz="1300" dirty="0">
                <a:solidFill>
                  <a:srgbClr val="222222"/>
                </a:solidFill>
                <a:latin typeface="Georgia" panose="02040502050405020303" pitchFamily="18" charset="0"/>
              </a:rPr>
              <a:t>. Click the </a:t>
            </a:r>
            <a:r>
              <a:rPr lang="en-US" sz="1300" b="1" dirty="0">
                <a:solidFill>
                  <a:srgbClr val="222222"/>
                </a:solidFill>
                <a:latin typeface="Georgia" panose="02040502050405020303" pitchFamily="18" charset="0"/>
              </a:rPr>
              <a:t>SUBMIT </a:t>
            </a:r>
            <a:r>
              <a:rPr lang="en-US" sz="1300" dirty="0">
                <a:solidFill>
                  <a:srgbClr val="222222"/>
                </a:solidFill>
                <a:latin typeface="Georgia" panose="02040502050405020303" pitchFamily="18" charset="0"/>
              </a:rPr>
              <a:t>button.</a:t>
            </a:r>
          </a:p>
          <a:p>
            <a:pPr algn="just"/>
            <a:r>
              <a:rPr lang="en-US" sz="1300" b="1" dirty="0">
                <a:solidFill>
                  <a:srgbClr val="222222"/>
                </a:solidFill>
                <a:latin typeface="Georgia" panose="02040502050405020303" pitchFamily="18" charset="0"/>
              </a:rPr>
              <a:t>In Case of EVC:</a:t>
            </a:r>
          </a:p>
          <a:p>
            <a:pPr algn="just"/>
            <a:r>
              <a:rPr lang="en-US" sz="1300" dirty="0">
                <a:solidFill>
                  <a:srgbClr val="222222"/>
                </a:solidFill>
                <a:latin typeface="Georgia" panose="02040502050405020303" pitchFamily="18" charset="0"/>
              </a:rPr>
              <a:t>e) Click the </a:t>
            </a:r>
            <a:r>
              <a:rPr lang="en-US" sz="1300" b="1" dirty="0">
                <a:solidFill>
                  <a:srgbClr val="222222"/>
                </a:solidFill>
                <a:latin typeface="Georgia" panose="02040502050405020303" pitchFamily="18" charset="0"/>
              </a:rPr>
              <a:t>SUBMIT WITH EVC </a:t>
            </a:r>
            <a:r>
              <a:rPr lang="en-US" sz="1300" dirty="0">
                <a:solidFill>
                  <a:srgbClr val="222222"/>
                </a:solidFill>
                <a:latin typeface="Georgia" panose="02040502050405020303" pitchFamily="18" charset="0"/>
              </a:rPr>
              <a:t>button.</a:t>
            </a:r>
          </a:p>
          <a:p>
            <a:pPr algn="just"/>
            <a:r>
              <a:rPr lang="en-US" sz="1300" dirty="0">
                <a:solidFill>
                  <a:srgbClr val="222222"/>
                </a:solidFill>
                <a:latin typeface="Georgia" panose="02040502050405020303" pitchFamily="18" charset="0"/>
              </a:rPr>
              <a:t>f) Enter the OTP sent to email and mobile number of the Authorized Signatory registered at the GST Portal and click the</a:t>
            </a:r>
          </a:p>
          <a:p>
            <a:pPr algn="just"/>
            <a:r>
              <a:rPr lang="en-US" sz="1300" b="1" dirty="0">
                <a:solidFill>
                  <a:srgbClr val="222222"/>
                </a:solidFill>
                <a:latin typeface="Georgia" panose="02040502050405020303" pitchFamily="18" charset="0"/>
              </a:rPr>
              <a:t>VALIDATE OTP </a:t>
            </a:r>
            <a:r>
              <a:rPr lang="en-US" sz="1300" dirty="0">
                <a:solidFill>
                  <a:srgbClr val="222222"/>
                </a:solidFill>
                <a:latin typeface="Georgia" panose="02040502050405020303" pitchFamily="18" charset="0"/>
              </a:rPr>
              <a:t>button.</a:t>
            </a:r>
            <a:endParaRPr lang="en-US" sz="1300" dirty="0">
              <a:latin typeface="Georgia" panose="02040502050405020303" pitchFamily="18" charset="0"/>
            </a:endParaRPr>
          </a:p>
        </p:txBody>
      </p:sp>
      <p:pic>
        <p:nvPicPr>
          <p:cNvPr id="4" name="Picture 3"/>
          <p:cNvPicPr>
            <a:picLocks noChangeAspect="1"/>
          </p:cNvPicPr>
          <p:nvPr/>
        </p:nvPicPr>
        <p:blipFill>
          <a:blip r:embed="rId2"/>
          <a:stretch>
            <a:fillRect/>
          </a:stretch>
        </p:blipFill>
        <p:spPr>
          <a:xfrm>
            <a:off x="1287642" y="3330770"/>
            <a:ext cx="7242402" cy="3252201"/>
          </a:xfrm>
          <a:prstGeom prst="rect">
            <a:avLst/>
          </a:prstGeom>
        </p:spPr>
      </p:pic>
    </p:spTree>
    <p:extLst>
      <p:ext uri="{BB962C8B-B14F-4D97-AF65-F5344CB8AC3E}">
        <p14:creationId xmlns:p14="http://schemas.microsoft.com/office/powerpoint/2010/main" val="175523894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1329145" y="898048"/>
            <a:ext cx="9499963" cy="738664"/>
          </a:xfrm>
          <a:prstGeom prst="rect">
            <a:avLst/>
          </a:prstGeom>
        </p:spPr>
        <p:txBody>
          <a:bodyPr wrap="square">
            <a:spAutoFit/>
          </a:bodyPr>
          <a:lstStyle/>
          <a:p>
            <a:pPr marL="285750" indent="-285750">
              <a:buFont typeface="Arial" panose="020B0604020202020204" pitchFamily="34" charset="0"/>
              <a:buChar char="•"/>
            </a:pPr>
            <a:r>
              <a:rPr lang="en-US" sz="1400" dirty="0">
                <a:solidFill>
                  <a:srgbClr val="222222"/>
                </a:solidFill>
                <a:latin typeface="Georgia" panose="02040502050405020303" pitchFamily="18" charset="0"/>
              </a:rPr>
              <a:t>The success message is displayed. You will receive the acknowledgement in next 15 minutes on your registered </a:t>
            </a:r>
            <a:r>
              <a:rPr lang="en-US" sz="1400" dirty="0" smtClean="0">
                <a:solidFill>
                  <a:srgbClr val="222222"/>
                </a:solidFill>
                <a:latin typeface="Georgia" panose="02040502050405020303" pitchFamily="18" charset="0"/>
              </a:rPr>
              <a:t>e-mail address </a:t>
            </a:r>
            <a:r>
              <a:rPr lang="en-US" sz="1400" dirty="0">
                <a:solidFill>
                  <a:srgbClr val="222222"/>
                </a:solidFill>
                <a:latin typeface="Georgia" panose="02040502050405020303" pitchFamily="18" charset="0"/>
              </a:rPr>
              <a:t>and mobile phone number. </a:t>
            </a:r>
            <a:r>
              <a:rPr lang="en-US" sz="1400" b="1" dirty="0">
                <a:solidFill>
                  <a:srgbClr val="222222"/>
                </a:solidFill>
                <a:latin typeface="Georgia" panose="02040502050405020303" pitchFamily="18" charset="0"/>
              </a:rPr>
              <a:t>Application Reference Number (ARN) </a:t>
            </a:r>
            <a:r>
              <a:rPr lang="en-US" sz="1400" dirty="0">
                <a:solidFill>
                  <a:srgbClr val="222222"/>
                </a:solidFill>
                <a:latin typeface="Georgia" panose="02040502050405020303" pitchFamily="18" charset="0"/>
              </a:rPr>
              <a:t>receipt is sent on your e-mail address </a:t>
            </a:r>
            <a:r>
              <a:rPr lang="en-US" sz="1400" dirty="0" smtClean="0">
                <a:solidFill>
                  <a:srgbClr val="222222"/>
                </a:solidFill>
                <a:latin typeface="Georgia" panose="02040502050405020303" pitchFamily="18" charset="0"/>
              </a:rPr>
              <a:t>and mobile </a:t>
            </a:r>
            <a:r>
              <a:rPr lang="en-US" sz="1400" dirty="0">
                <a:solidFill>
                  <a:srgbClr val="222222"/>
                </a:solidFill>
                <a:latin typeface="Georgia" panose="02040502050405020303" pitchFamily="18" charset="0"/>
              </a:rPr>
              <a:t>phone number.</a:t>
            </a:r>
            <a:endParaRPr lang="en-US" sz="1400" dirty="0">
              <a:latin typeface="Georgia" panose="02040502050405020303" pitchFamily="18" charset="0"/>
            </a:endParaRPr>
          </a:p>
        </p:txBody>
      </p:sp>
      <p:pic>
        <p:nvPicPr>
          <p:cNvPr id="4" name="Picture 3"/>
          <p:cNvPicPr>
            <a:picLocks noChangeAspect="1"/>
          </p:cNvPicPr>
          <p:nvPr/>
        </p:nvPicPr>
        <p:blipFill>
          <a:blip r:embed="rId2"/>
          <a:stretch>
            <a:fillRect/>
          </a:stretch>
        </p:blipFill>
        <p:spPr>
          <a:xfrm>
            <a:off x="1329145" y="2277994"/>
            <a:ext cx="9865106" cy="1773692"/>
          </a:xfrm>
          <a:prstGeom prst="rect">
            <a:avLst/>
          </a:prstGeom>
        </p:spPr>
      </p:pic>
      <p:sp>
        <p:nvSpPr>
          <p:cNvPr id="5" name="Title 1"/>
          <p:cNvSpPr txBox="1">
            <a:spLocks/>
          </p:cNvSpPr>
          <p:nvPr/>
        </p:nvSpPr>
        <p:spPr>
          <a:xfrm>
            <a:off x="0" y="0"/>
            <a:ext cx="12192000" cy="472209"/>
          </a:xfrm>
          <a:prstGeom prst="rect">
            <a:avLst/>
          </a:prstGeom>
          <a:solidFill>
            <a:schemeClr val="accent6">
              <a:lumMod val="50000"/>
            </a:schemeClr>
          </a:solidFill>
        </p:spPr>
        <p:txBody>
          <a:bodyPr vert="horz" wrap="square" lIns="0" tIns="50941" rIns="0" bIns="50941" rtlCol="0" anchor="t" anchorCtr="0">
            <a:spAutoFit/>
          </a:bodyPr>
          <a:lstStyle>
            <a:lvl1pPr algn="l" defTabSz="899010" rtl="0" eaLnBrk="1" latinLnBrk="0" hangingPunct="1">
              <a:spcBef>
                <a:spcPct val="0"/>
              </a:spcBef>
              <a:buNone/>
              <a:defRPr sz="1588" kern="1200">
                <a:solidFill>
                  <a:schemeClr val="tx2"/>
                </a:solidFill>
                <a:latin typeface="+mj-lt"/>
                <a:ea typeface="+mj-ea"/>
                <a:cs typeface="+mj-cs"/>
              </a:defRPr>
            </a:lvl1pPr>
          </a:lstStyle>
          <a:p>
            <a:pPr algn="ctr"/>
            <a:r>
              <a:rPr lang="en-US" sz="1800" b="1" smtClean="0">
                <a:solidFill>
                  <a:schemeClr val="bg1"/>
                </a:solidFill>
                <a:latin typeface="Georgia" panose="02040502050405020303" pitchFamily="18" charset="0"/>
              </a:rPr>
              <a:t>Steps involved in applying </a:t>
            </a:r>
            <a:r>
              <a:rPr lang="en-US" sz="2400" b="1" smtClean="0">
                <a:solidFill>
                  <a:schemeClr val="bg1"/>
                </a:solidFill>
                <a:latin typeface="Georgia" panose="02040502050405020303" pitchFamily="18" charset="0"/>
              </a:rPr>
              <a:t>for</a:t>
            </a:r>
            <a:r>
              <a:rPr lang="en-US" sz="1800" b="1" smtClean="0">
                <a:solidFill>
                  <a:schemeClr val="bg1"/>
                </a:solidFill>
                <a:latin typeface="Georgia" panose="02040502050405020303" pitchFamily="18" charset="0"/>
              </a:rPr>
              <a:t> Registration as a Tax Deductor on the GST portal? 	</a:t>
            </a:r>
            <a:endParaRPr lang="en-US" sz="18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4933336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p:cNvSpPr txBox="1"/>
          <p:nvPr/>
        </p:nvSpPr>
        <p:spPr>
          <a:xfrm>
            <a:off x="3250659" y="1199744"/>
            <a:ext cx="7886700" cy="523220"/>
          </a:xfrm>
          <a:prstGeom prst="rect">
            <a:avLst/>
          </a:prstGeom>
          <a:noFill/>
        </p:spPr>
        <p:txBody>
          <a:bodyPr wrap="square" rtlCol="0">
            <a:spAutoFit/>
          </a:bodyPr>
          <a:lstStyle/>
          <a:p>
            <a:r>
              <a:rPr lang="en-US" sz="2800" b="1" u="sng" dirty="0"/>
              <a:t>Refer Notification No.33/2017-CGST</a:t>
            </a:r>
          </a:p>
        </p:txBody>
      </p:sp>
      <p:sp>
        <p:nvSpPr>
          <p:cNvPr id="8" name="TextBox 7"/>
          <p:cNvSpPr txBox="1"/>
          <p:nvPr/>
        </p:nvSpPr>
        <p:spPr>
          <a:xfrm>
            <a:off x="1598638" y="2038234"/>
            <a:ext cx="8994723" cy="3631763"/>
          </a:xfrm>
          <a:prstGeom prst="rect">
            <a:avLst/>
          </a:prstGeom>
          <a:solidFill>
            <a:schemeClr val="accent1">
              <a:lumMod val="60000"/>
              <a:lumOff val="40000"/>
            </a:schemeClr>
          </a:solidFill>
          <a:ln w="3810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en-US" sz="2300" b="1" dirty="0">
                <a:latin typeface="Georgia" panose="02040502050405020303" pitchFamily="18" charset="0"/>
              </a:rPr>
              <a:t> </a:t>
            </a:r>
            <a:r>
              <a:rPr lang="en-US" sz="2300" b="1" dirty="0" smtClean="0">
                <a:latin typeface="Georgia" panose="02040502050405020303" pitchFamily="18" charset="0"/>
              </a:rPr>
              <a:t>  Following </a:t>
            </a:r>
            <a:r>
              <a:rPr lang="en-US" sz="2300" b="1" dirty="0">
                <a:latin typeface="Georgia" panose="02040502050405020303" pitchFamily="18" charset="0"/>
              </a:rPr>
              <a:t>persons are notified as per the notification:-</a:t>
            </a:r>
          </a:p>
          <a:p>
            <a:pPr marL="800100" lvl="1" indent="-342900">
              <a:buFont typeface="+mj-lt"/>
              <a:buAutoNum type="alphaLcParenR"/>
            </a:pPr>
            <a:r>
              <a:rPr lang="en-US" sz="2300" b="1" dirty="0">
                <a:latin typeface="Georgia" panose="02040502050405020303" pitchFamily="18" charset="0"/>
              </a:rPr>
              <a:t>A</a:t>
            </a:r>
            <a:r>
              <a:rPr lang="en-US" sz="2300" b="1" dirty="0" smtClean="0">
                <a:latin typeface="Georgia" panose="02040502050405020303" pitchFamily="18" charset="0"/>
              </a:rPr>
              <a:t>n </a:t>
            </a:r>
            <a:r>
              <a:rPr lang="en-US" sz="2300" b="1" dirty="0">
                <a:latin typeface="Georgia" panose="02040502050405020303" pitchFamily="18" charset="0"/>
              </a:rPr>
              <a:t>authority </a:t>
            </a:r>
            <a:r>
              <a:rPr lang="en-US" sz="2300" dirty="0">
                <a:latin typeface="Georgia" panose="02040502050405020303" pitchFamily="18" charset="0"/>
              </a:rPr>
              <a:t>or a board or any other body, -</a:t>
            </a:r>
          </a:p>
          <a:p>
            <a:pPr marL="1314450" lvl="2" indent="-400050">
              <a:buFont typeface="+mj-lt"/>
              <a:buAutoNum type="romanLcPeriod"/>
            </a:pPr>
            <a:r>
              <a:rPr lang="en-US" sz="2300" dirty="0">
                <a:latin typeface="Georgia" panose="02040502050405020303" pitchFamily="18" charset="0"/>
              </a:rPr>
              <a:t>S</a:t>
            </a:r>
            <a:r>
              <a:rPr lang="en-US" sz="2300" dirty="0" smtClean="0">
                <a:latin typeface="Georgia" panose="02040502050405020303" pitchFamily="18" charset="0"/>
              </a:rPr>
              <a:t>et </a:t>
            </a:r>
            <a:r>
              <a:rPr lang="en-US" sz="2300" dirty="0">
                <a:latin typeface="Georgia" panose="02040502050405020303" pitchFamily="18" charset="0"/>
              </a:rPr>
              <a:t>up by an Act of Parliament or a State Legislature; or</a:t>
            </a:r>
          </a:p>
          <a:p>
            <a:pPr marL="1257300" lvl="2" indent="-342900">
              <a:buFont typeface="+mj-lt"/>
              <a:buAutoNum type="romanLcPeriod"/>
            </a:pPr>
            <a:r>
              <a:rPr lang="en-US" sz="2300" dirty="0">
                <a:latin typeface="Georgia" panose="02040502050405020303" pitchFamily="18" charset="0"/>
              </a:rPr>
              <a:t>E</a:t>
            </a:r>
            <a:r>
              <a:rPr lang="en-US" sz="2300" dirty="0" smtClean="0">
                <a:latin typeface="Georgia" panose="02040502050405020303" pitchFamily="18" charset="0"/>
              </a:rPr>
              <a:t>stablished </a:t>
            </a:r>
            <a:r>
              <a:rPr lang="en-US" sz="2300" dirty="0">
                <a:latin typeface="Georgia" panose="02040502050405020303" pitchFamily="18" charset="0"/>
              </a:rPr>
              <a:t>by any Government,</a:t>
            </a:r>
          </a:p>
          <a:p>
            <a:pPr lvl="2"/>
            <a:r>
              <a:rPr lang="en-US" sz="2300" dirty="0">
                <a:latin typeface="Georgia" panose="02040502050405020303" pitchFamily="18" charset="0"/>
              </a:rPr>
              <a:t>with fifty-one percent or more participation by way of equity or control, to carry out any function;</a:t>
            </a:r>
          </a:p>
          <a:p>
            <a:pPr marL="800100" lvl="1" indent="-342900">
              <a:buFont typeface="+mj-lt"/>
              <a:buAutoNum type="alphaLcParenR"/>
            </a:pPr>
            <a:r>
              <a:rPr lang="en-US" sz="2300" b="1" dirty="0">
                <a:latin typeface="Georgia" panose="02040502050405020303" pitchFamily="18" charset="0"/>
              </a:rPr>
              <a:t>S</a:t>
            </a:r>
            <a:r>
              <a:rPr lang="en-US" sz="2300" b="1" dirty="0" smtClean="0">
                <a:latin typeface="Georgia" panose="02040502050405020303" pitchFamily="18" charset="0"/>
              </a:rPr>
              <a:t>ociety</a:t>
            </a:r>
            <a:r>
              <a:rPr lang="en-US" sz="2300" dirty="0" smtClean="0">
                <a:latin typeface="Georgia" panose="02040502050405020303" pitchFamily="18" charset="0"/>
              </a:rPr>
              <a:t> </a:t>
            </a:r>
            <a:r>
              <a:rPr lang="en-US" sz="2300" dirty="0">
                <a:latin typeface="Georgia" panose="02040502050405020303" pitchFamily="18" charset="0"/>
              </a:rPr>
              <a:t>established by the </a:t>
            </a:r>
            <a:r>
              <a:rPr lang="en-US" sz="2300" b="1" dirty="0">
                <a:latin typeface="Georgia" panose="02040502050405020303" pitchFamily="18" charset="0"/>
              </a:rPr>
              <a:t>Central Government </a:t>
            </a:r>
            <a:r>
              <a:rPr lang="en-US" sz="2300" dirty="0">
                <a:latin typeface="Georgia" panose="02040502050405020303" pitchFamily="18" charset="0"/>
              </a:rPr>
              <a:t>or the </a:t>
            </a:r>
            <a:r>
              <a:rPr lang="en-US" sz="2300" b="1" dirty="0">
                <a:latin typeface="Georgia" panose="02040502050405020303" pitchFamily="18" charset="0"/>
              </a:rPr>
              <a:t>State Government </a:t>
            </a:r>
            <a:r>
              <a:rPr lang="en-US" sz="2300" dirty="0">
                <a:latin typeface="Georgia" panose="02040502050405020303" pitchFamily="18" charset="0"/>
              </a:rPr>
              <a:t>or a </a:t>
            </a:r>
            <a:r>
              <a:rPr lang="en-US" sz="2300" b="1" dirty="0">
                <a:latin typeface="Georgia" panose="02040502050405020303" pitchFamily="18" charset="0"/>
              </a:rPr>
              <a:t>Local Authority </a:t>
            </a:r>
            <a:r>
              <a:rPr lang="en-US" sz="2300" dirty="0">
                <a:latin typeface="Georgia" panose="02040502050405020303" pitchFamily="18" charset="0"/>
              </a:rPr>
              <a:t>under the Societies Registration Act, 1860 (21 of 1860);</a:t>
            </a:r>
          </a:p>
          <a:p>
            <a:pPr marL="800100" lvl="1" indent="-342900">
              <a:buFont typeface="+mj-lt"/>
              <a:buAutoNum type="alphaLcParenR"/>
            </a:pPr>
            <a:r>
              <a:rPr lang="en-US" sz="2300" b="1" dirty="0">
                <a:latin typeface="Georgia" panose="02040502050405020303" pitchFamily="18" charset="0"/>
              </a:rPr>
              <a:t>P</a:t>
            </a:r>
            <a:r>
              <a:rPr lang="en-US" sz="2300" b="1" dirty="0" smtClean="0">
                <a:latin typeface="Georgia" panose="02040502050405020303" pitchFamily="18" charset="0"/>
              </a:rPr>
              <a:t>ublic </a:t>
            </a:r>
            <a:r>
              <a:rPr lang="en-US" sz="2300" b="1" dirty="0">
                <a:latin typeface="Georgia" panose="02040502050405020303" pitchFamily="18" charset="0"/>
              </a:rPr>
              <a:t>sector undertakings</a:t>
            </a:r>
          </a:p>
        </p:txBody>
      </p:sp>
      <p:sp>
        <p:nvSpPr>
          <p:cNvPr id="6" name="Title 1"/>
          <p:cNvSpPr txBox="1">
            <a:spLocks/>
          </p:cNvSpPr>
          <p:nvPr/>
        </p:nvSpPr>
        <p:spPr>
          <a:xfrm>
            <a:off x="0" y="0"/>
            <a:ext cx="12192000" cy="472209"/>
          </a:xfrm>
          <a:prstGeom prst="rect">
            <a:avLst/>
          </a:prstGeom>
          <a:solidFill>
            <a:schemeClr val="accent6">
              <a:lumMod val="50000"/>
            </a:schemeClr>
          </a:solidFill>
        </p:spPr>
        <p:txBody>
          <a:bodyPr vert="horz" wrap="square" lIns="0" tIns="50941" rIns="0" bIns="50941" rtlCol="0" anchor="t" anchorCtr="0">
            <a:spAutoFit/>
          </a:bodyPr>
          <a:lstStyle>
            <a:lvl1pPr algn="l" defTabSz="899010" rtl="0" eaLnBrk="1" latinLnBrk="0" hangingPunct="1">
              <a:spcBef>
                <a:spcPct val="0"/>
              </a:spcBef>
              <a:buNone/>
              <a:defRPr sz="1588" kern="1200">
                <a:solidFill>
                  <a:schemeClr val="tx2"/>
                </a:solidFill>
                <a:latin typeface="+mj-lt"/>
                <a:ea typeface="+mj-ea"/>
                <a:cs typeface="+mj-cs"/>
              </a:defRPr>
            </a:lvl1pPr>
          </a:lstStyle>
          <a:p>
            <a:pPr algn="ctr" defTabSz="914400"/>
            <a:r>
              <a:rPr lang="en-US" sz="2400" b="1" dirty="0" smtClean="0">
                <a:solidFill>
                  <a:schemeClr val="bg1"/>
                </a:solidFill>
                <a:latin typeface="Georgia" panose="02040502050405020303" pitchFamily="18" charset="0"/>
                <a:ea typeface="+mn-ea"/>
                <a:cs typeface="+mn-cs"/>
              </a:rPr>
              <a:t>TDS Provisions</a:t>
            </a:r>
            <a:endParaRPr lang="en-US" sz="2400" b="1" dirty="0">
              <a:solidFill>
                <a:schemeClr val="bg1"/>
              </a:solidFill>
              <a:latin typeface="Georgia" panose="02040502050405020303" pitchFamily="18" charset="0"/>
              <a:ea typeface="+mn-ea"/>
              <a:cs typeface="+mn-cs"/>
            </a:endParaRPr>
          </a:p>
        </p:txBody>
      </p:sp>
    </p:spTree>
    <p:extLst>
      <p:ext uri="{BB962C8B-B14F-4D97-AF65-F5344CB8AC3E}">
        <p14:creationId xmlns:p14="http://schemas.microsoft.com/office/powerpoint/2010/main" val="106430409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1"/>
            <a:ext cx="12192000" cy="1017379"/>
          </a:xfrm>
          <a:prstGeom prst="rect">
            <a:avLst/>
          </a:prstGeom>
          <a:solidFill>
            <a:schemeClr val="accent6">
              <a:lumMod val="50000"/>
            </a:schemeClr>
          </a:solidFill>
        </p:spPr>
        <p:txBody>
          <a:bodyPr wrap="square" rtlCol="0">
            <a:spAutoFit/>
          </a:bodyPr>
          <a:lstStyle/>
          <a:p>
            <a:endParaRPr lang="en-US" dirty="0"/>
          </a:p>
        </p:txBody>
      </p:sp>
      <p:sp>
        <p:nvSpPr>
          <p:cNvPr id="11" name="TextBox 10"/>
          <p:cNvSpPr txBox="1"/>
          <p:nvPr/>
        </p:nvSpPr>
        <p:spPr>
          <a:xfrm>
            <a:off x="0" y="5878555"/>
            <a:ext cx="12192000" cy="978214"/>
          </a:xfrm>
          <a:prstGeom prst="rect">
            <a:avLst/>
          </a:prstGeom>
          <a:solidFill>
            <a:schemeClr val="accent6">
              <a:lumMod val="50000"/>
            </a:schemeClr>
          </a:solidFill>
        </p:spPr>
        <p:txBody>
          <a:bodyPr wrap="square" rtlCol="0">
            <a:spAutoFit/>
          </a:bodyPr>
          <a:lstStyle/>
          <a:p>
            <a:endParaRPr lang="en-US" dirty="0"/>
          </a:p>
        </p:txBody>
      </p:sp>
      <p:sp>
        <p:nvSpPr>
          <p:cNvPr id="4" name="Slide Number Placeholder 3"/>
          <p:cNvSpPr>
            <a:spLocks noGrp="1"/>
          </p:cNvSpPr>
          <p:nvPr>
            <p:ph type="sldNum" sz="quarter" idx="12"/>
          </p:nvPr>
        </p:nvSpPr>
        <p:spPr/>
        <p:txBody>
          <a:bodyPr/>
          <a:lstStyle/>
          <a:p>
            <a:fld id="{69F0A6B0-30D4-48C0-B14A-D265C88365E9}" type="slidenum">
              <a:rPr lang="en-US" smtClean="0"/>
              <a:t>60</a:t>
            </a:fld>
            <a:endParaRPr lang="en-US"/>
          </a:p>
        </p:txBody>
      </p:sp>
      <p:sp>
        <p:nvSpPr>
          <p:cNvPr id="8" name="Title 7"/>
          <p:cNvSpPr>
            <a:spLocks noGrp="1"/>
          </p:cNvSpPr>
          <p:nvPr>
            <p:ph type="ctrTitle"/>
          </p:nvPr>
        </p:nvSpPr>
        <p:spPr>
          <a:xfrm>
            <a:off x="1524000" y="1495173"/>
            <a:ext cx="9144000" cy="2387600"/>
          </a:xfrm>
        </p:spPr>
        <p:txBody>
          <a:bodyPr>
            <a:normAutofit/>
          </a:bodyPr>
          <a:lstStyle/>
          <a:p>
            <a:r>
              <a:rPr lang="en-US" sz="4000" dirty="0">
                <a:latin typeface="Georgia" panose="02040502050405020303" pitchFamily="18" charset="0"/>
              </a:rPr>
              <a:t>Crediting the TDS deducted in the cash ledger of the DDOs</a:t>
            </a:r>
          </a:p>
        </p:txBody>
      </p:sp>
    </p:spTree>
    <p:extLst>
      <p:ext uri="{BB962C8B-B14F-4D97-AF65-F5344CB8AC3E}">
        <p14:creationId xmlns:p14="http://schemas.microsoft.com/office/powerpoint/2010/main" val="132706557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531595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1"/>
            <a:ext cx="12192000" cy="1017379"/>
          </a:xfrm>
          <a:prstGeom prst="rect">
            <a:avLst/>
          </a:prstGeom>
          <a:solidFill>
            <a:schemeClr val="accent6">
              <a:lumMod val="50000"/>
            </a:schemeClr>
          </a:solidFill>
        </p:spPr>
        <p:txBody>
          <a:bodyPr wrap="square" rtlCol="0">
            <a:spAutoFit/>
          </a:bodyPr>
          <a:lstStyle/>
          <a:p>
            <a:endParaRPr lang="en-US" dirty="0"/>
          </a:p>
        </p:txBody>
      </p:sp>
      <p:sp>
        <p:nvSpPr>
          <p:cNvPr id="11" name="TextBox 10"/>
          <p:cNvSpPr txBox="1"/>
          <p:nvPr/>
        </p:nvSpPr>
        <p:spPr>
          <a:xfrm>
            <a:off x="0" y="5878555"/>
            <a:ext cx="12192000" cy="978214"/>
          </a:xfrm>
          <a:prstGeom prst="rect">
            <a:avLst/>
          </a:prstGeom>
          <a:solidFill>
            <a:schemeClr val="accent6">
              <a:lumMod val="50000"/>
            </a:schemeClr>
          </a:solidFill>
        </p:spPr>
        <p:txBody>
          <a:bodyPr wrap="square" rtlCol="0">
            <a:spAutoFit/>
          </a:bodyPr>
          <a:lstStyle/>
          <a:p>
            <a:endParaRPr lang="en-US" dirty="0"/>
          </a:p>
        </p:txBody>
      </p:sp>
      <p:sp>
        <p:nvSpPr>
          <p:cNvPr id="4" name="Slide Number Placeholder 3"/>
          <p:cNvSpPr>
            <a:spLocks noGrp="1"/>
          </p:cNvSpPr>
          <p:nvPr>
            <p:ph type="sldNum" sz="quarter" idx="12"/>
          </p:nvPr>
        </p:nvSpPr>
        <p:spPr/>
        <p:txBody>
          <a:bodyPr/>
          <a:lstStyle/>
          <a:p>
            <a:fld id="{69F0A6B0-30D4-48C0-B14A-D265C88365E9}" type="slidenum">
              <a:rPr lang="en-US" smtClean="0"/>
              <a:t>62</a:t>
            </a:fld>
            <a:endParaRPr lang="en-US"/>
          </a:p>
        </p:txBody>
      </p:sp>
      <p:sp>
        <p:nvSpPr>
          <p:cNvPr id="8" name="Title 7"/>
          <p:cNvSpPr>
            <a:spLocks noGrp="1"/>
          </p:cNvSpPr>
          <p:nvPr>
            <p:ph type="ctrTitle"/>
          </p:nvPr>
        </p:nvSpPr>
        <p:spPr>
          <a:xfrm>
            <a:off x="1524000" y="1907032"/>
            <a:ext cx="9144000" cy="2387600"/>
          </a:xfrm>
        </p:spPr>
        <p:txBody>
          <a:bodyPr>
            <a:normAutofit/>
          </a:bodyPr>
          <a:lstStyle/>
          <a:p>
            <a:r>
              <a:rPr lang="en-US" sz="4000" dirty="0" smtClean="0">
                <a:latin typeface="Georgia" panose="02040502050405020303" pitchFamily="18" charset="0"/>
              </a:rPr>
              <a:t>Generation </a:t>
            </a:r>
            <a:r>
              <a:rPr lang="en-US" sz="4000" dirty="0">
                <a:latin typeface="Georgia" panose="02040502050405020303" pitchFamily="18" charset="0"/>
              </a:rPr>
              <a:t>&amp; Filing of GSTR-7 along with Payment of taxes &amp; Amendments</a:t>
            </a:r>
            <a:br>
              <a:rPr lang="en-US" sz="4000" dirty="0">
                <a:latin typeface="Georgia" panose="02040502050405020303" pitchFamily="18" charset="0"/>
              </a:rPr>
            </a:br>
            <a:endParaRPr lang="en-US" sz="4000" dirty="0">
              <a:latin typeface="Georgia" panose="02040502050405020303" pitchFamily="18" charset="0"/>
            </a:endParaRPr>
          </a:p>
        </p:txBody>
      </p:sp>
    </p:spTree>
    <p:extLst>
      <p:ext uri="{BB962C8B-B14F-4D97-AF65-F5344CB8AC3E}">
        <p14:creationId xmlns:p14="http://schemas.microsoft.com/office/powerpoint/2010/main" val="380882935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 Placeholder 2"/>
          <p:cNvSpPr txBox="1">
            <a:spLocks/>
          </p:cNvSpPr>
          <p:nvPr/>
        </p:nvSpPr>
        <p:spPr>
          <a:xfrm>
            <a:off x="2112963" y="82550"/>
            <a:ext cx="7391400" cy="381000"/>
          </a:xfrm>
          <a:prstGeom prst="rect">
            <a:avLst/>
          </a:prstGeom>
        </p:spPr>
        <p:txBody>
          <a:bodyPr/>
          <a:lstStyle>
            <a:lvl1pPr marL="228600" indent="-228600" algn="l" rtl="0" eaLnBrk="0" fontAlgn="base" hangingPunct="0">
              <a:spcBef>
                <a:spcPct val="50000"/>
              </a:spcBef>
              <a:spcAft>
                <a:spcPct val="0"/>
              </a:spcAft>
              <a:buClr>
                <a:srgbClr val="AF2828"/>
              </a:buClr>
              <a:buSzPct val="80000"/>
              <a:buFont typeface="Wingdings" panose="05000000000000000000" pitchFamily="2" charset="2"/>
              <a:buChar char="n"/>
              <a:defRPr sz="1600">
                <a:solidFill>
                  <a:srgbClr val="000000"/>
                </a:solidFill>
                <a:latin typeface="Arial" pitchFamily="34" charset="0"/>
                <a:ea typeface="+mn-ea"/>
                <a:cs typeface="Arial" pitchFamily="34" charset="0"/>
              </a:defRPr>
            </a:lvl1pPr>
            <a:lvl2pPr marL="571500" indent="-228600" algn="l" rtl="0" eaLnBrk="0" fontAlgn="base" hangingPunct="0">
              <a:spcBef>
                <a:spcPct val="25000"/>
              </a:spcBef>
              <a:spcAft>
                <a:spcPct val="0"/>
              </a:spcAft>
              <a:buClr>
                <a:srgbClr val="AF2828"/>
              </a:buClr>
              <a:buChar char="—"/>
              <a:defRPr sz="1600">
                <a:solidFill>
                  <a:srgbClr val="000000"/>
                </a:solidFill>
                <a:latin typeface="Arial" pitchFamily="34" charset="0"/>
                <a:cs typeface="Arial" pitchFamily="34" charset="0"/>
              </a:defRPr>
            </a:lvl2pPr>
            <a:lvl3pPr marL="914400" indent="-228600" algn="l" rtl="0" eaLnBrk="0" fontAlgn="base" hangingPunct="0">
              <a:spcBef>
                <a:spcPct val="25000"/>
              </a:spcBef>
              <a:spcAft>
                <a:spcPct val="0"/>
              </a:spcAft>
              <a:buClr>
                <a:srgbClr val="AF2828"/>
              </a:buClr>
              <a:buSzPct val="70000"/>
              <a:buFont typeface="Wingdings" panose="05000000000000000000" pitchFamily="2" charset="2"/>
              <a:buChar char="n"/>
              <a:defRPr sz="1600">
                <a:solidFill>
                  <a:srgbClr val="000000"/>
                </a:solidFill>
                <a:latin typeface="Arial" pitchFamily="34" charset="0"/>
                <a:cs typeface="Arial" pitchFamily="34" charset="0"/>
              </a:defRPr>
            </a:lvl3pPr>
            <a:lvl4pPr marL="1262063" indent="-233363" algn="l" rtl="0" eaLnBrk="0" fontAlgn="base" hangingPunct="0">
              <a:spcBef>
                <a:spcPct val="25000"/>
              </a:spcBef>
              <a:spcAft>
                <a:spcPct val="0"/>
              </a:spcAft>
              <a:buClr>
                <a:srgbClr val="AF2828"/>
              </a:buClr>
              <a:buChar char="—"/>
              <a:defRPr sz="1600">
                <a:solidFill>
                  <a:srgbClr val="000000"/>
                </a:solidFill>
                <a:latin typeface="Arial" pitchFamily="34" charset="0"/>
                <a:cs typeface="Arial" pitchFamily="34" charset="0"/>
              </a:defRPr>
            </a:lvl4pPr>
            <a:lvl5pPr marL="1600200" indent="-223838" algn="l" rtl="0" eaLnBrk="0" fontAlgn="base" hangingPunct="0">
              <a:spcBef>
                <a:spcPct val="25000"/>
              </a:spcBef>
              <a:spcAft>
                <a:spcPct val="0"/>
              </a:spcAft>
              <a:buClr>
                <a:srgbClr val="AF2828"/>
              </a:buClr>
              <a:buSzPct val="70000"/>
              <a:buFont typeface="Wingdings" panose="05000000000000000000" pitchFamily="2" charset="2"/>
              <a:buChar char="n"/>
              <a:defRPr sz="1600">
                <a:solidFill>
                  <a:srgbClr val="000000"/>
                </a:solidFill>
                <a:latin typeface="Arial" pitchFamily="34" charset="0"/>
                <a:cs typeface="Arial" pitchFamily="34" charset="0"/>
              </a:defRPr>
            </a:lvl5pPr>
            <a:lvl6pPr marL="2057400" indent="-223838" algn="l" rtl="0" eaLnBrk="1" fontAlgn="base" hangingPunct="1">
              <a:spcBef>
                <a:spcPct val="25000"/>
              </a:spcBef>
              <a:spcAft>
                <a:spcPct val="0"/>
              </a:spcAft>
              <a:buClr>
                <a:schemeClr val="accent1"/>
              </a:buClr>
              <a:buSzPct val="80000"/>
              <a:buFont typeface="Wingdings" pitchFamily="2" charset="2"/>
              <a:buChar char="n"/>
              <a:defRPr sz="1400">
                <a:solidFill>
                  <a:srgbClr val="474747"/>
                </a:solidFill>
                <a:latin typeface="+mn-lt"/>
              </a:defRPr>
            </a:lvl6pPr>
            <a:lvl7pPr marL="2514600" indent="-223838" algn="l" rtl="0" eaLnBrk="1" fontAlgn="base" hangingPunct="1">
              <a:spcBef>
                <a:spcPct val="25000"/>
              </a:spcBef>
              <a:spcAft>
                <a:spcPct val="0"/>
              </a:spcAft>
              <a:buClr>
                <a:schemeClr val="accent1"/>
              </a:buClr>
              <a:buSzPct val="80000"/>
              <a:buFont typeface="Wingdings" pitchFamily="2" charset="2"/>
              <a:buChar char="n"/>
              <a:defRPr sz="1400">
                <a:solidFill>
                  <a:srgbClr val="474747"/>
                </a:solidFill>
                <a:latin typeface="+mn-lt"/>
              </a:defRPr>
            </a:lvl7pPr>
            <a:lvl8pPr marL="2971800" indent="-223838" algn="l" rtl="0" eaLnBrk="1" fontAlgn="base" hangingPunct="1">
              <a:spcBef>
                <a:spcPct val="25000"/>
              </a:spcBef>
              <a:spcAft>
                <a:spcPct val="0"/>
              </a:spcAft>
              <a:buClr>
                <a:schemeClr val="accent1"/>
              </a:buClr>
              <a:buSzPct val="80000"/>
              <a:buFont typeface="Wingdings" pitchFamily="2" charset="2"/>
              <a:buChar char="n"/>
              <a:defRPr sz="1400">
                <a:solidFill>
                  <a:srgbClr val="474747"/>
                </a:solidFill>
                <a:latin typeface="+mn-lt"/>
              </a:defRPr>
            </a:lvl8pPr>
            <a:lvl9pPr marL="3429000" indent="-223838" algn="l" rtl="0" eaLnBrk="1" fontAlgn="base" hangingPunct="1">
              <a:spcBef>
                <a:spcPct val="25000"/>
              </a:spcBef>
              <a:spcAft>
                <a:spcPct val="0"/>
              </a:spcAft>
              <a:buClr>
                <a:schemeClr val="accent1"/>
              </a:buClr>
              <a:buSzPct val="80000"/>
              <a:buFont typeface="Wingdings" pitchFamily="2" charset="2"/>
              <a:buChar char="n"/>
              <a:defRPr sz="1400">
                <a:solidFill>
                  <a:srgbClr val="474747"/>
                </a:solidFill>
                <a:latin typeface="+mn-lt"/>
              </a:defRPr>
            </a:lvl9pPr>
          </a:lstStyle>
          <a:p>
            <a:pPr marL="0" indent="0">
              <a:buNone/>
              <a:defRPr/>
            </a:pPr>
            <a:r>
              <a:rPr lang="en-US" sz="1800" b="1" dirty="0">
                <a:solidFill>
                  <a:schemeClr val="bg1"/>
                </a:solidFill>
                <a:latin typeface="+mj-lt"/>
                <a:ea typeface="MS Mincho" panose="02020609040205080304" pitchFamily="49" charset="-128"/>
              </a:rPr>
              <a:t>Tax Deducted at Source</a:t>
            </a:r>
            <a:endParaRPr lang="en-US" altLang="en-US" sz="1800" b="1" kern="0" dirty="0">
              <a:solidFill>
                <a:schemeClr val="bg1"/>
              </a:solidFill>
              <a:latin typeface="+mj-lt"/>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143001"/>
            <a:ext cx="9144000" cy="1297399"/>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0073" y="2667000"/>
            <a:ext cx="8811855" cy="3810532"/>
          </a:xfrm>
          <a:prstGeom prst="rect">
            <a:avLst/>
          </a:prstGeom>
        </p:spPr>
      </p:pic>
      <p:sp>
        <p:nvSpPr>
          <p:cNvPr id="8" name="Title 1"/>
          <p:cNvSpPr txBox="1">
            <a:spLocks/>
          </p:cNvSpPr>
          <p:nvPr/>
        </p:nvSpPr>
        <p:spPr>
          <a:xfrm>
            <a:off x="0" y="0"/>
            <a:ext cx="12192000" cy="379876"/>
          </a:xfrm>
          <a:prstGeom prst="rect">
            <a:avLst/>
          </a:prstGeom>
          <a:solidFill>
            <a:schemeClr val="accent6">
              <a:lumMod val="50000"/>
            </a:schemeClr>
          </a:solidFill>
        </p:spPr>
        <p:txBody>
          <a:bodyPr vert="horz" wrap="square" lIns="0" tIns="50941" rIns="0" bIns="50941" rtlCol="0" anchor="t" anchorCtr="0">
            <a:spAutoFit/>
          </a:bodyPr>
          <a:lstStyle>
            <a:lvl1pPr algn="l" defTabSz="899010" rtl="0" eaLnBrk="1" latinLnBrk="0" hangingPunct="1">
              <a:spcBef>
                <a:spcPct val="0"/>
              </a:spcBef>
              <a:buNone/>
              <a:defRPr sz="1588" kern="1200">
                <a:solidFill>
                  <a:schemeClr val="tx2"/>
                </a:solidFill>
                <a:latin typeface="+mj-lt"/>
                <a:ea typeface="+mj-ea"/>
                <a:cs typeface="+mj-cs"/>
              </a:defRPr>
            </a:lvl1pPr>
          </a:lstStyle>
          <a:p>
            <a:pPr algn="ctr"/>
            <a:r>
              <a:rPr lang="en-US" altLang="en-US" sz="1800" b="1" dirty="0">
                <a:solidFill>
                  <a:schemeClr val="bg1"/>
                </a:solidFill>
                <a:latin typeface="Georgia" panose="02040502050405020303" pitchFamily="18" charset="0"/>
                <a:ea typeface="MS Mincho" panose="02020609040205080304" pitchFamily="49" charset="-128"/>
              </a:rPr>
              <a:t>Tax deduction at source-Return </a:t>
            </a:r>
            <a:r>
              <a:rPr lang="en-US" altLang="en-US" sz="1800" b="1" dirty="0" smtClean="0">
                <a:solidFill>
                  <a:schemeClr val="bg1"/>
                </a:solidFill>
                <a:latin typeface="Georgia" panose="02040502050405020303" pitchFamily="18" charset="0"/>
                <a:ea typeface="MS Mincho" panose="02020609040205080304" pitchFamily="49" charset="-128"/>
              </a:rPr>
              <a:t>GSTR-07</a:t>
            </a:r>
            <a:r>
              <a:rPr lang="en-US" sz="1800" b="1" dirty="0" smtClean="0">
                <a:solidFill>
                  <a:schemeClr val="bg1"/>
                </a:solidFill>
                <a:latin typeface="Georgia" panose="02040502050405020303" pitchFamily="18" charset="0"/>
              </a:rPr>
              <a:t>	</a:t>
            </a:r>
            <a:endParaRPr lang="en-US" sz="18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156924631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 Placeholder 2"/>
          <p:cNvSpPr txBox="1">
            <a:spLocks/>
          </p:cNvSpPr>
          <p:nvPr/>
        </p:nvSpPr>
        <p:spPr>
          <a:xfrm>
            <a:off x="2112963" y="82550"/>
            <a:ext cx="7391400" cy="381000"/>
          </a:xfrm>
          <a:prstGeom prst="rect">
            <a:avLst/>
          </a:prstGeom>
        </p:spPr>
        <p:txBody>
          <a:bodyPr/>
          <a:lstStyle>
            <a:lvl1pPr marL="228600" indent="-228600" algn="l" rtl="0" eaLnBrk="0" fontAlgn="base" hangingPunct="0">
              <a:spcBef>
                <a:spcPct val="50000"/>
              </a:spcBef>
              <a:spcAft>
                <a:spcPct val="0"/>
              </a:spcAft>
              <a:buClr>
                <a:srgbClr val="AF2828"/>
              </a:buClr>
              <a:buSzPct val="80000"/>
              <a:buFont typeface="Wingdings" panose="05000000000000000000" pitchFamily="2" charset="2"/>
              <a:buChar char="n"/>
              <a:defRPr sz="1600">
                <a:solidFill>
                  <a:srgbClr val="000000"/>
                </a:solidFill>
                <a:latin typeface="Arial" pitchFamily="34" charset="0"/>
                <a:ea typeface="+mn-ea"/>
                <a:cs typeface="Arial" pitchFamily="34" charset="0"/>
              </a:defRPr>
            </a:lvl1pPr>
            <a:lvl2pPr marL="571500" indent="-228600" algn="l" rtl="0" eaLnBrk="0" fontAlgn="base" hangingPunct="0">
              <a:spcBef>
                <a:spcPct val="25000"/>
              </a:spcBef>
              <a:spcAft>
                <a:spcPct val="0"/>
              </a:spcAft>
              <a:buClr>
                <a:srgbClr val="AF2828"/>
              </a:buClr>
              <a:buChar char="—"/>
              <a:defRPr sz="1600">
                <a:solidFill>
                  <a:srgbClr val="000000"/>
                </a:solidFill>
                <a:latin typeface="Arial" pitchFamily="34" charset="0"/>
                <a:cs typeface="Arial" pitchFamily="34" charset="0"/>
              </a:defRPr>
            </a:lvl2pPr>
            <a:lvl3pPr marL="914400" indent="-228600" algn="l" rtl="0" eaLnBrk="0" fontAlgn="base" hangingPunct="0">
              <a:spcBef>
                <a:spcPct val="25000"/>
              </a:spcBef>
              <a:spcAft>
                <a:spcPct val="0"/>
              </a:spcAft>
              <a:buClr>
                <a:srgbClr val="AF2828"/>
              </a:buClr>
              <a:buSzPct val="70000"/>
              <a:buFont typeface="Wingdings" panose="05000000000000000000" pitchFamily="2" charset="2"/>
              <a:buChar char="n"/>
              <a:defRPr sz="1600">
                <a:solidFill>
                  <a:srgbClr val="000000"/>
                </a:solidFill>
                <a:latin typeface="Arial" pitchFamily="34" charset="0"/>
                <a:cs typeface="Arial" pitchFamily="34" charset="0"/>
              </a:defRPr>
            </a:lvl3pPr>
            <a:lvl4pPr marL="1262063" indent="-233363" algn="l" rtl="0" eaLnBrk="0" fontAlgn="base" hangingPunct="0">
              <a:spcBef>
                <a:spcPct val="25000"/>
              </a:spcBef>
              <a:spcAft>
                <a:spcPct val="0"/>
              </a:spcAft>
              <a:buClr>
                <a:srgbClr val="AF2828"/>
              </a:buClr>
              <a:buChar char="—"/>
              <a:defRPr sz="1600">
                <a:solidFill>
                  <a:srgbClr val="000000"/>
                </a:solidFill>
                <a:latin typeface="Arial" pitchFamily="34" charset="0"/>
                <a:cs typeface="Arial" pitchFamily="34" charset="0"/>
              </a:defRPr>
            </a:lvl4pPr>
            <a:lvl5pPr marL="1600200" indent="-223838" algn="l" rtl="0" eaLnBrk="0" fontAlgn="base" hangingPunct="0">
              <a:spcBef>
                <a:spcPct val="25000"/>
              </a:spcBef>
              <a:spcAft>
                <a:spcPct val="0"/>
              </a:spcAft>
              <a:buClr>
                <a:srgbClr val="AF2828"/>
              </a:buClr>
              <a:buSzPct val="70000"/>
              <a:buFont typeface="Wingdings" panose="05000000000000000000" pitchFamily="2" charset="2"/>
              <a:buChar char="n"/>
              <a:defRPr sz="1600">
                <a:solidFill>
                  <a:srgbClr val="000000"/>
                </a:solidFill>
                <a:latin typeface="Arial" pitchFamily="34" charset="0"/>
                <a:cs typeface="Arial" pitchFamily="34" charset="0"/>
              </a:defRPr>
            </a:lvl5pPr>
            <a:lvl6pPr marL="2057400" indent="-223838" algn="l" rtl="0" eaLnBrk="1" fontAlgn="base" hangingPunct="1">
              <a:spcBef>
                <a:spcPct val="25000"/>
              </a:spcBef>
              <a:spcAft>
                <a:spcPct val="0"/>
              </a:spcAft>
              <a:buClr>
                <a:schemeClr val="accent1"/>
              </a:buClr>
              <a:buSzPct val="80000"/>
              <a:buFont typeface="Wingdings" pitchFamily="2" charset="2"/>
              <a:buChar char="n"/>
              <a:defRPr sz="1400">
                <a:solidFill>
                  <a:srgbClr val="474747"/>
                </a:solidFill>
                <a:latin typeface="+mn-lt"/>
              </a:defRPr>
            </a:lvl6pPr>
            <a:lvl7pPr marL="2514600" indent="-223838" algn="l" rtl="0" eaLnBrk="1" fontAlgn="base" hangingPunct="1">
              <a:spcBef>
                <a:spcPct val="25000"/>
              </a:spcBef>
              <a:spcAft>
                <a:spcPct val="0"/>
              </a:spcAft>
              <a:buClr>
                <a:schemeClr val="accent1"/>
              </a:buClr>
              <a:buSzPct val="80000"/>
              <a:buFont typeface="Wingdings" pitchFamily="2" charset="2"/>
              <a:buChar char="n"/>
              <a:defRPr sz="1400">
                <a:solidFill>
                  <a:srgbClr val="474747"/>
                </a:solidFill>
                <a:latin typeface="+mn-lt"/>
              </a:defRPr>
            </a:lvl7pPr>
            <a:lvl8pPr marL="2971800" indent="-223838" algn="l" rtl="0" eaLnBrk="1" fontAlgn="base" hangingPunct="1">
              <a:spcBef>
                <a:spcPct val="25000"/>
              </a:spcBef>
              <a:spcAft>
                <a:spcPct val="0"/>
              </a:spcAft>
              <a:buClr>
                <a:schemeClr val="accent1"/>
              </a:buClr>
              <a:buSzPct val="80000"/>
              <a:buFont typeface="Wingdings" pitchFamily="2" charset="2"/>
              <a:buChar char="n"/>
              <a:defRPr sz="1400">
                <a:solidFill>
                  <a:srgbClr val="474747"/>
                </a:solidFill>
                <a:latin typeface="+mn-lt"/>
              </a:defRPr>
            </a:lvl8pPr>
            <a:lvl9pPr marL="3429000" indent="-223838" algn="l" rtl="0" eaLnBrk="1" fontAlgn="base" hangingPunct="1">
              <a:spcBef>
                <a:spcPct val="25000"/>
              </a:spcBef>
              <a:spcAft>
                <a:spcPct val="0"/>
              </a:spcAft>
              <a:buClr>
                <a:schemeClr val="accent1"/>
              </a:buClr>
              <a:buSzPct val="80000"/>
              <a:buFont typeface="Wingdings" pitchFamily="2" charset="2"/>
              <a:buChar char="n"/>
              <a:defRPr sz="1400">
                <a:solidFill>
                  <a:srgbClr val="474747"/>
                </a:solidFill>
                <a:latin typeface="+mn-lt"/>
              </a:defRPr>
            </a:lvl9pPr>
          </a:lstStyle>
          <a:p>
            <a:pPr marL="0" indent="0">
              <a:buNone/>
              <a:defRPr/>
            </a:pPr>
            <a:r>
              <a:rPr lang="en-US" sz="1800" b="1" dirty="0">
                <a:solidFill>
                  <a:schemeClr val="bg1"/>
                </a:solidFill>
                <a:latin typeface="+mj-lt"/>
                <a:ea typeface="MS Mincho" panose="02020609040205080304" pitchFamily="49" charset="-128"/>
              </a:rPr>
              <a:t>Tax Deducted at Source</a:t>
            </a:r>
            <a:endParaRPr lang="en-US" altLang="en-US" sz="1800" b="1" kern="0" dirty="0">
              <a:solidFill>
                <a:schemeClr val="bg1"/>
              </a:solidFill>
              <a:latin typeface="+mj-lt"/>
            </a:endParaRPr>
          </a:p>
        </p:txBody>
      </p:sp>
      <p:sp>
        <p:nvSpPr>
          <p:cNvPr id="7" name="Rectangle 6"/>
          <p:cNvSpPr/>
          <p:nvPr/>
        </p:nvSpPr>
        <p:spPr>
          <a:xfrm>
            <a:off x="1524000" y="559734"/>
            <a:ext cx="9144000" cy="410882"/>
          </a:xfrm>
          <a:prstGeom prst="rect">
            <a:avLst/>
          </a:prstGeom>
        </p:spPr>
        <p:txBody>
          <a:bodyPr wrap="square">
            <a:spAutoFit/>
          </a:bodyPr>
          <a:lstStyle/>
          <a:p>
            <a:pPr algn="ctr">
              <a:lnSpc>
                <a:spcPct val="115000"/>
              </a:lnSpc>
              <a:spcBef>
                <a:spcPts val="450"/>
              </a:spcBef>
              <a:spcAft>
                <a:spcPts val="450"/>
              </a:spcAft>
              <a:defRPr/>
            </a:pPr>
            <a:r>
              <a:rPr lang="en-US" altLang="en-US" b="1" dirty="0">
                <a:solidFill>
                  <a:schemeClr val="bg2"/>
                </a:solidFill>
                <a:latin typeface="Trebuchet MS"/>
                <a:ea typeface="MS Mincho" panose="02020609040205080304" pitchFamily="49" charset="-128"/>
              </a:rPr>
              <a:t>Returns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8866" y="622300"/>
            <a:ext cx="8314267" cy="6235700"/>
          </a:xfrm>
          <a:prstGeom prst="rect">
            <a:avLst/>
          </a:prstGeom>
        </p:spPr>
      </p:pic>
      <p:sp>
        <p:nvSpPr>
          <p:cNvPr id="8" name="Title 1"/>
          <p:cNvSpPr txBox="1">
            <a:spLocks/>
          </p:cNvSpPr>
          <p:nvPr/>
        </p:nvSpPr>
        <p:spPr>
          <a:xfrm>
            <a:off x="0" y="0"/>
            <a:ext cx="12192000" cy="379876"/>
          </a:xfrm>
          <a:prstGeom prst="rect">
            <a:avLst/>
          </a:prstGeom>
          <a:solidFill>
            <a:schemeClr val="accent6">
              <a:lumMod val="50000"/>
            </a:schemeClr>
          </a:solidFill>
        </p:spPr>
        <p:txBody>
          <a:bodyPr vert="horz" wrap="square" lIns="0" tIns="50941" rIns="0" bIns="50941" rtlCol="0" anchor="t" anchorCtr="0">
            <a:spAutoFit/>
          </a:bodyPr>
          <a:lstStyle>
            <a:lvl1pPr algn="l" defTabSz="899010" rtl="0" eaLnBrk="1" latinLnBrk="0" hangingPunct="1">
              <a:spcBef>
                <a:spcPct val="0"/>
              </a:spcBef>
              <a:buNone/>
              <a:defRPr sz="1588" kern="1200">
                <a:solidFill>
                  <a:schemeClr val="tx2"/>
                </a:solidFill>
                <a:latin typeface="+mj-lt"/>
                <a:ea typeface="+mj-ea"/>
                <a:cs typeface="+mj-cs"/>
              </a:defRPr>
            </a:lvl1pPr>
          </a:lstStyle>
          <a:p>
            <a:pPr algn="ctr"/>
            <a:r>
              <a:rPr lang="en-US" altLang="en-US" sz="1800" b="1" dirty="0">
                <a:solidFill>
                  <a:schemeClr val="bg1"/>
                </a:solidFill>
                <a:latin typeface="Georgia" panose="02040502050405020303" pitchFamily="18" charset="0"/>
                <a:ea typeface="MS Mincho" panose="02020609040205080304" pitchFamily="49" charset="-128"/>
              </a:rPr>
              <a:t>Tax deduction at source-Return </a:t>
            </a:r>
            <a:r>
              <a:rPr lang="en-US" altLang="en-US" sz="1800" b="1" dirty="0" smtClean="0">
                <a:solidFill>
                  <a:schemeClr val="bg1"/>
                </a:solidFill>
                <a:latin typeface="Georgia" panose="02040502050405020303" pitchFamily="18" charset="0"/>
                <a:ea typeface="MS Mincho" panose="02020609040205080304" pitchFamily="49" charset="-128"/>
              </a:rPr>
              <a:t>GSTR-07</a:t>
            </a:r>
            <a:r>
              <a:rPr lang="en-US" sz="1800" b="1" dirty="0" smtClean="0">
                <a:solidFill>
                  <a:schemeClr val="bg1"/>
                </a:solidFill>
                <a:latin typeface="Georgia" panose="02040502050405020303" pitchFamily="18" charset="0"/>
              </a:rPr>
              <a:t>	</a:t>
            </a:r>
            <a:endParaRPr lang="en-US" sz="18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174902687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066801"/>
            <a:ext cx="9144000" cy="2400635"/>
          </a:xfrm>
          <a:prstGeom prst="rect">
            <a:avLst/>
          </a:prstGeom>
          <a:ln>
            <a:solidFill>
              <a:schemeClr val="accent1"/>
            </a:solidFill>
          </a:ln>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3962400"/>
            <a:ext cx="9144000" cy="2086266"/>
          </a:xfrm>
          <a:prstGeom prst="rect">
            <a:avLst/>
          </a:prstGeom>
          <a:ln>
            <a:solidFill>
              <a:schemeClr val="accent1"/>
            </a:solidFill>
          </a:ln>
        </p:spPr>
      </p:pic>
      <p:sp>
        <p:nvSpPr>
          <p:cNvPr id="8" name="Title 1"/>
          <p:cNvSpPr txBox="1">
            <a:spLocks/>
          </p:cNvSpPr>
          <p:nvPr/>
        </p:nvSpPr>
        <p:spPr>
          <a:xfrm>
            <a:off x="0" y="0"/>
            <a:ext cx="12192000" cy="379876"/>
          </a:xfrm>
          <a:prstGeom prst="rect">
            <a:avLst/>
          </a:prstGeom>
          <a:solidFill>
            <a:schemeClr val="accent6">
              <a:lumMod val="50000"/>
            </a:schemeClr>
          </a:solidFill>
        </p:spPr>
        <p:txBody>
          <a:bodyPr vert="horz" wrap="square" lIns="0" tIns="50941" rIns="0" bIns="50941" rtlCol="0" anchor="t" anchorCtr="0">
            <a:spAutoFit/>
          </a:bodyPr>
          <a:lstStyle>
            <a:lvl1pPr algn="l" defTabSz="899010" rtl="0" eaLnBrk="1" latinLnBrk="0" hangingPunct="1">
              <a:spcBef>
                <a:spcPct val="0"/>
              </a:spcBef>
              <a:buNone/>
              <a:defRPr sz="1588" kern="1200">
                <a:solidFill>
                  <a:schemeClr val="tx2"/>
                </a:solidFill>
                <a:latin typeface="+mj-lt"/>
                <a:ea typeface="+mj-ea"/>
                <a:cs typeface="+mj-cs"/>
              </a:defRPr>
            </a:lvl1pPr>
          </a:lstStyle>
          <a:p>
            <a:pPr algn="ctr"/>
            <a:r>
              <a:rPr lang="en-US" altLang="en-US" sz="1800" b="1" dirty="0">
                <a:solidFill>
                  <a:schemeClr val="bg1"/>
                </a:solidFill>
                <a:latin typeface="Georgia" panose="02040502050405020303" pitchFamily="18" charset="0"/>
                <a:ea typeface="MS Mincho" panose="02020609040205080304" pitchFamily="49" charset="-128"/>
              </a:rPr>
              <a:t>Tax deduction at source-Return </a:t>
            </a:r>
            <a:r>
              <a:rPr lang="en-US" altLang="en-US" sz="1800" b="1" dirty="0" smtClean="0">
                <a:solidFill>
                  <a:schemeClr val="bg1"/>
                </a:solidFill>
                <a:latin typeface="Georgia" panose="02040502050405020303" pitchFamily="18" charset="0"/>
                <a:ea typeface="MS Mincho" panose="02020609040205080304" pitchFamily="49" charset="-128"/>
              </a:rPr>
              <a:t>GSTR-07</a:t>
            </a:r>
            <a:r>
              <a:rPr lang="en-US" sz="1800" b="1" dirty="0" smtClean="0">
                <a:solidFill>
                  <a:schemeClr val="bg1"/>
                </a:solidFill>
                <a:latin typeface="Georgia" panose="02040502050405020303" pitchFamily="18" charset="0"/>
              </a:rPr>
              <a:t>	</a:t>
            </a:r>
            <a:endParaRPr lang="en-US" sz="18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351722755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 Placeholder 2"/>
          <p:cNvSpPr txBox="1">
            <a:spLocks/>
          </p:cNvSpPr>
          <p:nvPr/>
        </p:nvSpPr>
        <p:spPr>
          <a:xfrm>
            <a:off x="2112963" y="82550"/>
            <a:ext cx="7391400" cy="381000"/>
          </a:xfrm>
          <a:prstGeom prst="rect">
            <a:avLst/>
          </a:prstGeom>
        </p:spPr>
        <p:txBody>
          <a:bodyPr/>
          <a:lstStyle>
            <a:lvl1pPr marL="228600" indent="-228600" algn="l" rtl="0" eaLnBrk="0" fontAlgn="base" hangingPunct="0">
              <a:spcBef>
                <a:spcPct val="50000"/>
              </a:spcBef>
              <a:spcAft>
                <a:spcPct val="0"/>
              </a:spcAft>
              <a:buClr>
                <a:srgbClr val="AF2828"/>
              </a:buClr>
              <a:buSzPct val="80000"/>
              <a:buFont typeface="Wingdings" panose="05000000000000000000" pitchFamily="2" charset="2"/>
              <a:buChar char="n"/>
              <a:defRPr sz="1600">
                <a:solidFill>
                  <a:srgbClr val="000000"/>
                </a:solidFill>
                <a:latin typeface="Arial" pitchFamily="34" charset="0"/>
                <a:ea typeface="+mn-ea"/>
                <a:cs typeface="Arial" pitchFamily="34" charset="0"/>
              </a:defRPr>
            </a:lvl1pPr>
            <a:lvl2pPr marL="571500" indent="-228600" algn="l" rtl="0" eaLnBrk="0" fontAlgn="base" hangingPunct="0">
              <a:spcBef>
                <a:spcPct val="25000"/>
              </a:spcBef>
              <a:spcAft>
                <a:spcPct val="0"/>
              </a:spcAft>
              <a:buClr>
                <a:srgbClr val="AF2828"/>
              </a:buClr>
              <a:buChar char="—"/>
              <a:defRPr sz="1600">
                <a:solidFill>
                  <a:srgbClr val="000000"/>
                </a:solidFill>
                <a:latin typeface="Arial" pitchFamily="34" charset="0"/>
                <a:cs typeface="Arial" pitchFamily="34" charset="0"/>
              </a:defRPr>
            </a:lvl2pPr>
            <a:lvl3pPr marL="914400" indent="-228600" algn="l" rtl="0" eaLnBrk="0" fontAlgn="base" hangingPunct="0">
              <a:spcBef>
                <a:spcPct val="25000"/>
              </a:spcBef>
              <a:spcAft>
                <a:spcPct val="0"/>
              </a:spcAft>
              <a:buClr>
                <a:srgbClr val="AF2828"/>
              </a:buClr>
              <a:buSzPct val="70000"/>
              <a:buFont typeface="Wingdings" panose="05000000000000000000" pitchFamily="2" charset="2"/>
              <a:buChar char="n"/>
              <a:defRPr sz="1600">
                <a:solidFill>
                  <a:srgbClr val="000000"/>
                </a:solidFill>
                <a:latin typeface="Arial" pitchFamily="34" charset="0"/>
                <a:cs typeface="Arial" pitchFamily="34" charset="0"/>
              </a:defRPr>
            </a:lvl3pPr>
            <a:lvl4pPr marL="1262063" indent="-233363" algn="l" rtl="0" eaLnBrk="0" fontAlgn="base" hangingPunct="0">
              <a:spcBef>
                <a:spcPct val="25000"/>
              </a:spcBef>
              <a:spcAft>
                <a:spcPct val="0"/>
              </a:spcAft>
              <a:buClr>
                <a:srgbClr val="AF2828"/>
              </a:buClr>
              <a:buChar char="—"/>
              <a:defRPr sz="1600">
                <a:solidFill>
                  <a:srgbClr val="000000"/>
                </a:solidFill>
                <a:latin typeface="Arial" pitchFamily="34" charset="0"/>
                <a:cs typeface="Arial" pitchFamily="34" charset="0"/>
              </a:defRPr>
            </a:lvl4pPr>
            <a:lvl5pPr marL="1600200" indent="-223838" algn="l" rtl="0" eaLnBrk="0" fontAlgn="base" hangingPunct="0">
              <a:spcBef>
                <a:spcPct val="25000"/>
              </a:spcBef>
              <a:spcAft>
                <a:spcPct val="0"/>
              </a:spcAft>
              <a:buClr>
                <a:srgbClr val="AF2828"/>
              </a:buClr>
              <a:buSzPct val="70000"/>
              <a:buFont typeface="Wingdings" panose="05000000000000000000" pitchFamily="2" charset="2"/>
              <a:buChar char="n"/>
              <a:defRPr sz="1600">
                <a:solidFill>
                  <a:srgbClr val="000000"/>
                </a:solidFill>
                <a:latin typeface="Arial" pitchFamily="34" charset="0"/>
                <a:cs typeface="Arial" pitchFamily="34" charset="0"/>
              </a:defRPr>
            </a:lvl5pPr>
            <a:lvl6pPr marL="2057400" indent="-223838" algn="l" rtl="0" eaLnBrk="1" fontAlgn="base" hangingPunct="1">
              <a:spcBef>
                <a:spcPct val="25000"/>
              </a:spcBef>
              <a:spcAft>
                <a:spcPct val="0"/>
              </a:spcAft>
              <a:buClr>
                <a:schemeClr val="accent1"/>
              </a:buClr>
              <a:buSzPct val="80000"/>
              <a:buFont typeface="Wingdings" pitchFamily="2" charset="2"/>
              <a:buChar char="n"/>
              <a:defRPr sz="1400">
                <a:solidFill>
                  <a:srgbClr val="474747"/>
                </a:solidFill>
                <a:latin typeface="+mn-lt"/>
              </a:defRPr>
            </a:lvl6pPr>
            <a:lvl7pPr marL="2514600" indent="-223838" algn="l" rtl="0" eaLnBrk="1" fontAlgn="base" hangingPunct="1">
              <a:spcBef>
                <a:spcPct val="25000"/>
              </a:spcBef>
              <a:spcAft>
                <a:spcPct val="0"/>
              </a:spcAft>
              <a:buClr>
                <a:schemeClr val="accent1"/>
              </a:buClr>
              <a:buSzPct val="80000"/>
              <a:buFont typeface="Wingdings" pitchFamily="2" charset="2"/>
              <a:buChar char="n"/>
              <a:defRPr sz="1400">
                <a:solidFill>
                  <a:srgbClr val="474747"/>
                </a:solidFill>
                <a:latin typeface="+mn-lt"/>
              </a:defRPr>
            </a:lvl7pPr>
            <a:lvl8pPr marL="2971800" indent="-223838" algn="l" rtl="0" eaLnBrk="1" fontAlgn="base" hangingPunct="1">
              <a:spcBef>
                <a:spcPct val="25000"/>
              </a:spcBef>
              <a:spcAft>
                <a:spcPct val="0"/>
              </a:spcAft>
              <a:buClr>
                <a:schemeClr val="accent1"/>
              </a:buClr>
              <a:buSzPct val="80000"/>
              <a:buFont typeface="Wingdings" pitchFamily="2" charset="2"/>
              <a:buChar char="n"/>
              <a:defRPr sz="1400">
                <a:solidFill>
                  <a:srgbClr val="474747"/>
                </a:solidFill>
                <a:latin typeface="+mn-lt"/>
              </a:defRPr>
            </a:lvl8pPr>
            <a:lvl9pPr marL="3429000" indent="-223838" algn="l" rtl="0" eaLnBrk="1" fontAlgn="base" hangingPunct="1">
              <a:spcBef>
                <a:spcPct val="25000"/>
              </a:spcBef>
              <a:spcAft>
                <a:spcPct val="0"/>
              </a:spcAft>
              <a:buClr>
                <a:schemeClr val="accent1"/>
              </a:buClr>
              <a:buSzPct val="80000"/>
              <a:buFont typeface="Wingdings" pitchFamily="2" charset="2"/>
              <a:buChar char="n"/>
              <a:defRPr sz="1400">
                <a:solidFill>
                  <a:srgbClr val="474747"/>
                </a:solidFill>
                <a:latin typeface="+mn-lt"/>
              </a:defRPr>
            </a:lvl9pPr>
          </a:lstStyle>
          <a:p>
            <a:pPr marL="0" indent="0">
              <a:buNone/>
              <a:defRPr/>
            </a:pPr>
            <a:r>
              <a:rPr lang="en-US" sz="1800" b="1" dirty="0">
                <a:solidFill>
                  <a:schemeClr val="bg1"/>
                </a:solidFill>
                <a:latin typeface="+mj-lt"/>
                <a:ea typeface="MS Mincho" panose="02020609040205080304" pitchFamily="49" charset="-128"/>
              </a:rPr>
              <a:t>Tax Deducted at Source</a:t>
            </a:r>
            <a:endParaRPr lang="en-US" altLang="en-US" sz="1800" b="1" kern="0" dirty="0">
              <a:solidFill>
                <a:schemeClr val="bg1"/>
              </a:solidFill>
              <a:latin typeface="+mj-lt"/>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914401"/>
            <a:ext cx="9144000" cy="2810267"/>
          </a:xfrm>
          <a:prstGeom prst="rect">
            <a:avLst/>
          </a:prstGeom>
          <a:ln>
            <a:solidFill>
              <a:schemeClr val="accent1"/>
            </a:solidFill>
          </a:ln>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4114800"/>
            <a:ext cx="9144000" cy="2657846"/>
          </a:xfrm>
          <a:prstGeom prst="rect">
            <a:avLst/>
          </a:prstGeom>
          <a:ln>
            <a:solidFill>
              <a:schemeClr val="accent1"/>
            </a:solidFill>
          </a:ln>
        </p:spPr>
      </p:pic>
      <p:sp>
        <p:nvSpPr>
          <p:cNvPr id="8" name="Title 1"/>
          <p:cNvSpPr txBox="1">
            <a:spLocks/>
          </p:cNvSpPr>
          <p:nvPr/>
        </p:nvSpPr>
        <p:spPr>
          <a:xfrm>
            <a:off x="0" y="0"/>
            <a:ext cx="12192000" cy="379876"/>
          </a:xfrm>
          <a:prstGeom prst="rect">
            <a:avLst/>
          </a:prstGeom>
          <a:solidFill>
            <a:schemeClr val="accent6">
              <a:lumMod val="50000"/>
            </a:schemeClr>
          </a:solidFill>
        </p:spPr>
        <p:txBody>
          <a:bodyPr vert="horz" wrap="square" lIns="0" tIns="50941" rIns="0" bIns="50941" rtlCol="0" anchor="t" anchorCtr="0">
            <a:spAutoFit/>
          </a:bodyPr>
          <a:lstStyle>
            <a:lvl1pPr algn="l" defTabSz="899010" rtl="0" eaLnBrk="1" latinLnBrk="0" hangingPunct="1">
              <a:spcBef>
                <a:spcPct val="0"/>
              </a:spcBef>
              <a:buNone/>
              <a:defRPr sz="1588" kern="1200">
                <a:solidFill>
                  <a:schemeClr val="tx2"/>
                </a:solidFill>
                <a:latin typeface="+mj-lt"/>
                <a:ea typeface="+mj-ea"/>
                <a:cs typeface="+mj-cs"/>
              </a:defRPr>
            </a:lvl1pPr>
          </a:lstStyle>
          <a:p>
            <a:pPr algn="ctr"/>
            <a:r>
              <a:rPr lang="en-US" altLang="en-US" sz="1800" b="1" dirty="0">
                <a:solidFill>
                  <a:schemeClr val="bg1"/>
                </a:solidFill>
                <a:latin typeface="Georgia" panose="02040502050405020303" pitchFamily="18" charset="0"/>
                <a:ea typeface="MS Mincho" panose="02020609040205080304" pitchFamily="49" charset="-128"/>
              </a:rPr>
              <a:t>Tax deduction at source-Return </a:t>
            </a:r>
            <a:r>
              <a:rPr lang="en-US" altLang="en-US" sz="1800" b="1" dirty="0" smtClean="0">
                <a:solidFill>
                  <a:schemeClr val="bg1"/>
                </a:solidFill>
                <a:latin typeface="Georgia" panose="02040502050405020303" pitchFamily="18" charset="0"/>
                <a:ea typeface="MS Mincho" panose="02020609040205080304" pitchFamily="49" charset="-128"/>
              </a:rPr>
              <a:t>GSTR-07</a:t>
            </a:r>
            <a:r>
              <a:rPr lang="en-US" sz="1800" b="1" dirty="0" smtClean="0">
                <a:solidFill>
                  <a:schemeClr val="bg1"/>
                </a:solidFill>
                <a:latin typeface="Georgia" panose="02040502050405020303" pitchFamily="18" charset="0"/>
              </a:rPr>
              <a:t>	</a:t>
            </a:r>
            <a:endParaRPr lang="en-US" sz="18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243650333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 Placeholder 2"/>
          <p:cNvSpPr txBox="1">
            <a:spLocks/>
          </p:cNvSpPr>
          <p:nvPr/>
        </p:nvSpPr>
        <p:spPr>
          <a:xfrm>
            <a:off x="2112963" y="82550"/>
            <a:ext cx="7391400" cy="381000"/>
          </a:xfrm>
          <a:prstGeom prst="rect">
            <a:avLst/>
          </a:prstGeom>
        </p:spPr>
        <p:txBody>
          <a:bodyPr/>
          <a:lstStyle>
            <a:lvl1pPr marL="228600" indent="-228600" algn="l" rtl="0" eaLnBrk="0" fontAlgn="base" hangingPunct="0">
              <a:spcBef>
                <a:spcPct val="50000"/>
              </a:spcBef>
              <a:spcAft>
                <a:spcPct val="0"/>
              </a:spcAft>
              <a:buClr>
                <a:srgbClr val="AF2828"/>
              </a:buClr>
              <a:buSzPct val="80000"/>
              <a:buFont typeface="Wingdings" panose="05000000000000000000" pitchFamily="2" charset="2"/>
              <a:buChar char="n"/>
              <a:defRPr sz="1600">
                <a:solidFill>
                  <a:srgbClr val="000000"/>
                </a:solidFill>
                <a:latin typeface="Arial" pitchFamily="34" charset="0"/>
                <a:ea typeface="+mn-ea"/>
                <a:cs typeface="Arial" pitchFamily="34" charset="0"/>
              </a:defRPr>
            </a:lvl1pPr>
            <a:lvl2pPr marL="571500" indent="-228600" algn="l" rtl="0" eaLnBrk="0" fontAlgn="base" hangingPunct="0">
              <a:spcBef>
                <a:spcPct val="25000"/>
              </a:spcBef>
              <a:spcAft>
                <a:spcPct val="0"/>
              </a:spcAft>
              <a:buClr>
                <a:srgbClr val="AF2828"/>
              </a:buClr>
              <a:buChar char="—"/>
              <a:defRPr sz="1600">
                <a:solidFill>
                  <a:srgbClr val="000000"/>
                </a:solidFill>
                <a:latin typeface="Arial" pitchFamily="34" charset="0"/>
                <a:cs typeface="Arial" pitchFamily="34" charset="0"/>
              </a:defRPr>
            </a:lvl2pPr>
            <a:lvl3pPr marL="914400" indent="-228600" algn="l" rtl="0" eaLnBrk="0" fontAlgn="base" hangingPunct="0">
              <a:spcBef>
                <a:spcPct val="25000"/>
              </a:spcBef>
              <a:spcAft>
                <a:spcPct val="0"/>
              </a:spcAft>
              <a:buClr>
                <a:srgbClr val="AF2828"/>
              </a:buClr>
              <a:buSzPct val="70000"/>
              <a:buFont typeface="Wingdings" panose="05000000000000000000" pitchFamily="2" charset="2"/>
              <a:buChar char="n"/>
              <a:defRPr sz="1600">
                <a:solidFill>
                  <a:srgbClr val="000000"/>
                </a:solidFill>
                <a:latin typeface="Arial" pitchFamily="34" charset="0"/>
                <a:cs typeface="Arial" pitchFamily="34" charset="0"/>
              </a:defRPr>
            </a:lvl3pPr>
            <a:lvl4pPr marL="1262063" indent="-233363" algn="l" rtl="0" eaLnBrk="0" fontAlgn="base" hangingPunct="0">
              <a:spcBef>
                <a:spcPct val="25000"/>
              </a:spcBef>
              <a:spcAft>
                <a:spcPct val="0"/>
              </a:spcAft>
              <a:buClr>
                <a:srgbClr val="AF2828"/>
              </a:buClr>
              <a:buChar char="—"/>
              <a:defRPr sz="1600">
                <a:solidFill>
                  <a:srgbClr val="000000"/>
                </a:solidFill>
                <a:latin typeface="Arial" pitchFamily="34" charset="0"/>
                <a:cs typeface="Arial" pitchFamily="34" charset="0"/>
              </a:defRPr>
            </a:lvl4pPr>
            <a:lvl5pPr marL="1600200" indent="-223838" algn="l" rtl="0" eaLnBrk="0" fontAlgn="base" hangingPunct="0">
              <a:spcBef>
                <a:spcPct val="25000"/>
              </a:spcBef>
              <a:spcAft>
                <a:spcPct val="0"/>
              </a:spcAft>
              <a:buClr>
                <a:srgbClr val="AF2828"/>
              </a:buClr>
              <a:buSzPct val="70000"/>
              <a:buFont typeface="Wingdings" panose="05000000000000000000" pitchFamily="2" charset="2"/>
              <a:buChar char="n"/>
              <a:defRPr sz="1600">
                <a:solidFill>
                  <a:srgbClr val="000000"/>
                </a:solidFill>
                <a:latin typeface="Arial" pitchFamily="34" charset="0"/>
                <a:cs typeface="Arial" pitchFamily="34" charset="0"/>
              </a:defRPr>
            </a:lvl5pPr>
            <a:lvl6pPr marL="2057400" indent="-223838" algn="l" rtl="0" eaLnBrk="1" fontAlgn="base" hangingPunct="1">
              <a:spcBef>
                <a:spcPct val="25000"/>
              </a:spcBef>
              <a:spcAft>
                <a:spcPct val="0"/>
              </a:spcAft>
              <a:buClr>
                <a:schemeClr val="accent1"/>
              </a:buClr>
              <a:buSzPct val="80000"/>
              <a:buFont typeface="Wingdings" pitchFamily="2" charset="2"/>
              <a:buChar char="n"/>
              <a:defRPr sz="1400">
                <a:solidFill>
                  <a:srgbClr val="474747"/>
                </a:solidFill>
                <a:latin typeface="+mn-lt"/>
              </a:defRPr>
            </a:lvl6pPr>
            <a:lvl7pPr marL="2514600" indent="-223838" algn="l" rtl="0" eaLnBrk="1" fontAlgn="base" hangingPunct="1">
              <a:spcBef>
                <a:spcPct val="25000"/>
              </a:spcBef>
              <a:spcAft>
                <a:spcPct val="0"/>
              </a:spcAft>
              <a:buClr>
                <a:schemeClr val="accent1"/>
              </a:buClr>
              <a:buSzPct val="80000"/>
              <a:buFont typeface="Wingdings" pitchFamily="2" charset="2"/>
              <a:buChar char="n"/>
              <a:defRPr sz="1400">
                <a:solidFill>
                  <a:srgbClr val="474747"/>
                </a:solidFill>
                <a:latin typeface="+mn-lt"/>
              </a:defRPr>
            </a:lvl7pPr>
            <a:lvl8pPr marL="2971800" indent="-223838" algn="l" rtl="0" eaLnBrk="1" fontAlgn="base" hangingPunct="1">
              <a:spcBef>
                <a:spcPct val="25000"/>
              </a:spcBef>
              <a:spcAft>
                <a:spcPct val="0"/>
              </a:spcAft>
              <a:buClr>
                <a:schemeClr val="accent1"/>
              </a:buClr>
              <a:buSzPct val="80000"/>
              <a:buFont typeface="Wingdings" pitchFamily="2" charset="2"/>
              <a:buChar char="n"/>
              <a:defRPr sz="1400">
                <a:solidFill>
                  <a:srgbClr val="474747"/>
                </a:solidFill>
                <a:latin typeface="+mn-lt"/>
              </a:defRPr>
            </a:lvl8pPr>
            <a:lvl9pPr marL="3429000" indent="-223838" algn="l" rtl="0" eaLnBrk="1" fontAlgn="base" hangingPunct="1">
              <a:spcBef>
                <a:spcPct val="25000"/>
              </a:spcBef>
              <a:spcAft>
                <a:spcPct val="0"/>
              </a:spcAft>
              <a:buClr>
                <a:schemeClr val="accent1"/>
              </a:buClr>
              <a:buSzPct val="80000"/>
              <a:buFont typeface="Wingdings" pitchFamily="2" charset="2"/>
              <a:buChar char="n"/>
              <a:defRPr sz="1400">
                <a:solidFill>
                  <a:srgbClr val="474747"/>
                </a:solidFill>
                <a:latin typeface="+mn-lt"/>
              </a:defRPr>
            </a:lvl9pPr>
          </a:lstStyle>
          <a:p>
            <a:pPr marL="0" indent="0">
              <a:buNone/>
              <a:defRPr/>
            </a:pPr>
            <a:r>
              <a:rPr lang="en-US" sz="1800" b="1" dirty="0">
                <a:solidFill>
                  <a:schemeClr val="bg1"/>
                </a:solidFill>
                <a:latin typeface="+mj-lt"/>
                <a:ea typeface="MS Mincho" panose="02020609040205080304" pitchFamily="49" charset="-128"/>
              </a:rPr>
              <a:t>Tax Deducted at Source</a:t>
            </a:r>
            <a:endParaRPr lang="en-US" altLang="en-US" sz="1800" b="1" kern="0" dirty="0">
              <a:solidFill>
                <a:schemeClr val="bg1"/>
              </a:solidFill>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0073" y="2257102"/>
            <a:ext cx="8811855" cy="231489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2208487"/>
            <a:ext cx="9144000" cy="2401778"/>
          </a:xfrm>
          <a:prstGeom prst="rect">
            <a:avLst/>
          </a:prstGeom>
        </p:spPr>
      </p:pic>
      <p:sp>
        <p:nvSpPr>
          <p:cNvPr id="8" name="Title 1"/>
          <p:cNvSpPr txBox="1">
            <a:spLocks/>
          </p:cNvSpPr>
          <p:nvPr/>
        </p:nvSpPr>
        <p:spPr>
          <a:xfrm>
            <a:off x="0" y="0"/>
            <a:ext cx="12192000" cy="379876"/>
          </a:xfrm>
          <a:prstGeom prst="rect">
            <a:avLst/>
          </a:prstGeom>
          <a:solidFill>
            <a:schemeClr val="accent6">
              <a:lumMod val="50000"/>
            </a:schemeClr>
          </a:solidFill>
        </p:spPr>
        <p:txBody>
          <a:bodyPr vert="horz" wrap="square" lIns="0" tIns="50941" rIns="0" bIns="50941" rtlCol="0" anchor="t" anchorCtr="0">
            <a:spAutoFit/>
          </a:bodyPr>
          <a:lstStyle>
            <a:lvl1pPr algn="l" defTabSz="899010" rtl="0" eaLnBrk="1" latinLnBrk="0" hangingPunct="1">
              <a:spcBef>
                <a:spcPct val="0"/>
              </a:spcBef>
              <a:buNone/>
              <a:defRPr sz="1588" kern="1200">
                <a:solidFill>
                  <a:schemeClr val="tx2"/>
                </a:solidFill>
                <a:latin typeface="+mj-lt"/>
                <a:ea typeface="+mj-ea"/>
                <a:cs typeface="+mj-cs"/>
              </a:defRPr>
            </a:lvl1pPr>
          </a:lstStyle>
          <a:p>
            <a:pPr algn="ctr"/>
            <a:r>
              <a:rPr lang="en-US" altLang="en-US" sz="1800" b="1" dirty="0">
                <a:solidFill>
                  <a:schemeClr val="bg1"/>
                </a:solidFill>
                <a:latin typeface="Georgia" panose="02040502050405020303" pitchFamily="18" charset="0"/>
                <a:ea typeface="MS Mincho" panose="02020609040205080304" pitchFamily="49" charset="-128"/>
              </a:rPr>
              <a:t>Tax deduction at source-Return </a:t>
            </a:r>
            <a:r>
              <a:rPr lang="en-US" altLang="en-US" sz="1800" b="1" dirty="0" smtClean="0">
                <a:solidFill>
                  <a:schemeClr val="bg1"/>
                </a:solidFill>
                <a:latin typeface="Georgia" panose="02040502050405020303" pitchFamily="18" charset="0"/>
                <a:ea typeface="MS Mincho" panose="02020609040205080304" pitchFamily="49" charset="-128"/>
              </a:rPr>
              <a:t>GSTR-07</a:t>
            </a:r>
            <a:r>
              <a:rPr lang="en-US" sz="1800" b="1" dirty="0" smtClean="0">
                <a:solidFill>
                  <a:schemeClr val="bg1"/>
                </a:solidFill>
                <a:latin typeface="Georgia" panose="02040502050405020303" pitchFamily="18" charset="0"/>
              </a:rPr>
              <a:t>	</a:t>
            </a:r>
            <a:endParaRPr lang="en-US" sz="18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129395689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 Placeholder 2"/>
          <p:cNvSpPr txBox="1">
            <a:spLocks/>
          </p:cNvSpPr>
          <p:nvPr/>
        </p:nvSpPr>
        <p:spPr>
          <a:xfrm>
            <a:off x="2112963" y="82550"/>
            <a:ext cx="7391400" cy="381000"/>
          </a:xfrm>
          <a:prstGeom prst="rect">
            <a:avLst/>
          </a:prstGeom>
        </p:spPr>
        <p:txBody>
          <a:bodyPr/>
          <a:lstStyle>
            <a:lvl1pPr marL="228600" indent="-228600" algn="l" rtl="0" eaLnBrk="0" fontAlgn="base" hangingPunct="0">
              <a:spcBef>
                <a:spcPct val="50000"/>
              </a:spcBef>
              <a:spcAft>
                <a:spcPct val="0"/>
              </a:spcAft>
              <a:buClr>
                <a:srgbClr val="AF2828"/>
              </a:buClr>
              <a:buSzPct val="80000"/>
              <a:buFont typeface="Wingdings" panose="05000000000000000000" pitchFamily="2" charset="2"/>
              <a:buChar char="n"/>
              <a:defRPr sz="1600">
                <a:solidFill>
                  <a:srgbClr val="000000"/>
                </a:solidFill>
                <a:latin typeface="Arial" pitchFamily="34" charset="0"/>
                <a:ea typeface="+mn-ea"/>
                <a:cs typeface="Arial" pitchFamily="34" charset="0"/>
              </a:defRPr>
            </a:lvl1pPr>
            <a:lvl2pPr marL="571500" indent="-228600" algn="l" rtl="0" eaLnBrk="0" fontAlgn="base" hangingPunct="0">
              <a:spcBef>
                <a:spcPct val="25000"/>
              </a:spcBef>
              <a:spcAft>
                <a:spcPct val="0"/>
              </a:spcAft>
              <a:buClr>
                <a:srgbClr val="AF2828"/>
              </a:buClr>
              <a:buChar char="—"/>
              <a:defRPr sz="1600">
                <a:solidFill>
                  <a:srgbClr val="000000"/>
                </a:solidFill>
                <a:latin typeface="Arial" pitchFamily="34" charset="0"/>
                <a:cs typeface="Arial" pitchFamily="34" charset="0"/>
              </a:defRPr>
            </a:lvl2pPr>
            <a:lvl3pPr marL="914400" indent="-228600" algn="l" rtl="0" eaLnBrk="0" fontAlgn="base" hangingPunct="0">
              <a:spcBef>
                <a:spcPct val="25000"/>
              </a:spcBef>
              <a:spcAft>
                <a:spcPct val="0"/>
              </a:spcAft>
              <a:buClr>
                <a:srgbClr val="AF2828"/>
              </a:buClr>
              <a:buSzPct val="70000"/>
              <a:buFont typeface="Wingdings" panose="05000000000000000000" pitchFamily="2" charset="2"/>
              <a:buChar char="n"/>
              <a:defRPr sz="1600">
                <a:solidFill>
                  <a:srgbClr val="000000"/>
                </a:solidFill>
                <a:latin typeface="Arial" pitchFamily="34" charset="0"/>
                <a:cs typeface="Arial" pitchFamily="34" charset="0"/>
              </a:defRPr>
            </a:lvl3pPr>
            <a:lvl4pPr marL="1262063" indent="-233363" algn="l" rtl="0" eaLnBrk="0" fontAlgn="base" hangingPunct="0">
              <a:spcBef>
                <a:spcPct val="25000"/>
              </a:spcBef>
              <a:spcAft>
                <a:spcPct val="0"/>
              </a:spcAft>
              <a:buClr>
                <a:srgbClr val="AF2828"/>
              </a:buClr>
              <a:buChar char="—"/>
              <a:defRPr sz="1600">
                <a:solidFill>
                  <a:srgbClr val="000000"/>
                </a:solidFill>
                <a:latin typeface="Arial" pitchFamily="34" charset="0"/>
                <a:cs typeface="Arial" pitchFamily="34" charset="0"/>
              </a:defRPr>
            </a:lvl4pPr>
            <a:lvl5pPr marL="1600200" indent="-223838" algn="l" rtl="0" eaLnBrk="0" fontAlgn="base" hangingPunct="0">
              <a:spcBef>
                <a:spcPct val="25000"/>
              </a:spcBef>
              <a:spcAft>
                <a:spcPct val="0"/>
              </a:spcAft>
              <a:buClr>
                <a:srgbClr val="AF2828"/>
              </a:buClr>
              <a:buSzPct val="70000"/>
              <a:buFont typeface="Wingdings" panose="05000000000000000000" pitchFamily="2" charset="2"/>
              <a:buChar char="n"/>
              <a:defRPr sz="1600">
                <a:solidFill>
                  <a:srgbClr val="000000"/>
                </a:solidFill>
                <a:latin typeface="Arial" pitchFamily="34" charset="0"/>
                <a:cs typeface="Arial" pitchFamily="34" charset="0"/>
              </a:defRPr>
            </a:lvl5pPr>
            <a:lvl6pPr marL="2057400" indent="-223838" algn="l" rtl="0" eaLnBrk="1" fontAlgn="base" hangingPunct="1">
              <a:spcBef>
                <a:spcPct val="25000"/>
              </a:spcBef>
              <a:spcAft>
                <a:spcPct val="0"/>
              </a:spcAft>
              <a:buClr>
                <a:schemeClr val="accent1"/>
              </a:buClr>
              <a:buSzPct val="80000"/>
              <a:buFont typeface="Wingdings" pitchFamily="2" charset="2"/>
              <a:buChar char="n"/>
              <a:defRPr sz="1400">
                <a:solidFill>
                  <a:srgbClr val="474747"/>
                </a:solidFill>
                <a:latin typeface="+mn-lt"/>
              </a:defRPr>
            </a:lvl6pPr>
            <a:lvl7pPr marL="2514600" indent="-223838" algn="l" rtl="0" eaLnBrk="1" fontAlgn="base" hangingPunct="1">
              <a:spcBef>
                <a:spcPct val="25000"/>
              </a:spcBef>
              <a:spcAft>
                <a:spcPct val="0"/>
              </a:spcAft>
              <a:buClr>
                <a:schemeClr val="accent1"/>
              </a:buClr>
              <a:buSzPct val="80000"/>
              <a:buFont typeface="Wingdings" pitchFamily="2" charset="2"/>
              <a:buChar char="n"/>
              <a:defRPr sz="1400">
                <a:solidFill>
                  <a:srgbClr val="474747"/>
                </a:solidFill>
                <a:latin typeface="+mn-lt"/>
              </a:defRPr>
            </a:lvl7pPr>
            <a:lvl8pPr marL="2971800" indent="-223838" algn="l" rtl="0" eaLnBrk="1" fontAlgn="base" hangingPunct="1">
              <a:spcBef>
                <a:spcPct val="25000"/>
              </a:spcBef>
              <a:spcAft>
                <a:spcPct val="0"/>
              </a:spcAft>
              <a:buClr>
                <a:schemeClr val="accent1"/>
              </a:buClr>
              <a:buSzPct val="80000"/>
              <a:buFont typeface="Wingdings" pitchFamily="2" charset="2"/>
              <a:buChar char="n"/>
              <a:defRPr sz="1400">
                <a:solidFill>
                  <a:srgbClr val="474747"/>
                </a:solidFill>
                <a:latin typeface="+mn-lt"/>
              </a:defRPr>
            </a:lvl8pPr>
            <a:lvl9pPr marL="3429000" indent="-223838" algn="l" rtl="0" eaLnBrk="1" fontAlgn="base" hangingPunct="1">
              <a:spcBef>
                <a:spcPct val="25000"/>
              </a:spcBef>
              <a:spcAft>
                <a:spcPct val="0"/>
              </a:spcAft>
              <a:buClr>
                <a:schemeClr val="accent1"/>
              </a:buClr>
              <a:buSzPct val="80000"/>
              <a:buFont typeface="Wingdings" pitchFamily="2" charset="2"/>
              <a:buChar char="n"/>
              <a:defRPr sz="1400">
                <a:solidFill>
                  <a:srgbClr val="474747"/>
                </a:solidFill>
                <a:latin typeface="+mn-lt"/>
              </a:defRPr>
            </a:lvl9pPr>
          </a:lstStyle>
          <a:p>
            <a:pPr marL="0" indent="0">
              <a:buNone/>
              <a:defRPr/>
            </a:pPr>
            <a:r>
              <a:rPr lang="en-US" sz="1800" b="1" dirty="0">
                <a:solidFill>
                  <a:schemeClr val="bg1"/>
                </a:solidFill>
                <a:latin typeface="+mj-lt"/>
                <a:ea typeface="MS Mincho" panose="02020609040205080304" pitchFamily="49" charset="-128"/>
              </a:rPr>
              <a:t>Tax Deducted at Source</a:t>
            </a:r>
            <a:endParaRPr lang="en-US" altLang="en-US" sz="1800" b="1" kern="0" dirty="0">
              <a:solidFill>
                <a:schemeClr val="bg1"/>
              </a:solidFill>
              <a:latin typeface="+mj-lt"/>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2056888"/>
            <a:ext cx="9144000" cy="3343742"/>
          </a:xfrm>
          <a:prstGeom prst="rect">
            <a:avLst/>
          </a:prstGeom>
        </p:spPr>
      </p:pic>
      <p:sp>
        <p:nvSpPr>
          <p:cNvPr id="8" name="Title 1"/>
          <p:cNvSpPr txBox="1">
            <a:spLocks/>
          </p:cNvSpPr>
          <p:nvPr/>
        </p:nvSpPr>
        <p:spPr>
          <a:xfrm>
            <a:off x="0" y="0"/>
            <a:ext cx="12192000" cy="379876"/>
          </a:xfrm>
          <a:prstGeom prst="rect">
            <a:avLst/>
          </a:prstGeom>
          <a:solidFill>
            <a:schemeClr val="accent6">
              <a:lumMod val="50000"/>
            </a:schemeClr>
          </a:solidFill>
        </p:spPr>
        <p:txBody>
          <a:bodyPr vert="horz" wrap="square" lIns="0" tIns="50941" rIns="0" bIns="50941" rtlCol="0" anchor="t" anchorCtr="0">
            <a:spAutoFit/>
          </a:bodyPr>
          <a:lstStyle>
            <a:lvl1pPr algn="l" defTabSz="899010" rtl="0" eaLnBrk="1" latinLnBrk="0" hangingPunct="1">
              <a:spcBef>
                <a:spcPct val="0"/>
              </a:spcBef>
              <a:buNone/>
              <a:defRPr sz="1588" kern="1200">
                <a:solidFill>
                  <a:schemeClr val="tx2"/>
                </a:solidFill>
                <a:latin typeface="+mj-lt"/>
                <a:ea typeface="+mj-ea"/>
                <a:cs typeface="+mj-cs"/>
              </a:defRPr>
            </a:lvl1pPr>
          </a:lstStyle>
          <a:p>
            <a:pPr algn="ctr"/>
            <a:r>
              <a:rPr lang="en-US" altLang="en-US" sz="1800" b="1" dirty="0">
                <a:solidFill>
                  <a:schemeClr val="bg1"/>
                </a:solidFill>
                <a:latin typeface="Georgia" panose="02040502050405020303" pitchFamily="18" charset="0"/>
                <a:ea typeface="MS Mincho" panose="02020609040205080304" pitchFamily="49" charset="-128"/>
              </a:rPr>
              <a:t>Tax deduction at source-Return </a:t>
            </a:r>
            <a:r>
              <a:rPr lang="en-US" altLang="en-US" sz="1800" b="1" dirty="0" smtClean="0">
                <a:solidFill>
                  <a:schemeClr val="bg1"/>
                </a:solidFill>
                <a:latin typeface="Georgia" panose="02040502050405020303" pitchFamily="18" charset="0"/>
                <a:ea typeface="MS Mincho" panose="02020609040205080304" pitchFamily="49" charset="-128"/>
              </a:rPr>
              <a:t>GSTR-07</a:t>
            </a:r>
            <a:r>
              <a:rPr lang="en-US" sz="1800" b="1" dirty="0" smtClean="0">
                <a:solidFill>
                  <a:schemeClr val="bg1"/>
                </a:solidFill>
                <a:latin typeface="Georgia" panose="02040502050405020303" pitchFamily="18" charset="0"/>
              </a:rPr>
              <a:t>	</a:t>
            </a:r>
            <a:endParaRPr lang="en-US" sz="18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79493442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 Placeholder 2"/>
          <p:cNvSpPr txBox="1">
            <a:spLocks/>
          </p:cNvSpPr>
          <p:nvPr/>
        </p:nvSpPr>
        <p:spPr>
          <a:xfrm>
            <a:off x="2112963" y="82550"/>
            <a:ext cx="7391400" cy="381000"/>
          </a:xfrm>
          <a:prstGeom prst="rect">
            <a:avLst/>
          </a:prstGeom>
        </p:spPr>
        <p:txBody>
          <a:bodyPr/>
          <a:lstStyle>
            <a:lvl1pPr marL="228600" indent="-228600" algn="l" rtl="0" eaLnBrk="0" fontAlgn="base" hangingPunct="0">
              <a:spcBef>
                <a:spcPct val="50000"/>
              </a:spcBef>
              <a:spcAft>
                <a:spcPct val="0"/>
              </a:spcAft>
              <a:buClr>
                <a:srgbClr val="AF2828"/>
              </a:buClr>
              <a:buSzPct val="80000"/>
              <a:buFont typeface="Wingdings" panose="05000000000000000000" pitchFamily="2" charset="2"/>
              <a:buChar char="n"/>
              <a:defRPr sz="1600">
                <a:solidFill>
                  <a:srgbClr val="000000"/>
                </a:solidFill>
                <a:latin typeface="Arial" pitchFamily="34" charset="0"/>
                <a:ea typeface="+mn-ea"/>
                <a:cs typeface="Arial" pitchFamily="34" charset="0"/>
              </a:defRPr>
            </a:lvl1pPr>
            <a:lvl2pPr marL="571500" indent="-228600" algn="l" rtl="0" eaLnBrk="0" fontAlgn="base" hangingPunct="0">
              <a:spcBef>
                <a:spcPct val="25000"/>
              </a:spcBef>
              <a:spcAft>
                <a:spcPct val="0"/>
              </a:spcAft>
              <a:buClr>
                <a:srgbClr val="AF2828"/>
              </a:buClr>
              <a:buChar char="—"/>
              <a:defRPr sz="1600">
                <a:solidFill>
                  <a:srgbClr val="000000"/>
                </a:solidFill>
                <a:latin typeface="Arial" pitchFamily="34" charset="0"/>
                <a:cs typeface="Arial" pitchFamily="34" charset="0"/>
              </a:defRPr>
            </a:lvl2pPr>
            <a:lvl3pPr marL="914400" indent="-228600" algn="l" rtl="0" eaLnBrk="0" fontAlgn="base" hangingPunct="0">
              <a:spcBef>
                <a:spcPct val="25000"/>
              </a:spcBef>
              <a:spcAft>
                <a:spcPct val="0"/>
              </a:spcAft>
              <a:buClr>
                <a:srgbClr val="AF2828"/>
              </a:buClr>
              <a:buSzPct val="70000"/>
              <a:buFont typeface="Wingdings" panose="05000000000000000000" pitchFamily="2" charset="2"/>
              <a:buChar char="n"/>
              <a:defRPr sz="1600">
                <a:solidFill>
                  <a:srgbClr val="000000"/>
                </a:solidFill>
                <a:latin typeface="Arial" pitchFamily="34" charset="0"/>
                <a:cs typeface="Arial" pitchFamily="34" charset="0"/>
              </a:defRPr>
            </a:lvl3pPr>
            <a:lvl4pPr marL="1262063" indent="-233363" algn="l" rtl="0" eaLnBrk="0" fontAlgn="base" hangingPunct="0">
              <a:spcBef>
                <a:spcPct val="25000"/>
              </a:spcBef>
              <a:spcAft>
                <a:spcPct val="0"/>
              </a:spcAft>
              <a:buClr>
                <a:srgbClr val="AF2828"/>
              </a:buClr>
              <a:buChar char="—"/>
              <a:defRPr sz="1600">
                <a:solidFill>
                  <a:srgbClr val="000000"/>
                </a:solidFill>
                <a:latin typeface="Arial" pitchFamily="34" charset="0"/>
                <a:cs typeface="Arial" pitchFamily="34" charset="0"/>
              </a:defRPr>
            </a:lvl4pPr>
            <a:lvl5pPr marL="1600200" indent="-223838" algn="l" rtl="0" eaLnBrk="0" fontAlgn="base" hangingPunct="0">
              <a:spcBef>
                <a:spcPct val="25000"/>
              </a:spcBef>
              <a:spcAft>
                <a:spcPct val="0"/>
              </a:spcAft>
              <a:buClr>
                <a:srgbClr val="AF2828"/>
              </a:buClr>
              <a:buSzPct val="70000"/>
              <a:buFont typeface="Wingdings" panose="05000000000000000000" pitchFamily="2" charset="2"/>
              <a:buChar char="n"/>
              <a:defRPr sz="1600">
                <a:solidFill>
                  <a:srgbClr val="000000"/>
                </a:solidFill>
                <a:latin typeface="Arial" pitchFamily="34" charset="0"/>
                <a:cs typeface="Arial" pitchFamily="34" charset="0"/>
              </a:defRPr>
            </a:lvl5pPr>
            <a:lvl6pPr marL="2057400" indent="-223838" algn="l" rtl="0" eaLnBrk="1" fontAlgn="base" hangingPunct="1">
              <a:spcBef>
                <a:spcPct val="25000"/>
              </a:spcBef>
              <a:spcAft>
                <a:spcPct val="0"/>
              </a:spcAft>
              <a:buClr>
                <a:schemeClr val="accent1"/>
              </a:buClr>
              <a:buSzPct val="80000"/>
              <a:buFont typeface="Wingdings" pitchFamily="2" charset="2"/>
              <a:buChar char="n"/>
              <a:defRPr sz="1400">
                <a:solidFill>
                  <a:srgbClr val="474747"/>
                </a:solidFill>
                <a:latin typeface="+mn-lt"/>
              </a:defRPr>
            </a:lvl6pPr>
            <a:lvl7pPr marL="2514600" indent="-223838" algn="l" rtl="0" eaLnBrk="1" fontAlgn="base" hangingPunct="1">
              <a:spcBef>
                <a:spcPct val="25000"/>
              </a:spcBef>
              <a:spcAft>
                <a:spcPct val="0"/>
              </a:spcAft>
              <a:buClr>
                <a:schemeClr val="accent1"/>
              </a:buClr>
              <a:buSzPct val="80000"/>
              <a:buFont typeface="Wingdings" pitchFamily="2" charset="2"/>
              <a:buChar char="n"/>
              <a:defRPr sz="1400">
                <a:solidFill>
                  <a:srgbClr val="474747"/>
                </a:solidFill>
                <a:latin typeface="+mn-lt"/>
              </a:defRPr>
            </a:lvl7pPr>
            <a:lvl8pPr marL="2971800" indent="-223838" algn="l" rtl="0" eaLnBrk="1" fontAlgn="base" hangingPunct="1">
              <a:spcBef>
                <a:spcPct val="25000"/>
              </a:spcBef>
              <a:spcAft>
                <a:spcPct val="0"/>
              </a:spcAft>
              <a:buClr>
                <a:schemeClr val="accent1"/>
              </a:buClr>
              <a:buSzPct val="80000"/>
              <a:buFont typeface="Wingdings" pitchFamily="2" charset="2"/>
              <a:buChar char="n"/>
              <a:defRPr sz="1400">
                <a:solidFill>
                  <a:srgbClr val="474747"/>
                </a:solidFill>
                <a:latin typeface="+mn-lt"/>
              </a:defRPr>
            </a:lvl8pPr>
            <a:lvl9pPr marL="3429000" indent="-223838" algn="l" rtl="0" eaLnBrk="1" fontAlgn="base" hangingPunct="1">
              <a:spcBef>
                <a:spcPct val="25000"/>
              </a:spcBef>
              <a:spcAft>
                <a:spcPct val="0"/>
              </a:spcAft>
              <a:buClr>
                <a:schemeClr val="accent1"/>
              </a:buClr>
              <a:buSzPct val="80000"/>
              <a:buFont typeface="Wingdings" pitchFamily="2" charset="2"/>
              <a:buChar char="n"/>
              <a:defRPr sz="1400">
                <a:solidFill>
                  <a:srgbClr val="474747"/>
                </a:solidFill>
                <a:latin typeface="+mn-lt"/>
              </a:defRPr>
            </a:lvl9pPr>
          </a:lstStyle>
          <a:p>
            <a:pPr marL="0" indent="0">
              <a:buNone/>
              <a:defRPr/>
            </a:pPr>
            <a:r>
              <a:rPr lang="en-US" sz="1800" b="1" dirty="0">
                <a:solidFill>
                  <a:schemeClr val="bg1"/>
                </a:solidFill>
                <a:latin typeface="+mj-lt"/>
                <a:ea typeface="MS Mincho" panose="02020609040205080304" pitchFamily="49" charset="-128"/>
              </a:rPr>
              <a:t>Tax Deducted at Source</a:t>
            </a:r>
            <a:endParaRPr lang="en-US" altLang="en-US" sz="1800" b="1" kern="0" dirty="0">
              <a:solidFill>
                <a:schemeClr val="bg1"/>
              </a:solidFill>
              <a:latin typeface="+mj-l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040191"/>
            <a:ext cx="9144000" cy="4992867"/>
          </a:xfrm>
          <a:prstGeom prst="rect">
            <a:avLst/>
          </a:prstGeom>
        </p:spPr>
      </p:pic>
      <p:sp>
        <p:nvSpPr>
          <p:cNvPr id="8" name="Title 1"/>
          <p:cNvSpPr txBox="1">
            <a:spLocks/>
          </p:cNvSpPr>
          <p:nvPr/>
        </p:nvSpPr>
        <p:spPr>
          <a:xfrm>
            <a:off x="0" y="0"/>
            <a:ext cx="12192000" cy="379876"/>
          </a:xfrm>
          <a:prstGeom prst="rect">
            <a:avLst/>
          </a:prstGeom>
          <a:solidFill>
            <a:schemeClr val="accent6">
              <a:lumMod val="50000"/>
            </a:schemeClr>
          </a:solidFill>
        </p:spPr>
        <p:txBody>
          <a:bodyPr vert="horz" wrap="square" lIns="0" tIns="50941" rIns="0" bIns="50941" rtlCol="0" anchor="t" anchorCtr="0">
            <a:spAutoFit/>
          </a:bodyPr>
          <a:lstStyle>
            <a:lvl1pPr algn="l" defTabSz="899010" rtl="0" eaLnBrk="1" latinLnBrk="0" hangingPunct="1">
              <a:spcBef>
                <a:spcPct val="0"/>
              </a:spcBef>
              <a:buNone/>
              <a:defRPr sz="1588" kern="1200">
                <a:solidFill>
                  <a:schemeClr val="tx2"/>
                </a:solidFill>
                <a:latin typeface="+mj-lt"/>
                <a:ea typeface="+mj-ea"/>
                <a:cs typeface="+mj-cs"/>
              </a:defRPr>
            </a:lvl1pPr>
          </a:lstStyle>
          <a:p>
            <a:pPr algn="ctr"/>
            <a:r>
              <a:rPr lang="en-US" altLang="en-US" sz="1800" b="1" dirty="0">
                <a:solidFill>
                  <a:schemeClr val="bg1"/>
                </a:solidFill>
                <a:latin typeface="Georgia" panose="02040502050405020303" pitchFamily="18" charset="0"/>
                <a:ea typeface="MS Mincho" panose="02020609040205080304" pitchFamily="49" charset="-128"/>
              </a:rPr>
              <a:t>Tax deduction at source-Return </a:t>
            </a:r>
            <a:r>
              <a:rPr lang="en-US" altLang="en-US" sz="1800" b="1" dirty="0" smtClean="0">
                <a:solidFill>
                  <a:schemeClr val="bg1"/>
                </a:solidFill>
                <a:latin typeface="Georgia" panose="02040502050405020303" pitchFamily="18" charset="0"/>
                <a:ea typeface="MS Mincho" panose="02020609040205080304" pitchFamily="49" charset="-128"/>
              </a:rPr>
              <a:t>GSTR-07</a:t>
            </a:r>
            <a:r>
              <a:rPr lang="en-US" sz="1800" b="1" dirty="0" smtClean="0">
                <a:solidFill>
                  <a:schemeClr val="bg1"/>
                </a:solidFill>
                <a:latin typeface="Georgia" panose="02040502050405020303" pitchFamily="18" charset="0"/>
              </a:rPr>
              <a:t>	</a:t>
            </a:r>
            <a:endParaRPr lang="en-US" sz="18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29059624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2660932231"/>
              </p:ext>
            </p:extLst>
          </p:nvPr>
        </p:nvGraphicFramePr>
        <p:xfrm>
          <a:off x="1562100" y="838201"/>
          <a:ext cx="9029700" cy="5675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 Placeholder 2"/>
          <p:cNvSpPr txBox="1">
            <a:spLocks/>
          </p:cNvSpPr>
          <p:nvPr/>
        </p:nvSpPr>
        <p:spPr>
          <a:xfrm>
            <a:off x="2112963" y="82550"/>
            <a:ext cx="7391400" cy="381000"/>
          </a:xfrm>
          <a:prstGeom prst="rect">
            <a:avLst/>
          </a:prstGeom>
        </p:spPr>
        <p:txBody>
          <a:bodyPr/>
          <a:lstStyle>
            <a:lvl1pPr marL="228600" indent="-228600" algn="l" rtl="0" eaLnBrk="0" fontAlgn="base" hangingPunct="0">
              <a:spcBef>
                <a:spcPct val="50000"/>
              </a:spcBef>
              <a:spcAft>
                <a:spcPct val="0"/>
              </a:spcAft>
              <a:buClr>
                <a:srgbClr val="AF2828"/>
              </a:buClr>
              <a:buSzPct val="80000"/>
              <a:buFont typeface="Wingdings" panose="05000000000000000000" pitchFamily="2" charset="2"/>
              <a:buChar char="n"/>
              <a:defRPr sz="1600">
                <a:solidFill>
                  <a:srgbClr val="000000"/>
                </a:solidFill>
                <a:latin typeface="Arial" pitchFamily="34" charset="0"/>
                <a:ea typeface="+mn-ea"/>
                <a:cs typeface="Arial" pitchFamily="34" charset="0"/>
              </a:defRPr>
            </a:lvl1pPr>
            <a:lvl2pPr marL="571500" indent="-228600" algn="l" rtl="0" eaLnBrk="0" fontAlgn="base" hangingPunct="0">
              <a:spcBef>
                <a:spcPct val="25000"/>
              </a:spcBef>
              <a:spcAft>
                <a:spcPct val="0"/>
              </a:spcAft>
              <a:buClr>
                <a:srgbClr val="AF2828"/>
              </a:buClr>
              <a:buChar char="—"/>
              <a:defRPr sz="1600">
                <a:solidFill>
                  <a:srgbClr val="000000"/>
                </a:solidFill>
                <a:latin typeface="Arial" pitchFamily="34" charset="0"/>
                <a:cs typeface="Arial" pitchFamily="34" charset="0"/>
              </a:defRPr>
            </a:lvl2pPr>
            <a:lvl3pPr marL="914400" indent="-228600" algn="l" rtl="0" eaLnBrk="0" fontAlgn="base" hangingPunct="0">
              <a:spcBef>
                <a:spcPct val="25000"/>
              </a:spcBef>
              <a:spcAft>
                <a:spcPct val="0"/>
              </a:spcAft>
              <a:buClr>
                <a:srgbClr val="AF2828"/>
              </a:buClr>
              <a:buSzPct val="70000"/>
              <a:buFont typeface="Wingdings" panose="05000000000000000000" pitchFamily="2" charset="2"/>
              <a:buChar char="n"/>
              <a:defRPr sz="1600">
                <a:solidFill>
                  <a:srgbClr val="000000"/>
                </a:solidFill>
                <a:latin typeface="Arial" pitchFamily="34" charset="0"/>
                <a:cs typeface="Arial" pitchFamily="34" charset="0"/>
              </a:defRPr>
            </a:lvl3pPr>
            <a:lvl4pPr marL="1262063" indent="-233363" algn="l" rtl="0" eaLnBrk="0" fontAlgn="base" hangingPunct="0">
              <a:spcBef>
                <a:spcPct val="25000"/>
              </a:spcBef>
              <a:spcAft>
                <a:spcPct val="0"/>
              </a:spcAft>
              <a:buClr>
                <a:srgbClr val="AF2828"/>
              </a:buClr>
              <a:buChar char="—"/>
              <a:defRPr sz="1600">
                <a:solidFill>
                  <a:srgbClr val="000000"/>
                </a:solidFill>
                <a:latin typeface="Arial" pitchFamily="34" charset="0"/>
                <a:cs typeface="Arial" pitchFamily="34" charset="0"/>
              </a:defRPr>
            </a:lvl4pPr>
            <a:lvl5pPr marL="1600200" indent="-223838" algn="l" rtl="0" eaLnBrk="0" fontAlgn="base" hangingPunct="0">
              <a:spcBef>
                <a:spcPct val="25000"/>
              </a:spcBef>
              <a:spcAft>
                <a:spcPct val="0"/>
              </a:spcAft>
              <a:buClr>
                <a:srgbClr val="AF2828"/>
              </a:buClr>
              <a:buSzPct val="70000"/>
              <a:buFont typeface="Wingdings" panose="05000000000000000000" pitchFamily="2" charset="2"/>
              <a:buChar char="n"/>
              <a:defRPr sz="1600">
                <a:solidFill>
                  <a:srgbClr val="000000"/>
                </a:solidFill>
                <a:latin typeface="Arial" pitchFamily="34" charset="0"/>
                <a:cs typeface="Arial" pitchFamily="34" charset="0"/>
              </a:defRPr>
            </a:lvl5pPr>
            <a:lvl6pPr marL="2057400" indent="-223838" algn="l" rtl="0" eaLnBrk="1" fontAlgn="base" hangingPunct="1">
              <a:spcBef>
                <a:spcPct val="25000"/>
              </a:spcBef>
              <a:spcAft>
                <a:spcPct val="0"/>
              </a:spcAft>
              <a:buClr>
                <a:schemeClr val="accent1"/>
              </a:buClr>
              <a:buSzPct val="80000"/>
              <a:buFont typeface="Wingdings" pitchFamily="2" charset="2"/>
              <a:buChar char="n"/>
              <a:defRPr sz="1400">
                <a:solidFill>
                  <a:srgbClr val="474747"/>
                </a:solidFill>
                <a:latin typeface="+mn-lt"/>
              </a:defRPr>
            </a:lvl6pPr>
            <a:lvl7pPr marL="2514600" indent="-223838" algn="l" rtl="0" eaLnBrk="1" fontAlgn="base" hangingPunct="1">
              <a:spcBef>
                <a:spcPct val="25000"/>
              </a:spcBef>
              <a:spcAft>
                <a:spcPct val="0"/>
              </a:spcAft>
              <a:buClr>
                <a:schemeClr val="accent1"/>
              </a:buClr>
              <a:buSzPct val="80000"/>
              <a:buFont typeface="Wingdings" pitchFamily="2" charset="2"/>
              <a:buChar char="n"/>
              <a:defRPr sz="1400">
                <a:solidFill>
                  <a:srgbClr val="474747"/>
                </a:solidFill>
                <a:latin typeface="+mn-lt"/>
              </a:defRPr>
            </a:lvl7pPr>
            <a:lvl8pPr marL="2971800" indent="-223838" algn="l" rtl="0" eaLnBrk="1" fontAlgn="base" hangingPunct="1">
              <a:spcBef>
                <a:spcPct val="25000"/>
              </a:spcBef>
              <a:spcAft>
                <a:spcPct val="0"/>
              </a:spcAft>
              <a:buClr>
                <a:schemeClr val="accent1"/>
              </a:buClr>
              <a:buSzPct val="80000"/>
              <a:buFont typeface="Wingdings" pitchFamily="2" charset="2"/>
              <a:buChar char="n"/>
              <a:defRPr sz="1400">
                <a:solidFill>
                  <a:srgbClr val="474747"/>
                </a:solidFill>
                <a:latin typeface="+mn-lt"/>
              </a:defRPr>
            </a:lvl8pPr>
            <a:lvl9pPr marL="3429000" indent="-223838" algn="l" rtl="0" eaLnBrk="1" fontAlgn="base" hangingPunct="1">
              <a:spcBef>
                <a:spcPct val="25000"/>
              </a:spcBef>
              <a:spcAft>
                <a:spcPct val="0"/>
              </a:spcAft>
              <a:buClr>
                <a:schemeClr val="accent1"/>
              </a:buClr>
              <a:buSzPct val="80000"/>
              <a:buFont typeface="Wingdings" pitchFamily="2" charset="2"/>
              <a:buChar char="n"/>
              <a:defRPr sz="1400">
                <a:solidFill>
                  <a:srgbClr val="474747"/>
                </a:solidFill>
                <a:latin typeface="+mn-lt"/>
              </a:defRPr>
            </a:lvl9pPr>
          </a:lstStyle>
          <a:p>
            <a:pPr marL="0" indent="0">
              <a:buNone/>
              <a:defRPr/>
            </a:pPr>
            <a:r>
              <a:rPr lang="en-US" sz="1800" b="1" dirty="0">
                <a:solidFill>
                  <a:srgbClr val="FFFFFF"/>
                </a:solidFill>
                <a:latin typeface="Trebuchet MS"/>
                <a:ea typeface="MS Mincho" panose="02020609040205080304" pitchFamily="49" charset="-128"/>
              </a:rPr>
              <a:t>Tax deducted at source</a:t>
            </a:r>
            <a:endParaRPr lang="en-US" altLang="en-US" sz="1800" b="1" kern="0" dirty="0">
              <a:solidFill>
                <a:srgbClr val="FFFFFF"/>
              </a:solidFill>
              <a:latin typeface="Trebuchet MS"/>
            </a:endParaRPr>
          </a:p>
        </p:txBody>
      </p:sp>
      <p:sp>
        <p:nvSpPr>
          <p:cNvPr id="6" name="Title 1"/>
          <p:cNvSpPr txBox="1">
            <a:spLocks/>
          </p:cNvSpPr>
          <p:nvPr/>
        </p:nvSpPr>
        <p:spPr>
          <a:xfrm>
            <a:off x="0" y="0"/>
            <a:ext cx="12192000" cy="472209"/>
          </a:xfrm>
          <a:prstGeom prst="rect">
            <a:avLst/>
          </a:prstGeom>
          <a:solidFill>
            <a:schemeClr val="accent6">
              <a:lumMod val="50000"/>
            </a:schemeClr>
          </a:solidFill>
        </p:spPr>
        <p:txBody>
          <a:bodyPr vert="horz" wrap="square" lIns="0" tIns="50941" rIns="0" bIns="50941" rtlCol="0" anchor="t" anchorCtr="0">
            <a:spAutoFit/>
          </a:bodyPr>
          <a:lstStyle>
            <a:lvl1pPr algn="l" defTabSz="899010" rtl="0" eaLnBrk="1" latinLnBrk="0" hangingPunct="1">
              <a:spcBef>
                <a:spcPct val="0"/>
              </a:spcBef>
              <a:buNone/>
              <a:defRPr sz="1588" kern="1200">
                <a:solidFill>
                  <a:schemeClr val="tx2"/>
                </a:solidFill>
                <a:latin typeface="+mj-lt"/>
                <a:ea typeface="+mj-ea"/>
                <a:cs typeface="+mj-cs"/>
              </a:defRPr>
            </a:lvl1pPr>
          </a:lstStyle>
          <a:p>
            <a:pPr algn="ctr" defTabSz="914400"/>
            <a:r>
              <a:rPr lang="en-US" sz="2400" b="1" dirty="0" smtClean="0">
                <a:solidFill>
                  <a:schemeClr val="bg1"/>
                </a:solidFill>
                <a:latin typeface="Georgia" panose="02040502050405020303" pitchFamily="18" charset="0"/>
                <a:ea typeface="+mn-ea"/>
                <a:cs typeface="+mn-cs"/>
              </a:rPr>
              <a:t>TDS Provisions</a:t>
            </a:r>
            <a:endParaRPr lang="en-US" sz="2400" b="1" dirty="0">
              <a:solidFill>
                <a:schemeClr val="bg1"/>
              </a:solidFill>
              <a:latin typeface="Georgia" panose="02040502050405020303" pitchFamily="18" charset="0"/>
              <a:ea typeface="+mn-ea"/>
              <a:cs typeface="+mn-cs"/>
            </a:endParaRPr>
          </a:p>
        </p:txBody>
      </p:sp>
    </p:spTree>
    <p:extLst>
      <p:ext uri="{BB962C8B-B14F-4D97-AF65-F5344CB8AC3E}">
        <p14:creationId xmlns:p14="http://schemas.microsoft.com/office/powerpoint/2010/main" val="210387100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 Placeholder 2"/>
          <p:cNvSpPr txBox="1">
            <a:spLocks/>
          </p:cNvSpPr>
          <p:nvPr/>
        </p:nvSpPr>
        <p:spPr>
          <a:xfrm>
            <a:off x="2112963" y="82550"/>
            <a:ext cx="7391400" cy="381000"/>
          </a:xfrm>
          <a:prstGeom prst="rect">
            <a:avLst/>
          </a:prstGeom>
        </p:spPr>
        <p:txBody>
          <a:bodyPr/>
          <a:lstStyle>
            <a:lvl1pPr marL="228600" indent="-228600" algn="l" rtl="0" eaLnBrk="0" fontAlgn="base" hangingPunct="0">
              <a:spcBef>
                <a:spcPct val="50000"/>
              </a:spcBef>
              <a:spcAft>
                <a:spcPct val="0"/>
              </a:spcAft>
              <a:buClr>
                <a:srgbClr val="AF2828"/>
              </a:buClr>
              <a:buSzPct val="80000"/>
              <a:buFont typeface="Wingdings" panose="05000000000000000000" pitchFamily="2" charset="2"/>
              <a:buChar char="n"/>
              <a:defRPr sz="1600">
                <a:solidFill>
                  <a:srgbClr val="000000"/>
                </a:solidFill>
                <a:latin typeface="Arial" pitchFamily="34" charset="0"/>
                <a:ea typeface="+mn-ea"/>
                <a:cs typeface="Arial" pitchFamily="34" charset="0"/>
              </a:defRPr>
            </a:lvl1pPr>
            <a:lvl2pPr marL="571500" indent="-228600" algn="l" rtl="0" eaLnBrk="0" fontAlgn="base" hangingPunct="0">
              <a:spcBef>
                <a:spcPct val="25000"/>
              </a:spcBef>
              <a:spcAft>
                <a:spcPct val="0"/>
              </a:spcAft>
              <a:buClr>
                <a:srgbClr val="AF2828"/>
              </a:buClr>
              <a:buChar char="—"/>
              <a:defRPr sz="1600">
                <a:solidFill>
                  <a:srgbClr val="000000"/>
                </a:solidFill>
                <a:latin typeface="Arial" pitchFamily="34" charset="0"/>
                <a:cs typeface="Arial" pitchFamily="34" charset="0"/>
              </a:defRPr>
            </a:lvl2pPr>
            <a:lvl3pPr marL="914400" indent="-228600" algn="l" rtl="0" eaLnBrk="0" fontAlgn="base" hangingPunct="0">
              <a:spcBef>
                <a:spcPct val="25000"/>
              </a:spcBef>
              <a:spcAft>
                <a:spcPct val="0"/>
              </a:spcAft>
              <a:buClr>
                <a:srgbClr val="AF2828"/>
              </a:buClr>
              <a:buSzPct val="70000"/>
              <a:buFont typeface="Wingdings" panose="05000000000000000000" pitchFamily="2" charset="2"/>
              <a:buChar char="n"/>
              <a:defRPr sz="1600">
                <a:solidFill>
                  <a:srgbClr val="000000"/>
                </a:solidFill>
                <a:latin typeface="Arial" pitchFamily="34" charset="0"/>
                <a:cs typeface="Arial" pitchFamily="34" charset="0"/>
              </a:defRPr>
            </a:lvl3pPr>
            <a:lvl4pPr marL="1262063" indent="-233363" algn="l" rtl="0" eaLnBrk="0" fontAlgn="base" hangingPunct="0">
              <a:spcBef>
                <a:spcPct val="25000"/>
              </a:spcBef>
              <a:spcAft>
                <a:spcPct val="0"/>
              </a:spcAft>
              <a:buClr>
                <a:srgbClr val="AF2828"/>
              </a:buClr>
              <a:buChar char="—"/>
              <a:defRPr sz="1600">
                <a:solidFill>
                  <a:srgbClr val="000000"/>
                </a:solidFill>
                <a:latin typeface="Arial" pitchFamily="34" charset="0"/>
                <a:cs typeface="Arial" pitchFamily="34" charset="0"/>
              </a:defRPr>
            </a:lvl4pPr>
            <a:lvl5pPr marL="1600200" indent="-223838" algn="l" rtl="0" eaLnBrk="0" fontAlgn="base" hangingPunct="0">
              <a:spcBef>
                <a:spcPct val="25000"/>
              </a:spcBef>
              <a:spcAft>
                <a:spcPct val="0"/>
              </a:spcAft>
              <a:buClr>
                <a:srgbClr val="AF2828"/>
              </a:buClr>
              <a:buSzPct val="70000"/>
              <a:buFont typeface="Wingdings" panose="05000000000000000000" pitchFamily="2" charset="2"/>
              <a:buChar char="n"/>
              <a:defRPr sz="1600">
                <a:solidFill>
                  <a:srgbClr val="000000"/>
                </a:solidFill>
                <a:latin typeface="Arial" pitchFamily="34" charset="0"/>
                <a:cs typeface="Arial" pitchFamily="34" charset="0"/>
              </a:defRPr>
            </a:lvl5pPr>
            <a:lvl6pPr marL="2057400" indent="-223838" algn="l" rtl="0" eaLnBrk="1" fontAlgn="base" hangingPunct="1">
              <a:spcBef>
                <a:spcPct val="25000"/>
              </a:spcBef>
              <a:spcAft>
                <a:spcPct val="0"/>
              </a:spcAft>
              <a:buClr>
                <a:schemeClr val="accent1"/>
              </a:buClr>
              <a:buSzPct val="80000"/>
              <a:buFont typeface="Wingdings" pitchFamily="2" charset="2"/>
              <a:buChar char="n"/>
              <a:defRPr sz="1400">
                <a:solidFill>
                  <a:srgbClr val="474747"/>
                </a:solidFill>
                <a:latin typeface="+mn-lt"/>
              </a:defRPr>
            </a:lvl6pPr>
            <a:lvl7pPr marL="2514600" indent="-223838" algn="l" rtl="0" eaLnBrk="1" fontAlgn="base" hangingPunct="1">
              <a:spcBef>
                <a:spcPct val="25000"/>
              </a:spcBef>
              <a:spcAft>
                <a:spcPct val="0"/>
              </a:spcAft>
              <a:buClr>
                <a:schemeClr val="accent1"/>
              </a:buClr>
              <a:buSzPct val="80000"/>
              <a:buFont typeface="Wingdings" pitchFamily="2" charset="2"/>
              <a:buChar char="n"/>
              <a:defRPr sz="1400">
                <a:solidFill>
                  <a:srgbClr val="474747"/>
                </a:solidFill>
                <a:latin typeface="+mn-lt"/>
              </a:defRPr>
            </a:lvl7pPr>
            <a:lvl8pPr marL="2971800" indent="-223838" algn="l" rtl="0" eaLnBrk="1" fontAlgn="base" hangingPunct="1">
              <a:spcBef>
                <a:spcPct val="25000"/>
              </a:spcBef>
              <a:spcAft>
                <a:spcPct val="0"/>
              </a:spcAft>
              <a:buClr>
                <a:schemeClr val="accent1"/>
              </a:buClr>
              <a:buSzPct val="80000"/>
              <a:buFont typeface="Wingdings" pitchFamily="2" charset="2"/>
              <a:buChar char="n"/>
              <a:defRPr sz="1400">
                <a:solidFill>
                  <a:srgbClr val="474747"/>
                </a:solidFill>
                <a:latin typeface="+mn-lt"/>
              </a:defRPr>
            </a:lvl8pPr>
            <a:lvl9pPr marL="3429000" indent="-223838" algn="l" rtl="0" eaLnBrk="1" fontAlgn="base" hangingPunct="1">
              <a:spcBef>
                <a:spcPct val="25000"/>
              </a:spcBef>
              <a:spcAft>
                <a:spcPct val="0"/>
              </a:spcAft>
              <a:buClr>
                <a:schemeClr val="accent1"/>
              </a:buClr>
              <a:buSzPct val="80000"/>
              <a:buFont typeface="Wingdings" pitchFamily="2" charset="2"/>
              <a:buChar char="n"/>
              <a:defRPr sz="1400">
                <a:solidFill>
                  <a:srgbClr val="474747"/>
                </a:solidFill>
                <a:latin typeface="+mn-lt"/>
              </a:defRPr>
            </a:lvl9pPr>
          </a:lstStyle>
          <a:p>
            <a:pPr marL="0" indent="0">
              <a:buNone/>
              <a:defRPr/>
            </a:pPr>
            <a:r>
              <a:rPr lang="en-US" sz="1800" b="1" dirty="0">
                <a:solidFill>
                  <a:schemeClr val="bg1"/>
                </a:solidFill>
                <a:latin typeface="+mj-lt"/>
                <a:ea typeface="MS Mincho" panose="02020609040205080304" pitchFamily="49" charset="-128"/>
              </a:rPr>
              <a:t>Tax Deducted at Source</a:t>
            </a:r>
            <a:endParaRPr lang="en-US" altLang="en-US" sz="1800" b="1" kern="0" dirty="0">
              <a:solidFill>
                <a:schemeClr val="bg1"/>
              </a:solidFill>
              <a:latin typeface="+mj-lt"/>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047046"/>
            <a:ext cx="9144000" cy="5048955"/>
          </a:xfrm>
          <a:prstGeom prst="rect">
            <a:avLst/>
          </a:prstGeom>
        </p:spPr>
      </p:pic>
      <p:sp>
        <p:nvSpPr>
          <p:cNvPr id="8" name="Title 1"/>
          <p:cNvSpPr txBox="1">
            <a:spLocks/>
          </p:cNvSpPr>
          <p:nvPr/>
        </p:nvSpPr>
        <p:spPr>
          <a:xfrm>
            <a:off x="0" y="0"/>
            <a:ext cx="12192000" cy="379876"/>
          </a:xfrm>
          <a:prstGeom prst="rect">
            <a:avLst/>
          </a:prstGeom>
          <a:solidFill>
            <a:schemeClr val="accent6">
              <a:lumMod val="50000"/>
            </a:schemeClr>
          </a:solidFill>
        </p:spPr>
        <p:txBody>
          <a:bodyPr vert="horz" wrap="square" lIns="0" tIns="50941" rIns="0" bIns="50941" rtlCol="0" anchor="t" anchorCtr="0">
            <a:spAutoFit/>
          </a:bodyPr>
          <a:lstStyle>
            <a:lvl1pPr algn="l" defTabSz="899010" rtl="0" eaLnBrk="1" latinLnBrk="0" hangingPunct="1">
              <a:spcBef>
                <a:spcPct val="0"/>
              </a:spcBef>
              <a:buNone/>
              <a:defRPr sz="1588" kern="1200">
                <a:solidFill>
                  <a:schemeClr val="tx2"/>
                </a:solidFill>
                <a:latin typeface="+mj-lt"/>
                <a:ea typeface="+mj-ea"/>
                <a:cs typeface="+mj-cs"/>
              </a:defRPr>
            </a:lvl1pPr>
          </a:lstStyle>
          <a:p>
            <a:pPr algn="ctr"/>
            <a:r>
              <a:rPr lang="en-US" altLang="en-US" sz="1800" b="1" dirty="0">
                <a:solidFill>
                  <a:schemeClr val="bg1"/>
                </a:solidFill>
                <a:latin typeface="Georgia" panose="02040502050405020303" pitchFamily="18" charset="0"/>
                <a:ea typeface="MS Mincho" panose="02020609040205080304" pitchFamily="49" charset="-128"/>
              </a:rPr>
              <a:t>Tax deduction at source-Return </a:t>
            </a:r>
            <a:r>
              <a:rPr lang="en-US" altLang="en-US" sz="1800" b="1" dirty="0" smtClean="0">
                <a:solidFill>
                  <a:schemeClr val="bg1"/>
                </a:solidFill>
                <a:latin typeface="Georgia" panose="02040502050405020303" pitchFamily="18" charset="0"/>
                <a:ea typeface="MS Mincho" panose="02020609040205080304" pitchFamily="49" charset="-128"/>
              </a:rPr>
              <a:t>GSTR-07</a:t>
            </a:r>
            <a:r>
              <a:rPr lang="en-US" sz="1800" b="1" dirty="0" smtClean="0">
                <a:solidFill>
                  <a:schemeClr val="bg1"/>
                </a:solidFill>
                <a:latin typeface="Georgia" panose="02040502050405020303" pitchFamily="18" charset="0"/>
              </a:rPr>
              <a:t>	</a:t>
            </a:r>
            <a:endParaRPr lang="en-US" sz="18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352150849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 Placeholder 2"/>
          <p:cNvSpPr txBox="1">
            <a:spLocks/>
          </p:cNvSpPr>
          <p:nvPr/>
        </p:nvSpPr>
        <p:spPr>
          <a:xfrm>
            <a:off x="2112963" y="82550"/>
            <a:ext cx="7391400" cy="381000"/>
          </a:xfrm>
          <a:prstGeom prst="rect">
            <a:avLst/>
          </a:prstGeom>
        </p:spPr>
        <p:txBody>
          <a:bodyPr/>
          <a:lstStyle>
            <a:lvl1pPr marL="228600" indent="-228600" algn="l" rtl="0" eaLnBrk="0" fontAlgn="base" hangingPunct="0">
              <a:spcBef>
                <a:spcPct val="50000"/>
              </a:spcBef>
              <a:spcAft>
                <a:spcPct val="0"/>
              </a:spcAft>
              <a:buClr>
                <a:srgbClr val="AF2828"/>
              </a:buClr>
              <a:buSzPct val="80000"/>
              <a:buFont typeface="Wingdings" panose="05000000000000000000" pitchFamily="2" charset="2"/>
              <a:buChar char="n"/>
              <a:defRPr sz="1600">
                <a:solidFill>
                  <a:srgbClr val="000000"/>
                </a:solidFill>
                <a:latin typeface="Arial" pitchFamily="34" charset="0"/>
                <a:ea typeface="+mn-ea"/>
                <a:cs typeface="Arial" pitchFamily="34" charset="0"/>
              </a:defRPr>
            </a:lvl1pPr>
            <a:lvl2pPr marL="571500" indent="-228600" algn="l" rtl="0" eaLnBrk="0" fontAlgn="base" hangingPunct="0">
              <a:spcBef>
                <a:spcPct val="25000"/>
              </a:spcBef>
              <a:spcAft>
                <a:spcPct val="0"/>
              </a:spcAft>
              <a:buClr>
                <a:srgbClr val="AF2828"/>
              </a:buClr>
              <a:buChar char="—"/>
              <a:defRPr sz="1600">
                <a:solidFill>
                  <a:srgbClr val="000000"/>
                </a:solidFill>
                <a:latin typeface="Arial" pitchFamily="34" charset="0"/>
                <a:cs typeface="Arial" pitchFamily="34" charset="0"/>
              </a:defRPr>
            </a:lvl2pPr>
            <a:lvl3pPr marL="914400" indent="-228600" algn="l" rtl="0" eaLnBrk="0" fontAlgn="base" hangingPunct="0">
              <a:spcBef>
                <a:spcPct val="25000"/>
              </a:spcBef>
              <a:spcAft>
                <a:spcPct val="0"/>
              </a:spcAft>
              <a:buClr>
                <a:srgbClr val="AF2828"/>
              </a:buClr>
              <a:buSzPct val="70000"/>
              <a:buFont typeface="Wingdings" panose="05000000000000000000" pitchFamily="2" charset="2"/>
              <a:buChar char="n"/>
              <a:defRPr sz="1600">
                <a:solidFill>
                  <a:srgbClr val="000000"/>
                </a:solidFill>
                <a:latin typeface="Arial" pitchFamily="34" charset="0"/>
                <a:cs typeface="Arial" pitchFamily="34" charset="0"/>
              </a:defRPr>
            </a:lvl3pPr>
            <a:lvl4pPr marL="1262063" indent="-233363" algn="l" rtl="0" eaLnBrk="0" fontAlgn="base" hangingPunct="0">
              <a:spcBef>
                <a:spcPct val="25000"/>
              </a:spcBef>
              <a:spcAft>
                <a:spcPct val="0"/>
              </a:spcAft>
              <a:buClr>
                <a:srgbClr val="AF2828"/>
              </a:buClr>
              <a:buChar char="—"/>
              <a:defRPr sz="1600">
                <a:solidFill>
                  <a:srgbClr val="000000"/>
                </a:solidFill>
                <a:latin typeface="Arial" pitchFamily="34" charset="0"/>
                <a:cs typeface="Arial" pitchFamily="34" charset="0"/>
              </a:defRPr>
            </a:lvl4pPr>
            <a:lvl5pPr marL="1600200" indent="-223838" algn="l" rtl="0" eaLnBrk="0" fontAlgn="base" hangingPunct="0">
              <a:spcBef>
                <a:spcPct val="25000"/>
              </a:spcBef>
              <a:spcAft>
                <a:spcPct val="0"/>
              </a:spcAft>
              <a:buClr>
                <a:srgbClr val="AF2828"/>
              </a:buClr>
              <a:buSzPct val="70000"/>
              <a:buFont typeface="Wingdings" panose="05000000000000000000" pitchFamily="2" charset="2"/>
              <a:buChar char="n"/>
              <a:defRPr sz="1600">
                <a:solidFill>
                  <a:srgbClr val="000000"/>
                </a:solidFill>
                <a:latin typeface="Arial" pitchFamily="34" charset="0"/>
                <a:cs typeface="Arial" pitchFamily="34" charset="0"/>
              </a:defRPr>
            </a:lvl5pPr>
            <a:lvl6pPr marL="2057400" indent="-223838" algn="l" rtl="0" eaLnBrk="1" fontAlgn="base" hangingPunct="1">
              <a:spcBef>
                <a:spcPct val="25000"/>
              </a:spcBef>
              <a:spcAft>
                <a:spcPct val="0"/>
              </a:spcAft>
              <a:buClr>
                <a:schemeClr val="accent1"/>
              </a:buClr>
              <a:buSzPct val="80000"/>
              <a:buFont typeface="Wingdings" pitchFamily="2" charset="2"/>
              <a:buChar char="n"/>
              <a:defRPr sz="1400">
                <a:solidFill>
                  <a:srgbClr val="474747"/>
                </a:solidFill>
                <a:latin typeface="+mn-lt"/>
              </a:defRPr>
            </a:lvl6pPr>
            <a:lvl7pPr marL="2514600" indent="-223838" algn="l" rtl="0" eaLnBrk="1" fontAlgn="base" hangingPunct="1">
              <a:spcBef>
                <a:spcPct val="25000"/>
              </a:spcBef>
              <a:spcAft>
                <a:spcPct val="0"/>
              </a:spcAft>
              <a:buClr>
                <a:schemeClr val="accent1"/>
              </a:buClr>
              <a:buSzPct val="80000"/>
              <a:buFont typeface="Wingdings" pitchFamily="2" charset="2"/>
              <a:buChar char="n"/>
              <a:defRPr sz="1400">
                <a:solidFill>
                  <a:srgbClr val="474747"/>
                </a:solidFill>
                <a:latin typeface="+mn-lt"/>
              </a:defRPr>
            </a:lvl7pPr>
            <a:lvl8pPr marL="2971800" indent="-223838" algn="l" rtl="0" eaLnBrk="1" fontAlgn="base" hangingPunct="1">
              <a:spcBef>
                <a:spcPct val="25000"/>
              </a:spcBef>
              <a:spcAft>
                <a:spcPct val="0"/>
              </a:spcAft>
              <a:buClr>
                <a:schemeClr val="accent1"/>
              </a:buClr>
              <a:buSzPct val="80000"/>
              <a:buFont typeface="Wingdings" pitchFamily="2" charset="2"/>
              <a:buChar char="n"/>
              <a:defRPr sz="1400">
                <a:solidFill>
                  <a:srgbClr val="474747"/>
                </a:solidFill>
                <a:latin typeface="+mn-lt"/>
              </a:defRPr>
            </a:lvl8pPr>
            <a:lvl9pPr marL="3429000" indent="-223838" algn="l" rtl="0" eaLnBrk="1" fontAlgn="base" hangingPunct="1">
              <a:spcBef>
                <a:spcPct val="25000"/>
              </a:spcBef>
              <a:spcAft>
                <a:spcPct val="0"/>
              </a:spcAft>
              <a:buClr>
                <a:schemeClr val="accent1"/>
              </a:buClr>
              <a:buSzPct val="80000"/>
              <a:buFont typeface="Wingdings" pitchFamily="2" charset="2"/>
              <a:buChar char="n"/>
              <a:defRPr sz="1400">
                <a:solidFill>
                  <a:srgbClr val="474747"/>
                </a:solidFill>
                <a:latin typeface="+mn-lt"/>
              </a:defRPr>
            </a:lvl9pPr>
          </a:lstStyle>
          <a:p>
            <a:pPr marL="0" indent="0">
              <a:buNone/>
              <a:defRPr/>
            </a:pPr>
            <a:r>
              <a:rPr lang="en-US" sz="1800" b="1" dirty="0">
                <a:solidFill>
                  <a:schemeClr val="bg1"/>
                </a:solidFill>
                <a:latin typeface="+mj-lt"/>
                <a:ea typeface="MS Mincho" panose="02020609040205080304" pitchFamily="49" charset="-128"/>
              </a:rPr>
              <a:t>Tax Deducted at Source</a:t>
            </a:r>
            <a:endParaRPr lang="en-US" altLang="en-US" sz="1800" b="1" kern="0" dirty="0">
              <a:solidFill>
                <a:schemeClr val="bg1"/>
              </a:solidFill>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2271551"/>
            <a:ext cx="9144000" cy="2314898"/>
          </a:xfrm>
          <a:prstGeom prst="rect">
            <a:avLst/>
          </a:prstGeom>
        </p:spPr>
      </p:pic>
      <p:sp>
        <p:nvSpPr>
          <p:cNvPr id="8" name="Title 1"/>
          <p:cNvSpPr txBox="1">
            <a:spLocks/>
          </p:cNvSpPr>
          <p:nvPr/>
        </p:nvSpPr>
        <p:spPr>
          <a:xfrm>
            <a:off x="0" y="0"/>
            <a:ext cx="12192000" cy="379876"/>
          </a:xfrm>
          <a:prstGeom prst="rect">
            <a:avLst/>
          </a:prstGeom>
          <a:solidFill>
            <a:schemeClr val="accent6">
              <a:lumMod val="50000"/>
            </a:schemeClr>
          </a:solidFill>
        </p:spPr>
        <p:txBody>
          <a:bodyPr vert="horz" wrap="square" lIns="0" tIns="50941" rIns="0" bIns="50941" rtlCol="0" anchor="t" anchorCtr="0">
            <a:spAutoFit/>
          </a:bodyPr>
          <a:lstStyle>
            <a:lvl1pPr algn="l" defTabSz="899010" rtl="0" eaLnBrk="1" latinLnBrk="0" hangingPunct="1">
              <a:spcBef>
                <a:spcPct val="0"/>
              </a:spcBef>
              <a:buNone/>
              <a:defRPr sz="1588" kern="1200">
                <a:solidFill>
                  <a:schemeClr val="tx2"/>
                </a:solidFill>
                <a:latin typeface="+mj-lt"/>
                <a:ea typeface="+mj-ea"/>
                <a:cs typeface="+mj-cs"/>
              </a:defRPr>
            </a:lvl1pPr>
          </a:lstStyle>
          <a:p>
            <a:pPr algn="ctr"/>
            <a:r>
              <a:rPr lang="en-US" altLang="en-US" sz="1800" b="1" dirty="0">
                <a:solidFill>
                  <a:schemeClr val="bg1"/>
                </a:solidFill>
                <a:latin typeface="Georgia" panose="02040502050405020303" pitchFamily="18" charset="0"/>
                <a:ea typeface="MS Mincho" panose="02020609040205080304" pitchFamily="49" charset="-128"/>
              </a:rPr>
              <a:t>Tax deduction at source-Return </a:t>
            </a:r>
            <a:r>
              <a:rPr lang="en-US" altLang="en-US" sz="1800" b="1" dirty="0" smtClean="0">
                <a:solidFill>
                  <a:schemeClr val="bg1"/>
                </a:solidFill>
                <a:latin typeface="Georgia" panose="02040502050405020303" pitchFamily="18" charset="0"/>
                <a:ea typeface="MS Mincho" panose="02020609040205080304" pitchFamily="49" charset="-128"/>
              </a:rPr>
              <a:t>GSTR-07</a:t>
            </a:r>
            <a:r>
              <a:rPr lang="en-US" sz="1800" b="1" dirty="0" smtClean="0">
                <a:solidFill>
                  <a:schemeClr val="bg1"/>
                </a:solidFill>
                <a:latin typeface="Georgia" panose="02040502050405020303" pitchFamily="18" charset="0"/>
              </a:rPr>
              <a:t>	</a:t>
            </a:r>
            <a:endParaRPr lang="en-US" sz="18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302392497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 Placeholder 2"/>
          <p:cNvSpPr txBox="1">
            <a:spLocks/>
          </p:cNvSpPr>
          <p:nvPr/>
        </p:nvSpPr>
        <p:spPr>
          <a:xfrm>
            <a:off x="2112963" y="82550"/>
            <a:ext cx="7391400" cy="381000"/>
          </a:xfrm>
          <a:prstGeom prst="rect">
            <a:avLst/>
          </a:prstGeom>
        </p:spPr>
        <p:txBody>
          <a:bodyPr/>
          <a:lstStyle>
            <a:lvl1pPr marL="228600" indent="-228600" algn="l" rtl="0" eaLnBrk="0" fontAlgn="base" hangingPunct="0">
              <a:spcBef>
                <a:spcPct val="50000"/>
              </a:spcBef>
              <a:spcAft>
                <a:spcPct val="0"/>
              </a:spcAft>
              <a:buClr>
                <a:srgbClr val="AF2828"/>
              </a:buClr>
              <a:buSzPct val="80000"/>
              <a:buFont typeface="Wingdings" panose="05000000000000000000" pitchFamily="2" charset="2"/>
              <a:buChar char="n"/>
              <a:defRPr sz="1600">
                <a:solidFill>
                  <a:srgbClr val="000000"/>
                </a:solidFill>
                <a:latin typeface="Arial" pitchFamily="34" charset="0"/>
                <a:ea typeface="+mn-ea"/>
                <a:cs typeface="Arial" pitchFamily="34" charset="0"/>
              </a:defRPr>
            </a:lvl1pPr>
            <a:lvl2pPr marL="571500" indent="-228600" algn="l" rtl="0" eaLnBrk="0" fontAlgn="base" hangingPunct="0">
              <a:spcBef>
                <a:spcPct val="25000"/>
              </a:spcBef>
              <a:spcAft>
                <a:spcPct val="0"/>
              </a:spcAft>
              <a:buClr>
                <a:srgbClr val="AF2828"/>
              </a:buClr>
              <a:buChar char="—"/>
              <a:defRPr sz="1600">
                <a:solidFill>
                  <a:srgbClr val="000000"/>
                </a:solidFill>
                <a:latin typeface="Arial" pitchFamily="34" charset="0"/>
                <a:cs typeface="Arial" pitchFamily="34" charset="0"/>
              </a:defRPr>
            </a:lvl2pPr>
            <a:lvl3pPr marL="914400" indent="-228600" algn="l" rtl="0" eaLnBrk="0" fontAlgn="base" hangingPunct="0">
              <a:spcBef>
                <a:spcPct val="25000"/>
              </a:spcBef>
              <a:spcAft>
                <a:spcPct val="0"/>
              </a:spcAft>
              <a:buClr>
                <a:srgbClr val="AF2828"/>
              </a:buClr>
              <a:buSzPct val="70000"/>
              <a:buFont typeface="Wingdings" panose="05000000000000000000" pitchFamily="2" charset="2"/>
              <a:buChar char="n"/>
              <a:defRPr sz="1600">
                <a:solidFill>
                  <a:srgbClr val="000000"/>
                </a:solidFill>
                <a:latin typeface="Arial" pitchFamily="34" charset="0"/>
                <a:cs typeface="Arial" pitchFamily="34" charset="0"/>
              </a:defRPr>
            </a:lvl3pPr>
            <a:lvl4pPr marL="1262063" indent="-233363" algn="l" rtl="0" eaLnBrk="0" fontAlgn="base" hangingPunct="0">
              <a:spcBef>
                <a:spcPct val="25000"/>
              </a:spcBef>
              <a:spcAft>
                <a:spcPct val="0"/>
              </a:spcAft>
              <a:buClr>
                <a:srgbClr val="AF2828"/>
              </a:buClr>
              <a:buChar char="—"/>
              <a:defRPr sz="1600">
                <a:solidFill>
                  <a:srgbClr val="000000"/>
                </a:solidFill>
                <a:latin typeface="Arial" pitchFamily="34" charset="0"/>
                <a:cs typeface="Arial" pitchFamily="34" charset="0"/>
              </a:defRPr>
            </a:lvl4pPr>
            <a:lvl5pPr marL="1600200" indent="-223838" algn="l" rtl="0" eaLnBrk="0" fontAlgn="base" hangingPunct="0">
              <a:spcBef>
                <a:spcPct val="25000"/>
              </a:spcBef>
              <a:spcAft>
                <a:spcPct val="0"/>
              </a:spcAft>
              <a:buClr>
                <a:srgbClr val="AF2828"/>
              </a:buClr>
              <a:buSzPct val="70000"/>
              <a:buFont typeface="Wingdings" panose="05000000000000000000" pitchFamily="2" charset="2"/>
              <a:buChar char="n"/>
              <a:defRPr sz="1600">
                <a:solidFill>
                  <a:srgbClr val="000000"/>
                </a:solidFill>
                <a:latin typeface="Arial" pitchFamily="34" charset="0"/>
                <a:cs typeface="Arial" pitchFamily="34" charset="0"/>
              </a:defRPr>
            </a:lvl5pPr>
            <a:lvl6pPr marL="2057400" indent="-223838" algn="l" rtl="0" eaLnBrk="1" fontAlgn="base" hangingPunct="1">
              <a:spcBef>
                <a:spcPct val="25000"/>
              </a:spcBef>
              <a:spcAft>
                <a:spcPct val="0"/>
              </a:spcAft>
              <a:buClr>
                <a:schemeClr val="accent1"/>
              </a:buClr>
              <a:buSzPct val="80000"/>
              <a:buFont typeface="Wingdings" pitchFamily="2" charset="2"/>
              <a:buChar char="n"/>
              <a:defRPr sz="1400">
                <a:solidFill>
                  <a:srgbClr val="474747"/>
                </a:solidFill>
                <a:latin typeface="+mn-lt"/>
              </a:defRPr>
            </a:lvl6pPr>
            <a:lvl7pPr marL="2514600" indent="-223838" algn="l" rtl="0" eaLnBrk="1" fontAlgn="base" hangingPunct="1">
              <a:spcBef>
                <a:spcPct val="25000"/>
              </a:spcBef>
              <a:spcAft>
                <a:spcPct val="0"/>
              </a:spcAft>
              <a:buClr>
                <a:schemeClr val="accent1"/>
              </a:buClr>
              <a:buSzPct val="80000"/>
              <a:buFont typeface="Wingdings" pitchFamily="2" charset="2"/>
              <a:buChar char="n"/>
              <a:defRPr sz="1400">
                <a:solidFill>
                  <a:srgbClr val="474747"/>
                </a:solidFill>
                <a:latin typeface="+mn-lt"/>
              </a:defRPr>
            </a:lvl7pPr>
            <a:lvl8pPr marL="2971800" indent="-223838" algn="l" rtl="0" eaLnBrk="1" fontAlgn="base" hangingPunct="1">
              <a:spcBef>
                <a:spcPct val="25000"/>
              </a:spcBef>
              <a:spcAft>
                <a:spcPct val="0"/>
              </a:spcAft>
              <a:buClr>
                <a:schemeClr val="accent1"/>
              </a:buClr>
              <a:buSzPct val="80000"/>
              <a:buFont typeface="Wingdings" pitchFamily="2" charset="2"/>
              <a:buChar char="n"/>
              <a:defRPr sz="1400">
                <a:solidFill>
                  <a:srgbClr val="474747"/>
                </a:solidFill>
                <a:latin typeface="+mn-lt"/>
              </a:defRPr>
            </a:lvl8pPr>
            <a:lvl9pPr marL="3429000" indent="-223838" algn="l" rtl="0" eaLnBrk="1" fontAlgn="base" hangingPunct="1">
              <a:spcBef>
                <a:spcPct val="25000"/>
              </a:spcBef>
              <a:spcAft>
                <a:spcPct val="0"/>
              </a:spcAft>
              <a:buClr>
                <a:schemeClr val="accent1"/>
              </a:buClr>
              <a:buSzPct val="80000"/>
              <a:buFont typeface="Wingdings" pitchFamily="2" charset="2"/>
              <a:buChar char="n"/>
              <a:defRPr sz="1400">
                <a:solidFill>
                  <a:srgbClr val="474747"/>
                </a:solidFill>
                <a:latin typeface="+mn-lt"/>
              </a:defRPr>
            </a:lvl9pPr>
          </a:lstStyle>
          <a:p>
            <a:pPr marL="0" indent="0">
              <a:buNone/>
              <a:defRPr/>
            </a:pPr>
            <a:r>
              <a:rPr lang="en-US" sz="1800" b="1" dirty="0">
                <a:solidFill>
                  <a:schemeClr val="bg1"/>
                </a:solidFill>
                <a:latin typeface="+mj-lt"/>
                <a:ea typeface="MS Mincho" panose="02020609040205080304" pitchFamily="49" charset="-128"/>
              </a:rPr>
              <a:t>Tax Deducted at Source</a:t>
            </a:r>
            <a:endParaRPr lang="en-US" altLang="en-US" sz="1800" b="1" kern="0" dirty="0">
              <a:solidFill>
                <a:schemeClr val="bg1"/>
              </a:solidFill>
              <a:latin typeface="+mj-lt"/>
            </a:endParaRPr>
          </a:p>
        </p:txBody>
      </p:sp>
      <p:sp>
        <p:nvSpPr>
          <p:cNvPr id="7" name="Rectangle 6"/>
          <p:cNvSpPr/>
          <p:nvPr/>
        </p:nvSpPr>
        <p:spPr>
          <a:xfrm>
            <a:off x="1524000" y="559734"/>
            <a:ext cx="9144000" cy="410882"/>
          </a:xfrm>
          <a:prstGeom prst="rect">
            <a:avLst/>
          </a:prstGeom>
        </p:spPr>
        <p:txBody>
          <a:bodyPr wrap="square">
            <a:spAutoFit/>
          </a:bodyPr>
          <a:lstStyle/>
          <a:p>
            <a:pPr algn="ctr">
              <a:lnSpc>
                <a:spcPct val="115000"/>
              </a:lnSpc>
              <a:spcBef>
                <a:spcPts val="450"/>
              </a:spcBef>
              <a:spcAft>
                <a:spcPts val="450"/>
              </a:spcAft>
              <a:defRPr/>
            </a:pPr>
            <a:r>
              <a:rPr lang="en-US" altLang="en-US" b="1" dirty="0">
                <a:solidFill>
                  <a:schemeClr val="bg2"/>
                </a:solidFill>
                <a:latin typeface="Trebuchet MS"/>
                <a:ea typeface="MS Mincho" panose="02020609040205080304" pitchFamily="49" charset="-128"/>
              </a:rPr>
              <a:t>Returns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7266" y="472669"/>
            <a:ext cx="8517467" cy="6385331"/>
          </a:xfrm>
          <a:prstGeom prst="rect">
            <a:avLst/>
          </a:prstGeom>
        </p:spPr>
      </p:pic>
      <p:sp>
        <p:nvSpPr>
          <p:cNvPr id="8" name="Title 1"/>
          <p:cNvSpPr txBox="1">
            <a:spLocks/>
          </p:cNvSpPr>
          <p:nvPr/>
        </p:nvSpPr>
        <p:spPr>
          <a:xfrm>
            <a:off x="0" y="0"/>
            <a:ext cx="12192000" cy="379876"/>
          </a:xfrm>
          <a:prstGeom prst="rect">
            <a:avLst/>
          </a:prstGeom>
          <a:solidFill>
            <a:schemeClr val="accent6">
              <a:lumMod val="50000"/>
            </a:schemeClr>
          </a:solidFill>
        </p:spPr>
        <p:txBody>
          <a:bodyPr vert="horz" wrap="square" lIns="0" tIns="50941" rIns="0" bIns="50941" rtlCol="0" anchor="t" anchorCtr="0">
            <a:spAutoFit/>
          </a:bodyPr>
          <a:lstStyle>
            <a:lvl1pPr algn="l" defTabSz="899010" rtl="0" eaLnBrk="1" latinLnBrk="0" hangingPunct="1">
              <a:spcBef>
                <a:spcPct val="0"/>
              </a:spcBef>
              <a:buNone/>
              <a:defRPr sz="1588" kern="1200">
                <a:solidFill>
                  <a:schemeClr val="tx2"/>
                </a:solidFill>
                <a:latin typeface="+mj-lt"/>
                <a:ea typeface="+mj-ea"/>
                <a:cs typeface="+mj-cs"/>
              </a:defRPr>
            </a:lvl1pPr>
          </a:lstStyle>
          <a:p>
            <a:pPr algn="ctr"/>
            <a:r>
              <a:rPr lang="en-US" altLang="en-US" sz="1800" b="1" dirty="0">
                <a:solidFill>
                  <a:schemeClr val="bg1"/>
                </a:solidFill>
                <a:latin typeface="Georgia" panose="02040502050405020303" pitchFamily="18" charset="0"/>
                <a:ea typeface="MS Mincho" panose="02020609040205080304" pitchFamily="49" charset="-128"/>
              </a:rPr>
              <a:t>Tax deduction at source-Return </a:t>
            </a:r>
            <a:r>
              <a:rPr lang="en-US" altLang="en-US" sz="1800" b="1" dirty="0" smtClean="0">
                <a:solidFill>
                  <a:schemeClr val="bg1"/>
                </a:solidFill>
                <a:latin typeface="Georgia" panose="02040502050405020303" pitchFamily="18" charset="0"/>
                <a:ea typeface="MS Mincho" panose="02020609040205080304" pitchFamily="49" charset="-128"/>
              </a:rPr>
              <a:t>GSTR-07</a:t>
            </a:r>
            <a:r>
              <a:rPr lang="en-US" sz="1800" b="1" dirty="0" smtClean="0">
                <a:solidFill>
                  <a:schemeClr val="bg1"/>
                </a:solidFill>
                <a:latin typeface="Georgia" panose="02040502050405020303" pitchFamily="18" charset="0"/>
              </a:rPr>
              <a:t>	</a:t>
            </a:r>
            <a:endParaRPr lang="en-US" sz="18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398294898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 Placeholder 2"/>
          <p:cNvSpPr txBox="1">
            <a:spLocks/>
          </p:cNvSpPr>
          <p:nvPr/>
        </p:nvSpPr>
        <p:spPr>
          <a:xfrm>
            <a:off x="2112963" y="82550"/>
            <a:ext cx="7391400" cy="381000"/>
          </a:xfrm>
          <a:prstGeom prst="rect">
            <a:avLst/>
          </a:prstGeom>
        </p:spPr>
        <p:txBody>
          <a:bodyPr/>
          <a:lstStyle>
            <a:lvl1pPr marL="228600" indent="-228600" algn="l" rtl="0" eaLnBrk="0" fontAlgn="base" hangingPunct="0">
              <a:spcBef>
                <a:spcPct val="50000"/>
              </a:spcBef>
              <a:spcAft>
                <a:spcPct val="0"/>
              </a:spcAft>
              <a:buClr>
                <a:srgbClr val="AF2828"/>
              </a:buClr>
              <a:buSzPct val="80000"/>
              <a:buFont typeface="Wingdings" panose="05000000000000000000" pitchFamily="2" charset="2"/>
              <a:buChar char="n"/>
              <a:defRPr sz="1600">
                <a:solidFill>
                  <a:srgbClr val="000000"/>
                </a:solidFill>
                <a:latin typeface="Arial" pitchFamily="34" charset="0"/>
                <a:ea typeface="+mn-ea"/>
                <a:cs typeface="Arial" pitchFamily="34" charset="0"/>
              </a:defRPr>
            </a:lvl1pPr>
            <a:lvl2pPr marL="571500" indent="-228600" algn="l" rtl="0" eaLnBrk="0" fontAlgn="base" hangingPunct="0">
              <a:spcBef>
                <a:spcPct val="25000"/>
              </a:spcBef>
              <a:spcAft>
                <a:spcPct val="0"/>
              </a:spcAft>
              <a:buClr>
                <a:srgbClr val="AF2828"/>
              </a:buClr>
              <a:buChar char="—"/>
              <a:defRPr sz="1600">
                <a:solidFill>
                  <a:srgbClr val="000000"/>
                </a:solidFill>
                <a:latin typeface="Arial" pitchFamily="34" charset="0"/>
                <a:cs typeface="Arial" pitchFamily="34" charset="0"/>
              </a:defRPr>
            </a:lvl2pPr>
            <a:lvl3pPr marL="914400" indent="-228600" algn="l" rtl="0" eaLnBrk="0" fontAlgn="base" hangingPunct="0">
              <a:spcBef>
                <a:spcPct val="25000"/>
              </a:spcBef>
              <a:spcAft>
                <a:spcPct val="0"/>
              </a:spcAft>
              <a:buClr>
                <a:srgbClr val="AF2828"/>
              </a:buClr>
              <a:buSzPct val="70000"/>
              <a:buFont typeface="Wingdings" panose="05000000000000000000" pitchFamily="2" charset="2"/>
              <a:buChar char="n"/>
              <a:defRPr sz="1600">
                <a:solidFill>
                  <a:srgbClr val="000000"/>
                </a:solidFill>
                <a:latin typeface="Arial" pitchFamily="34" charset="0"/>
                <a:cs typeface="Arial" pitchFamily="34" charset="0"/>
              </a:defRPr>
            </a:lvl3pPr>
            <a:lvl4pPr marL="1262063" indent="-233363" algn="l" rtl="0" eaLnBrk="0" fontAlgn="base" hangingPunct="0">
              <a:spcBef>
                <a:spcPct val="25000"/>
              </a:spcBef>
              <a:spcAft>
                <a:spcPct val="0"/>
              </a:spcAft>
              <a:buClr>
                <a:srgbClr val="AF2828"/>
              </a:buClr>
              <a:buChar char="—"/>
              <a:defRPr sz="1600">
                <a:solidFill>
                  <a:srgbClr val="000000"/>
                </a:solidFill>
                <a:latin typeface="Arial" pitchFamily="34" charset="0"/>
                <a:cs typeface="Arial" pitchFamily="34" charset="0"/>
              </a:defRPr>
            </a:lvl4pPr>
            <a:lvl5pPr marL="1600200" indent="-223838" algn="l" rtl="0" eaLnBrk="0" fontAlgn="base" hangingPunct="0">
              <a:spcBef>
                <a:spcPct val="25000"/>
              </a:spcBef>
              <a:spcAft>
                <a:spcPct val="0"/>
              </a:spcAft>
              <a:buClr>
                <a:srgbClr val="AF2828"/>
              </a:buClr>
              <a:buSzPct val="70000"/>
              <a:buFont typeface="Wingdings" panose="05000000000000000000" pitchFamily="2" charset="2"/>
              <a:buChar char="n"/>
              <a:defRPr sz="1600">
                <a:solidFill>
                  <a:srgbClr val="000000"/>
                </a:solidFill>
                <a:latin typeface="Arial" pitchFamily="34" charset="0"/>
                <a:cs typeface="Arial" pitchFamily="34" charset="0"/>
              </a:defRPr>
            </a:lvl5pPr>
            <a:lvl6pPr marL="2057400" indent="-223838" algn="l" rtl="0" eaLnBrk="1" fontAlgn="base" hangingPunct="1">
              <a:spcBef>
                <a:spcPct val="25000"/>
              </a:spcBef>
              <a:spcAft>
                <a:spcPct val="0"/>
              </a:spcAft>
              <a:buClr>
                <a:schemeClr val="accent1"/>
              </a:buClr>
              <a:buSzPct val="80000"/>
              <a:buFont typeface="Wingdings" pitchFamily="2" charset="2"/>
              <a:buChar char="n"/>
              <a:defRPr sz="1400">
                <a:solidFill>
                  <a:srgbClr val="474747"/>
                </a:solidFill>
                <a:latin typeface="+mn-lt"/>
              </a:defRPr>
            </a:lvl6pPr>
            <a:lvl7pPr marL="2514600" indent="-223838" algn="l" rtl="0" eaLnBrk="1" fontAlgn="base" hangingPunct="1">
              <a:spcBef>
                <a:spcPct val="25000"/>
              </a:spcBef>
              <a:spcAft>
                <a:spcPct val="0"/>
              </a:spcAft>
              <a:buClr>
                <a:schemeClr val="accent1"/>
              </a:buClr>
              <a:buSzPct val="80000"/>
              <a:buFont typeface="Wingdings" pitchFamily="2" charset="2"/>
              <a:buChar char="n"/>
              <a:defRPr sz="1400">
                <a:solidFill>
                  <a:srgbClr val="474747"/>
                </a:solidFill>
                <a:latin typeface="+mn-lt"/>
              </a:defRPr>
            </a:lvl7pPr>
            <a:lvl8pPr marL="2971800" indent="-223838" algn="l" rtl="0" eaLnBrk="1" fontAlgn="base" hangingPunct="1">
              <a:spcBef>
                <a:spcPct val="25000"/>
              </a:spcBef>
              <a:spcAft>
                <a:spcPct val="0"/>
              </a:spcAft>
              <a:buClr>
                <a:schemeClr val="accent1"/>
              </a:buClr>
              <a:buSzPct val="80000"/>
              <a:buFont typeface="Wingdings" pitchFamily="2" charset="2"/>
              <a:buChar char="n"/>
              <a:defRPr sz="1400">
                <a:solidFill>
                  <a:srgbClr val="474747"/>
                </a:solidFill>
                <a:latin typeface="+mn-lt"/>
              </a:defRPr>
            </a:lvl8pPr>
            <a:lvl9pPr marL="3429000" indent="-223838" algn="l" rtl="0" eaLnBrk="1" fontAlgn="base" hangingPunct="1">
              <a:spcBef>
                <a:spcPct val="25000"/>
              </a:spcBef>
              <a:spcAft>
                <a:spcPct val="0"/>
              </a:spcAft>
              <a:buClr>
                <a:schemeClr val="accent1"/>
              </a:buClr>
              <a:buSzPct val="80000"/>
              <a:buFont typeface="Wingdings" pitchFamily="2" charset="2"/>
              <a:buChar char="n"/>
              <a:defRPr sz="1400">
                <a:solidFill>
                  <a:srgbClr val="474747"/>
                </a:solidFill>
                <a:latin typeface="+mn-lt"/>
              </a:defRPr>
            </a:lvl9pPr>
          </a:lstStyle>
          <a:p>
            <a:pPr marL="0" indent="0">
              <a:buNone/>
              <a:defRPr/>
            </a:pPr>
            <a:r>
              <a:rPr lang="en-US" sz="1800" b="1" dirty="0">
                <a:solidFill>
                  <a:schemeClr val="bg1"/>
                </a:solidFill>
                <a:latin typeface="+mj-lt"/>
                <a:ea typeface="MS Mincho" panose="02020609040205080304" pitchFamily="49" charset="-128"/>
              </a:rPr>
              <a:t>Tax Deducted at Source</a:t>
            </a:r>
            <a:endParaRPr lang="en-US" altLang="en-US" sz="1800" b="1" kern="0" dirty="0">
              <a:solidFill>
                <a:schemeClr val="bg1"/>
              </a:solidFill>
              <a:latin typeface="+mj-lt"/>
            </a:endParaRPr>
          </a:p>
        </p:txBody>
      </p:sp>
      <p:sp>
        <p:nvSpPr>
          <p:cNvPr id="7" name="Rectangle 6"/>
          <p:cNvSpPr/>
          <p:nvPr/>
        </p:nvSpPr>
        <p:spPr>
          <a:xfrm>
            <a:off x="1524000" y="559734"/>
            <a:ext cx="9144000" cy="410882"/>
          </a:xfrm>
          <a:prstGeom prst="rect">
            <a:avLst/>
          </a:prstGeom>
        </p:spPr>
        <p:txBody>
          <a:bodyPr wrap="square">
            <a:spAutoFit/>
          </a:bodyPr>
          <a:lstStyle/>
          <a:p>
            <a:pPr algn="ctr">
              <a:lnSpc>
                <a:spcPct val="115000"/>
              </a:lnSpc>
              <a:spcBef>
                <a:spcPts val="450"/>
              </a:spcBef>
              <a:spcAft>
                <a:spcPts val="450"/>
              </a:spcAft>
              <a:defRPr/>
            </a:pPr>
            <a:r>
              <a:rPr lang="en-US" altLang="en-US" b="1" dirty="0">
                <a:solidFill>
                  <a:schemeClr val="bg2"/>
                </a:solidFill>
                <a:latin typeface="Trebuchet MS"/>
                <a:ea typeface="MS Mincho" panose="02020609040205080304" pitchFamily="49" charset="-128"/>
              </a:rPr>
              <a:t>Returns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7266" y="450676"/>
            <a:ext cx="8517467" cy="6407324"/>
          </a:xfrm>
          <a:prstGeom prst="rect">
            <a:avLst/>
          </a:prstGeom>
        </p:spPr>
      </p:pic>
      <p:sp>
        <p:nvSpPr>
          <p:cNvPr id="8" name="Title 1"/>
          <p:cNvSpPr txBox="1">
            <a:spLocks/>
          </p:cNvSpPr>
          <p:nvPr/>
        </p:nvSpPr>
        <p:spPr>
          <a:xfrm>
            <a:off x="0" y="0"/>
            <a:ext cx="12192000" cy="379876"/>
          </a:xfrm>
          <a:prstGeom prst="rect">
            <a:avLst/>
          </a:prstGeom>
          <a:solidFill>
            <a:schemeClr val="accent6">
              <a:lumMod val="50000"/>
            </a:schemeClr>
          </a:solidFill>
        </p:spPr>
        <p:txBody>
          <a:bodyPr vert="horz" wrap="square" lIns="0" tIns="50941" rIns="0" bIns="50941" rtlCol="0" anchor="t" anchorCtr="0">
            <a:spAutoFit/>
          </a:bodyPr>
          <a:lstStyle>
            <a:lvl1pPr algn="l" defTabSz="899010" rtl="0" eaLnBrk="1" latinLnBrk="0" hangingPunct="1">
              <a:spcBef>
                <a:spcPct val="0"/>
              </a:spcBef>
              <a:buNone/>
              <a:defRPr sz="1588" kern="1200">
                <a:solidFill>
                  <a:schemeClr val="tx2"/>
                </a:solidFill>
                <a:latin typeface="+mj-lt"/>
                <a:ea typeface="+mj-ea"/>
                <a:cs typeface="+mj-cs"/>
              </a:defRPr>
            </a:lvl1pPr>
          </a:lstStyle>
          <a:p>
            <a:pPr algn="ctr"/>
            <a:r>
              <a:rPr lang="en-US" altLang="en-US" sz="1800" b="1" dirty="0">
                <a:solidFill>
                  <a:schemeClr val="bg1"/>
                </a:solidFill>
                <a:latin typeface="Georgia" panose="02040502050405020303" pitchFamily="18" charset="0"/>
                <a:ea typeface="MS Mincho" panose="02020609040205080304" pitchFamily="49" charset="-128"/>
              </a:rPr>
              <a:t>Tax deduction at source-Return </a:t>
            </a:r>
            <a:r>
              <a:rPr lang="en-US" altLang="en-US" sz="1800" b="1" dirty="0" smtClean="0">
                <a:solidFill>
                  <a:schemeClr val="bg1"/>
                </a:solidFill>
                <a:latin typeface="Georgia" panose="02040502050405020303" pitchFamily="18" charset="0"/>
                <a:ea typeface="MS Mincho" panose="02020609040205080304" pitchFamily="49" charset="-128"/>
              </a:rPr>
              <a:t>GSTR-07</a:t>
            </a:r>
            <a:r>
              <a:rPr lang="en-US" sz="1800" b="1" dirty="0" smtClean="0">
                <a:solidFill>
                  <a:schemeClr val="bg1"/>
                </a:solidFill>
                <a:latin typeface="Georgia" panose="02040502050405020303" pitchFamily="18" charset="0"/>
              </a:rPr>
              <a:t>	</a:t>
            </a:r>
            <a:endParaRPr lang="en-US" sz="18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308251394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 Placeholder 2"/>
          <p:cNvSpPr txBox="1">
            <a:spLocks/>
          </p:cNvSpPr>
          <p:nvPr/>
        </p:nvSpPr>
        <p:spPr>
          <a:xfrm>
            <a:off x="2112963" y="82550"/>
            <a:ext cx="7391400" cy="381000"/>
          </a:xfrm>
          <a:prstGeom prst="rect">
            <a:avLst/>
          </a:prstGeom>
        </p:spPr>
        <p:txBody>
          <a:bodyPr/>
          <a:lstStyle>
            <a:lvl1pPr marL="228600" indent="-228600" algn="l" rtl="0" eaLnBrk="0" fontAlgn="base" hangingPunct="0">
              <a:spcBef>
                <a:spcPct val="50000"/>
              </a:spcBef>
              <a:spcAft>
                <a:spcPct val="0"/>
              </a:spcAft>
              <a:buClr>
                <a:srgbClr val="AF2828"/>
              </a:buClr>
              <a:buSzPct val="80000"/>
              <a:buFont typeface="Wingdings" panose="05000000000000000000" pitchFamily="2" charset="2"/>
              <a:buChar char="n"/>
              <a:defRPr sz="1600">
                <a:solidFill>
                  <a:srgbClr val="000000"/>
                </a:solidFill>
                <a:latin typeface="Arial" pitchFamily="34" charset="0"/>
                <a:ea typeface="+mn-ea"/>
                <a:cs typeface="Arial" pitchFamily="34" charset="0"/>
              </a:defRPr>
            </a:lvl1pPr>
            <a:lvl2pPr marL="571500" indent="-228600" algn="l" rtl="0" eaLnBrk="0" fontAlgn="base" hangingPunct="0">
              <a:spcBef>
                <a:spcPct val="25000"/>
              </a:spcBef>
              <a:spcAft>
                <a:spcPct val="0"/>
              </a:spcAft>
              <a:buClr>
                <a:srgbClr val="AF2828"/>
              </a:buClr>
              <a:buChar char="—"/>
              <a:defRPr sz="1600">
                <a:solidFill>
                  <a:srgbClr val="000000"/>
                </a:solidFill>
                <a:latin typeface="Arial" pitchFamily="34" charset="0"/>
                <a:cs typeface="Arial" pitchFamily="34" charset="0"/>
              </a:defRPr>
            </a:lvl2pPr>
            <a:lvl3pPr marL="914400" indent="-228600" algn="l" rtl="0" eaLnBrk="0" fontAlgn="base" hangingPunct="0">
              <a:spcBef>
                <a:spcPct val="25000"/>
              </a:spcBef>
              <a:spcAft>
                <a:spcPct val="0"/>
              </a:spcAft>
              <a:buClr>
                <a:srgbClr val="AF2828"/>
              </a:buClr>
              <a:buSzPct val="70000"/>
              <a:buFont typeface="Wingdings" panose="05000000000000000000" pitchFamily="2" charset="2"/>
              <a:buChar char="n"/>
              <a:defRPr sz="1600">
                <a:solidFill>
                  <a:srgbClr val="000000"/>
                </a:solidFill>
                <a:latin typeface="Arial" pitchFamily="34" charset="0"/>
                <a:cs typeface="Arial" pitchFamily="34" charset="0"/>
              </a:defRPr>
            </a:lvl3pPr>
            <a:lvl4pPr marL="1262063" indent="-233363" algn="l" rtl="0" eaLnBrk="0" fontAlgn="base" hangingPunct="0">
              <a:spcBef>
                <a:spcPct val="25000"/>
              </a:spcBef>
              <a:spcAft>
                <a:spcPct val="0"/>
              </a:spcAft>
              <a:buClr>
                <a:srgbClr val="AF2828"/>
              </a:buClr>
              <a:buChar char="—"/>
              <a:defRPr sz="1600">
                <a:solidFill>
                  <a:srgbClr val="000000"/>
                </a:solidFill>
                <a:latin typeface="Arial" pitchFamily="34" charset="0"/>
                <a:cs typeface="Arial" pitchFamily="34" charset="0"/>
              </a:defRPr>
            </a:lvl4pPr>
            <a:lvl5pPr marL="1600200" indent="-223838" algn="l" rtl="0" eaLnBrk="0" fontAlgn="base" hangingPunct="0">
              <a:spcBef>
                <a:spcPct val="25000"/>
              </a:spcBef>
              <a:spcAft>
                <a:spcPct val="0"/>
              </a:spcAft>
              <a:buClr>
                <a:srgbClr val="AF2828"/>
              </a:buClr>
              <a:buSzPct val="70000"/>
              <a:buFont typeface="Wingdings" panose="05000000000000000000" pitchFamily="2" charset="2"/>
              <a:buChar char="n"/>
              <a:defRPr sz="1600">
                <a:solidFill>
                  <a:srgbClr val="000000"/>
                </a:solidFill>
                <a:latin typeface="Arial" pitchFamily="34" charset="0"/>
                <a:cs typeface="Arial" pitchFamily="34" charset="0"/>
              </a:defRPr>
            </a:lvl5pPr>
            <a:lvl6pPr marL="2057400" indent="-223838" algn="l" rtl="0" eaLnBrk="1" fontAlgn="base" hangingPunct="1">
              <a:spcBef>
                <a:spcPct val="25000"/>
              </a:spcBef>
              <a:spcAft>
                <a:spcPct val="0"/>
              </a:spcAft>
              <a:buClr>
                <a:schemeClr val="accent1"/>
              </a:buClr>
              <a:buSzPct val="80000"/>
              <a:buFont typeface="Wingdings" pitchFamily="2" charset="2"/>
              <a:buChar char="n"/>
              <a:defRPr sz="1400">
                <a:solidFill>
                  <a:srgbClr val="474747"/>
                </a:solidFill>
                <a:latin typeface="+mn-lt"/>
              </a:defRPr>
            </a:lvl6pPr>
            <a:lvl7pPr marL="2514600" indent="-223838" algn="l" rtl="0" eaLnBrk="1" fontAlgn="base" hangingPunct="1">
              <a:spcBef>
                <a:spcPct val="25000"/>
              </a:spcBef>
              <a:spcAft>
                <a:spcPct val="0"/>
              </a:spcAft>
              <a:buClr>
                <a:schemeClr val="accent1"/>
              </a:buClr>
              <a:buSzPct val="80000"/>
              <a:buFont typeface="Wingdings" pitchFamily="2" charset="2"/>
              <a:buChar char="n"/>
              <a:defRPr sz="1400">
                <a:solidFill>
                  <a:srgbClr val="474747"/>
                </a:solidFill>
                <a:latin typeface="+mn-lt"/>
              </a:defRPr>
            </a:lvl7pPr>
            <a:lvl8pPr marL="2971800" indent="-223838" algn="l" rtl="0" eaLnBrk="1" fontAlgn="base" hangingPunct="1">
              <a:spcBef>
                <a:spcPct val="25000"/>
              </a:spcBef>
              <a:spcAft>
                <a:spcPct val="0"/>
              </a:spcAft>
              <a:buClr>
                <a:schemeClr val="accent1"/>
              </a:buClr>
              <a:buSzPct val="80000"/>
              <a:buFont typeface="Wingdings" pitchFamily="2" charset="2"/>
              <a:buChar char="n"/>
              <a:defRPr sz="1400">
                <a:solidFill>
                  <a:srgbClr val="474747"/>
                </a:solidFill>
                <a:latin typeface="+mn-lt"/>
              </a:defRPr>
            </a:lvl8pPr>
            <a:lvl9pPr marL="3429000" indent="-223838" algn="l" rtl="0" eaLnBrk="1" fontAlgn="base" hangingPunct="1">
              <a:spcBef>
                <a:spcPct val="25000"/>
              </a:spcBef>
              <a:spcAft>
                <a:spcPct val="0"/>
              </a:spcAft>
              <a:buClr>
                <a:schemeClr val="accent1"/>
              </a:buClr>
              <a:buSzPct val="80000"/>
              <a:buFont typeface="Wingdings" pitchFamily="2" charset="2"/>
              <a:buChar char="n"/>
              <a:defRPr sz="1400">
                <a:solidFill>
                  <a:srgbClr val="474747"/>
                </a:solidFill>
                <a:latin typeface="+mn-lt"/>
              </a:defRPr>
            </a:lvl9pPr>
          </a:lstStyle>
          <a:p>
            <a:pPr marL="0" indent="0">
              <a:buNone/>
              <a:defRPr/>
            </a:pPr>
            <a:r>
              <a:rPr lang="en-US" sz="1800" b="1" dirty="0">
                <a:solidFill>
                  <a:schemeClr val="bg1"/>
                </a:solidFill>
                <a:latin typeface="+mj-lt"/>
                <a:ea typeface="MS Mincho" panose="02020609040205080304" pitchFamily="49" charset="-128"/>
              </a:rPr>
              <a:t>Tax Deducted at Source</a:t>
            </a:r>
            <a:endParaRPr lang="en-US" altLang="en-US" sz="1800" b="1" kern="0" dirty="0">
              <a:solidFill>
                <a:schemeClr val="bg1"/>
              </a:solidFill>
              <a:latin typeface="+mj-lt"/>
            </a:endParaRPr>
          </a:p>
        </p:txBody>
      </p:sp>
      <p:sp>
        <p:nvSpPr>
          <p:cNvPr id="7" name="Rectangle 6"/>
          <p:cNvSpPr/>
          <p:nvPr/>
        </p:nvSpPr>
        <p:spPr>
          <a:xfrm>
            <a:off x="1524000" y="559734"/>
            <a:ext cx="9144000" cy="410882"/>
          </a:xfrm>
          <a:prstGeom prst="rect">
            <a:avLst/>
          </a:prstGeom>
        </p:spPr>
        <p:txBody>
          <a:bodyPr wrap="square">
            <a:spAutoFit/>
          </a:bodyPr>
          <a:lstStyle/>
          <a:p>
            <a:pPr algn="ctr">
              <a:lnSpc>
                <a:spcPct val="115000"/>
              </a:lnSpc>
              <a:spcBef>
                <a:spcPts val="450"/>
              </a:spcBef>
              <a:spcAft>
                <a:spcPts val="450"/>
              </a:spcAft>
              <a:defRPr/>
            </a:pPr>
            <a:r>
              <a:rPr lang="en-US" altLang="en-US" b="1" dirty="0">
                <a:solidFill>
                  <a:schemeClr val="bg2"/>
                </a:solidFill>
                <a:latin typeface="Trebuchet MS"/>
                <a:ea typeface="MS Mincho" panose="02020609040205080304" pitchFamily="49" charset="-128"/>
              </a:rPr>
              <a:t>Returns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559734"/>
            <a:ext cx="9144000" cy="6298266"/>
          </a:xfrm>
          <a:prstGeom prst="rect">
            <a:avLst/>
          </a:prstGeom>
        </p:spPr>
      </p:pic>
      <p:sp>
        <p:nvSpPr>
          <p:cNvPr id="8" name="Title 1"/>
          <p:cNvSpPr txBox="1">
            <a:spLocks/>
          </p:cNvSpPr>
          <p:nvPr/>
        </p:nvSpPr>
        <p:spPr>
          <a:xfrm>
            <a:off x="0" y="0"/>
            <a:ext cx="12192000" cy="379876"/>
          </a:xfrm>
          <a:prstGeom prst="rect">
            <a:avLst/>
          </a:prstGeom>
          <a:solidFill>
            <a:schemeClr val="accent6">
              <a:lumMod val="50000"/>
            </a:schemeClr>
          </a:solidFill>
        </p:spPr>
        <p:txBody>
          <a:bodyPr vert="horz" wrap="square" lIns="0" tIns="50941" rIns="0" bIns="50941" rtlCol="0" anchor="t" anchorCtr="0">
            <a:spAutoFit/>
          </a:bodyPr>
          <a:lstStyle>
            <a:lvl1pPr algn="l" defTabSz="899010" rtl="0" eaLnBrk="1" latinLnBrk="0" hangingPunct="1">
              <a:spcBef>
                <a:spcPct val="0"/>
              </a:spcBef>
              <a:buNone/>
              <a:defRPr sz="1588" kern="1200">
                <a:solidFill>
                  <a:schemeClr val="tx2"/>
                </a:solidFill>
                <a:latin typeface="+mj-lt"/>
                <a:ea typeface="+mj-ea"/>
                <a:cs typeface="+mj-cs"/>
              </a:defRPr>
            </a:lvl1pPr>
          </a:lstStyle>
          <a:p>
            <a:pPr algn="ctr"/>
            <a:r>
              <a:rPr lang="en-US" altLang="en-US" sz="1800" b="1" dirty="0">
                <a:solidFill>
                  <a:schemeClr val="bg1"/>
                </a:solidFill>
                <a:latin typeface="Georgia" panose="02040502050405020303" pitchFamily="18" charset="0"/>
                <a:ea typeface="MS Mincho" panose="02020609040205080304" pitchFamily="49" charset="-128"/>
              </a:rPr>
              <a:t>Tax deduction at source-Return </a:t>
            </a:r>
            <a:r>
              <a:rPr lang="en-US" altLang="en-US" sz="1800" b="1" dirty="0" smtClean="0">
                <a:solidFill>
                  <a:schemeClr val="bg1"/>
                </a:solidFill>
                <a:latin typeface="Georgia" panose="02040502050405020303" pitchFamily="18" charset="0"/>
                <a:ea typeface="MS Mincho" panose="02020609040205080304" pitchFamily="49" charset="-128"/>
              </a:rPr>
              <a:t>GSTR-07</a:t>
            </a:r>
            <a:r>
              <a:rPr lang="en-US" sz="1800" b="1" dirty="0" smtClean="0">
                <a:solidFill>
                  <a:schemeClr val="bg1"/>
                </a:solidFill>
                <a:latin typeface="Georgia" panose="02040502050405020303" pitchFamily="18" charset="0"/>
              </a:rPr>
              <a:t>	</a:t>
            </a:r>
            <a:endParaRPr lang="en-US" sz="18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372449615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 Placeholder 2"/>
          <p:cNvSpPr txBox="1">
            <a:spLocks/>
          </p:cNvSpPr>
          <p:nvPr/>
        </p:nvSpPr>
        <p:spPr>
          <a:xfrm>
            <a:off x="2112963" y="82550"/>
            <a:ext cx="7391400" cy="381000"/>
          </a:xfrm>
          <a:prstGeom prst="rect">
            <a:avLst/>
          </a:prstGeom>
        </p:spPr>
        <p:txBody>
          <a:bodyPr/>
          <a:lstStyle>
            <a:lvl1pPr marL="228600" indent="-228600" algn="l" rtl="0" eaLnBrk="0" fontAlgn="base" hangingPunct="0">
              <a:spcBef>
                <a:spcPct val="50000"/>
              </a:spcBef>
              <a:spcAft>
                <a:spcPct val="0"/>
              </a:spcAft>
              <a:buClr>
                <a:srgbClr val="AF2828"/>
              </a:buClr>
              <a:buSzPct val="80000"/>
              <a:buFont typeface="Wingdings" panose="05000000000000000000" pitchFamily="2" charset="2"/>
              <a:buChar char="n"/>
              <a:defRPr sz="1600">
                <a:solidFill>
                  <a:srgbClr val="000000"/>
                </a:solidFill>
                <a:latin typeface="Arial" pitchFamily="34" charset="0"/>
                <a:ea typeface="+mn-ea"/>
                <a:cs typeface="Arial" pitchFamily="34" charset="0"/>
              </a:defRPr>
            </a:lvl1pPr>
            <a:lvl2pPr marL="571500" indent="-228600" algn="l" rtl="0" eaLnBrk="0" fontAlgn="base" hangingPunct="0">
              <a:spcBef>
                <a:spcPct val="25000"/>
              </a:spcBef>
              <a:spcAft>
                <a:spcPct val="0"/>
              </a:spcAft>
              <a:buClr>
                <a:srgbClr val="AF2828"/>
              </a:buClr>
              <a:buChar char="—"/>
              <a:defRPr sz="1600">
                <a:solidFill>
                  <a:srgbClr val="000000"/>
                </a:solidFill>
                <a:latin typeface="Arial" pitchFamily="34" charset="0"/>
                <a:cs typeface="Arial" pitchFamily="34" charset="0"/>
              </a:defRPr>
            </a:lvl2pPr>
            <a:lvl3pPr marL="914400" indent="-228600" algn="l" rtl="0" eaLnBrk="0" fontAlgn="base" hangingPunct="0">
              <a:spcBef>
                <a:spcPct val="25000"/>
              </a:spcBef>
              <a:spcAft>
                <a:spcPct val="0"/>
              </a:spcAft>
              <a:buClr>
                <a:srgbClr val="AF2828"/>
              </a:buClr>
              <a:buSzPct val="70000"/>
              <a:buFont typeface="Wingdings" panose="05000000000000000000" pitchFamily="2" charset="2"/>
              <a:buChar char="n"/>
              <a:defRPr sz="1600">
                <a:solidFill>
                  <a:srgbClr val="000000"/>
                </a:solidFill>
                <a:latin typeface="Arial" pitchFamily="34" charset="0"/>
                <a:cs typeface="Arial" pitchFamily="34" charset="0"/>
              </a:defRPr>
            </a:lvl3pPr>
            <a:lvl4pPr marL="1262063" indent="-233363" algn="l" rtl="0" eaLnBrk="0" fontAlgn="base" hangingPunct="0">
              <a:spcBef>
                <a:spcPct val="25000"/>
              </a:spcBef>
              <a:spcAft>
                <a:spcPct val="0"/>
              </a:spcAft>
              <a:buClr>
                <a:srgbClr val="AF2828"/>
              </a:buClr>
              <a:buChar char="—"/>
              <a:defRPr sz="1600">
                <a:solidFill>
                  <a:srgbClr val="000000"/>
                </a:solidFill>
                <a:latin typeface="Arial" pitchFamily="34" charset="0"/>
                <a:cs typeface="Arial" pitchFamily="34" charset="0"/>
              </a:defRPr>
            </a:lvl4pPr>
            <a:lvl5pPr marL="1600200" indent="-223838" algn="l" rtl="0" eaLnBrk="0" fontAlgn="base" hangingPunct="0">
              <a:spcBef>
                <a:spcPct val="25000"/>
              </a:spcBef>
              <a:spcAft>
                <a:spcPct val="0"/>
              </a:spcAft>
              <a:buClr>
                <a:srgbClr val="AF2828"/>
              </a:buClr>
              <a:buSzPct val="70000"/>
              <a:buFont typeface="Wingdings" panose="05000000000000000000" pitchFamily="2" charset="2"/>
              <a:buChar char="n"/>
              <a:defRPr sz="1600">
                <a:solidFill>
                  <a:srgbClr val="000000"/>
                </a:solidFill>
                <a:latin typeface="Arial" pitchFamily="34" charset="0"/>
                <a:cs typeface="Arial" pitchFamily="34" charset="0"/>
              </a:defRPr>
            </a:lvl5pPr>
            <a:lvl6pPr marL="2057400" indent="-223838" algn="l" rtl="0" eaLnBrk="1" fontAlgn="base" hangingPunct="1">
              <a:spcBef>
                <a:spcPct val="25000"/>
              </a:spcBef>
              <a:spcAft>
                <a:spcPct val="0"/>
              </a:spcAft>
              <a:buClr>
                <a:schemeClr val="accent1"/>
              </a:buClr>
              <a:buSzPct val="80000"/>
              <a:buFont typeface="Wingdings" pitchFamily="2" charset="2"/>
              <a:buChar char="n"/>
              <a:defRPr sz="1400">
                <a:solidFill>
                  <a:srgbClr val="474747"/>
                </a:solidFill>
                <a:latin typeface="+mn-lt"/>
              </a:defRPr>
            </a:lvl6pPr>
            <a:lvl7pPr marL="2514600" indent="-223838" algn="l" rtl="0" eaLnBrk="1" fontAlgn="base" hangingPunct="1">
              <a:spcBef>
                <a:spcPct val="25000"/>
              </a:spcBef>
              <a:spcAft>
                <a:spcPct val="0"/>
              </a:spcAft>
              <a:buClr>
                <a:schemeClr val="accent1"/>
              </a:buClr>
              <a:buSzPct val="80000"/>
              <a:buFont typeface="Wingdings" pitchFamily="2" charset="2"/>
              <a:buChar char="n"/>
              <a:defRPr sz="1400">
                <a:solidFill>
                  <a:srgbClr val="474747"/>
                </a:solidFill>
                <a:latin typeface="+mn-lt"/>
              </a:defRPr>
            </a:lvl7pPr>
            <a:lvl8pPr marL="2971800" indent="-223838" algn="l" rtl="0" eaLnBrk="1" fontAlgn="base" hangingPunct="1">
              <a:spcBef>
                <a:spcPct val="25000"/>
              </a:spcBef>
              <a:spcAft>
                <a:spcPct val="0"/>
              </a:spcAft>
              <a:buClr>
                <a:schemeClr val="accent1"/>
              </a:buClr>
              <a:buSzPct val="80000"/>
              <a:buFont typeface="Wingdings" pitchFamily="2" charset="2"/>
              <a:buChar char="n"/>
              <a:defRPr sz="1400">
                <a:solidFill>
                  <a:srgbClr val="474747"/>
                </a:solidFill>
                <a:latin typeface="+mn-lt"/>
              </a:defRPr>
            </a:lvl8pPr>
            <a:lvl9pPr marL="3429000" indent="-223838" algn="l" rtl="0" eaLnBrk="1" fontAlgn="base" hangingPunct="1">
              <a:spcBef>
                <a:spcPct val="25000"/>
              </a:spcBef>
              <a:spcAft>
                <a:spcPct val="0"/>
              </a:spcAft>
              <a:buClr>
                <a:schemeClr val="accent1"/>
              </a:buClr>
              <a:buSzPct val="80000"/>
              <a:buFont typeface="Wingdings" pitchFamily="2" charset="2"/>
              <a:buChar char="n"/>
              <a:defRPr sz="1400">
                <a:solidFill>
                  <a:srgbClr val="474747"/>
                </a:solidFill>
                <a:latin typeface="+mn-lt"/>
              </a:defRPr>
            </a:lvl9pPr>
          </a:lstStyle>
          <a:p>
            <a:pPr marL="0" indent="0">
              <a:buNone/>
              <a:defRPr/>
            </a:pPr>
            <a:r>
              <a:rPr lang="en-US" sz="1800" b="1" dirty="0">
                <a:solidFill>
                  <a:schemeClr val="bg1"/>
                </a:solidFill>
                <a:latin typeface="+mj-lt"/>
                <a:ea typeface="MS Mincho" panose="02020609040205080304" pitchFamily="49" charset="-128"/>
              </a:rPr>
              <a:t>Tax Deducted at Source</a:t>
            </a:r>
            <a:endParaRPr lang="en-US" altLang="en-US" sz="1800" b="1" kern="0" dirty="0">
              <a:solidFill>
                <a:schemeClr val="bg1"/>
              </a:solidFill>
              <a:latin typeface="+mj-lt"/>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944006"/>
            <a:ext cx="9029700" cy="5039428"/>
          </a:xfrm>
          <a:prstGeom prst="rect">
            <a:avLst/>
          </a:prstGeom>
        </p:spPr>
      </p:pic>
      <p:sp>
        <p:nvSpPr>
          <p:cNvPr id="8" name="Title 1"/>
          <p:cNvSpPr txBox="1">
            <a:spLocks/>
          </p:cNvSpPr>
          <p:nvPr/>
        </p:nvSpPr>
        <p:spPr>
          <a:xfrm>
            <a:off x="0" y="0"/>
            <a:ext cx="12192000" cy="379876"/>
          </a:xfrm>
          <a:prstGeom prst="rect">
            <a:avLst/>
          </a:prstGeom>
          <a:solidFill>
            <a:schemeClr val="accent6">
              <a:lumMod val="50000"/>
            </a:schemeClr>
          </a:solidFill>
        </p:spPr>
        <p:txBody>
          <a:bodyPr vert="horz" wrap="square" lIns="0" tIns="50941" rIns="0" bIns="50941" rtlCol="0" anchor="t" anchorCtr="0">
            <a:spAutoFit/>
          </a:bodyPr>
          <a:lstStyle>
            <a:lvl1pPr algn="l" defTabSz="899010" rtl="0" eaLnBrk="1" latinLnBrk="0" hangingPunct="1">
              <a:spcBef>
                <a:spcPct val="0"/>
              </a:spcBef>
              <a:buNone/>
              <a:defRPr sz="1588" kern="1200">
                <a:solidFill>
                  <a:schemeClr val="tx2"/>
                </a:solidFill>
                <a:latin typeface="+mj-lt"/>
                <a:ea typeface="+mj-ea"/>
                <a:cs typeface="+mj-cs"/>
              </a:defRPr>
            </a:lvl1pPr>
          </a:lstStyle>
          <a:p>
            <a:pPr algn="ctr"/>
            <a:r>
              <a:rPr lang="en-US" altLang="en-US" sz="1800" b="1" dirty="0">
                <a:solidFill>
                  <a:schemeClr val="bg1"/>
                </a:solidFill>
                <a:latin typeface="Georgia" panose="02040502050405020303" pitchFamily="18" charset="0"/>
                <a:ea typeface="MS Mincho" panose="02020609040205080304" pitchFamily="49" charset="-128"/>
              </a:rPr>
              <a:t>Tax deduction at source-Return </a:t>
            </a:r>
            <a:r>
              <a:rPr lang="en-US" altLang="en-US" sz="1800" b="1" dirty="0" smtClean="0">
                <a:solidFill>
                  <a:schemeClr val="bg1"/>
                </a:solidFill>
                <a:latin typeface="Georgia" panose="02040502050405020303" pitchFamily="18" charset="0"/>
                <a:ea typeface="MS Mincho" panose="02020609040205080304" pitchFamily="49" charset="-128"/>
              </a:rPr>
              <a:t>GSTR-07</a:t>
            </a:r>
            <a:r>
              <a:rPr lang="en-US" sz="1800" b="1" dirty="0" smtClean="0">
                <a:solidFill>
                  <a:schemeClr val="bg1"/>
                </a:solidFill>
                <a:latin typeface="Georgia" panose="02040502050405020303" pitchFamily="18" charset="0"/>
              </a:rPr>
              <a:t>	</a:t>
            </a:r>
            <a:endParaRPr lang="en-US" sz="18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319612221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 Placeholder 2"/>
          <p:cNvSpPr txBox="1">
            <a:spLocks/>
          </p:cNvSpPr>
          <p:nvPr/>
        </p:nvSpPr>
        <p:spPr>
          <a:xfrm>
            <a:off x="2112963" y="82550"/>
            <a:ext cx="7391400" cy="381000"/>
          </a:xfrm>
          <a:prstGeom prst="rect">
            <a:avLst/>
          </a:prstGeom>
        </p:spPr>
        <p:txBody>
          <a:bodyPr/>
          <a:lstStyle>
            <a:lvl1pPr marL="228600" indent="-228600" algn="l" rtl="0" eaLnBrk="0" fontAlgn="base" hangingPunct="0">
              <a:spcBef>
                <a:spcPct val="50000"/>
              </a:spcBef>
              <a:spcAft>
                <a:spcPct val="0"/>
              </a:spcAft>
              <a:buClr>
                <a:srgbClr val="AF2828"/>
              </a:buClr>
              <a:buSzPct val="80000"/>
              <a:buFont typeface="Wingdings" panose="05000000000000000000" pitchFamily="2" charset="2"/>
              <a:buChar char="n"/>
              <a:defRPr sz="1600">
                <a:solidFill>
                  <a:srgbClr val="000000"/>
                </a:solidFill>
                <a:latin typeface="Arial" pitchFamily="34" charset="0"/>
                <a:ea typeface="+mn-ea"/>
                <a:cs typeface="Arial" pitchFamily="34" charset="0"/>
              </a:defRPr>
            </a:lvl1pPr>
            <a:lvl2pPr marL="571500" indent="-228600" algn="l" rtl="0" eaLnBrk="0" fontAlgn="base" hangingPunct="0">
              <a:spcBef>
                <a:spcPct val="25000"/>
              </a:spcBef>
              <a:spcAft>
                <a:spcPct val="0"/>
              </a:spcAft>
              <a:buClr>
                <a:srgbClr val="AF2828"/>
              </a:buClr>
              <a:buChar char="—"/>
              <a:defRPr sz="1600">
                <a:solidFill>
                  <a:srgbClr val="000000"/>
                </a:solidFill>
                <a:latin typeface="Arial" pitchFamily="34" charset="0"/>
                <a:cs typeface="Arial" pitchFamily="34" charset="0"/>
              </a:defRPr>
            </a:lvl2pPr>
            <a:lvl3pPr marL="914400" indent="-228600" algn="l" rtl="0" eaLnBrk="0" fontAlgn="base" hangingPunct="0">
              <a:spcBef>
                <a:spcPct val="25000"/>
              </a:spcBef>
              <a:spcAft>
                <a:spcPct val="0"/>
              </a:spcAft>
              <a:buClr>
                <a:srgbClr val="AF2828"/>
              </a:buClr>
              <a:buSzPct val="70000"/>
              <a:buFont typeface="Wingdings" panose="05000000000000000000" pitchFamily="2" charset="2"/>
              <a:buChar char="n"/>
              <a:defRPr sz="1600">
                <a:solidFill>
                  <a:srgbClr val="000000"/>
                </a:solidFill>
                <a:latin typeface="Arial" pitchFamily="34" charset="0"/>
                <a:cs typeface="Arial" pitchFamily="34" charset="0"/>
              </a:defRPr>
            </a:lvl3pPr>
            <a:lvl4pPr marL="1262063" indent="-233363" algn="l" rtl="0" eaLnBrk="0" fontAlgn="base" hangingPunct="0">
              <a:spcBef>
                <a:spcPct val="25000"/>
              </a:spcBef>
              <a:spcAft>
                <a:spcPct val="0"/>
              </a:spcAft>
              <a:buClr>
                <a:srgbClr val="AF2828"/>
              </a:buClr>
              <a:buChar char="—"/>
              <a:defRPr sz="1600">
                <a:solidFill>
                  <a:srgbClr val="000000"/>
                </a:solidFill>
                <a:latin typeface="Arial" pitchFamily="34" charset="0"/>
                <a:cs typeface="Arial" pitchFamily="34" charset="0"/>
              </a:defRPr>
            </a:lvl4pPr>
            <a:lvl5pPr marL="1600200" indent="-223838" algn="l" rtl="0" eaLnBrk="0" fontAlgn="base" hangingPunct="0">
              <a:spcBef>
                <a:spcPct val="25000"/>
              </a:spcBef>
              <a:spcAft>
                <a:spcPct val="0"/>
              </a:spcAft>
              <a:buClr>
                <a:srgbClr val="AF2828"/>
              </a:buClr>
              <a:buSzPct val="70000"/>
              <a:buFont typeface="Wingdings" panose="05000000000000000000" pitchFamily="2" charset="2"/>
              <a:buChar char="n"/>
              <a:defRPr sz="1600">
                <a:solidFill>
                  <a:srgbClr val="000000"/>
                </a:solidFill>
                <a:latin typeface="Arial" pitchFamily="34" charset="0"/>
                <a:cs typeface="Arial" pitchFamily="34" charset="0"/>
              </a:defRPr>
            </a:lvl5pPr>
            <a:lvl6pPr marL="2057400" indent="-223838" algn="l" rtl="0" eaLnBrk="1" fontAlgn="base" hangingPunct="1">
              <a:spcBef>
                <a:spcPct val="25000"/>
              </a:spcBef>
              <a:spcAft>
                <a:spcPct val="0"/>
              </a:spcAft>
              <a:buClr>
                <a:schemeClr val="accent1"/>
              </a:buClr>
              <a:buSzPct val="80000"/>
              <a:buFont typeface="Wingdings" pitchFamily="2" charset="2"/>
              <a:buChar char="n"/>
              <a:defRPr sz="1400">
                <a:solidFill>
                  <a:srgbClr val="474747"/>
                </a:solidFill>
                <a:latin typeface="+mn-lt"/>
              </a:defRPr>
            </a:lvl6pPr>
            <a:lvl7pPr marL="2514600" indent="-223838" algn="l" rtl="0" eaLnBrk="1" fontAlgn="base" hangingPunct="1">
              <a:spcBef>
                <a:spcPct val="25000"/>
              </a:spcBef>
              <a:spcAft>
                <a:spcPct val="0"/>
              </a:spcAft>
              <a:buClr>
                <a:schemeClr val="accent1"/>
              </a:buClr>
              <a:buSzPct val="80000"/>
              <a:buFont typeface="Wingdings" pitchFamily="2" charset="2"/>
              <a:buChar char="n"/>
              <a:defRPr sz="1400">
                <a:solidFill>
                  <a:srgbClr val="474747"/>
                </a:solidFill>
                <a:latin typeface="+mn-lt"/>
              </a:defRPr>
            </a:lvl7pPr>
            <a:lvl8pPr marL="2971800" indent="-223838" algn="l" rtl="0" eaLnBrk="1" fontAlgn="base" hangingPunct="1">
              <a:spcBef>
                <a:spcPct val="25000"/>
              </a:spcBef>
              <a:spcAft>
                <a:spcPct val="0"/>
              </a:spcAft>
              <a:buClr>
                <a:schemeClr val="accent1"/>
              </a:buClr>
              <a:buSzPct val="80000"/>
              <a:buFont typeface="Wingdings" pitchFamily="2" charset="2"/>
              <a:buChar char="n"/>
              <a:defRPr sz="1400">
                <a:solidFill>
                  <a:srgbClr val="474747"/>
                </a:solidFill>
                <a:latin typeface="+mn-lt"/>
              </a:defRPr>
            </a:lvl8pPr>
            <a:lvl9pPr marL="3429000" indent="-223838" algn="l" rtl="0" eaLnBrk="1" fontAlgn="base" hangingPunct="1">
              <a:spcBef>
                <a:spcPct val="25000"/>
              </a:spcBef>
              <a:spcAft>
                <a:spcPct val="0"/>
              </a:spcAft>
              <a:buClr>
                <a:schemeClr val="accent1"/>
              </a:buClr>
              <a:buSzPct val="80000"/>
              <a:buFont typeface="Wingdings" pitchFamily="2" charset="2"/>
              <a:buChar char="n"/>
              <a:defRPr sz="1400">
                <a:solidFill>
                  <a:srgbClr val="474747"/>
                </a:solidFill>
                <a:latin typeface="+mn-lt"/>
              </a:defRPr>
            </a:lvl9pPr>
          </a:lstStyle>
          <a:p>
            <a:pPr marL="0" indent="0">
              <a:buNone/>
              <a:defRPr/>
            </a:pPr>
            <a:r>
              <a:rPr lang="en-US" sz="1800" b="1" dirty="0">
                <a:solidFill>
                  <a:schemeClr val="bg1"/>
                </a:solidFill>
                <a:latin typeface="+mj-lt"/>
                <a:ea typeface="MS Mincho" panose="02020609040205080304" pitchFamily="49" charset="-128"/>
              </a:rPr>
              <a:t>Tax Deducted at Source</a:t>
            </a:r>
            <a:endParaRPr lang="en-US" altLang="en-US" sz="1800" b="1" kern="0" dirty="0">
              <a:solidFill>
                <a:schemeClr val="bg1"/>
              </a:solidFill>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885066"/>
            <a:ext cx="9144000" cy="5628447"/>
          </a:xfrm>
          <a:prstGeom prst="rect">
            <a:avLst/>
          </a:prstGeom>
        </p:spPr>
      </p:pic>
      <p:sp>
        <p:nvSpPr>
          <p:cNvPr id="8" name="Title 1"/>
          <p:cNvSpPr txBox="1">
            <a:spLocks/>
          </p:cNvSpPr>
          <p:nvPr/>
        </p:nvSpPr>
        <p:spPr>
          <a:xfrm>
            <a:off x="0" y="0"/>
            <a:ext cx="12192000" cy="379876"/>
          </a:xfrm>
          <a:prstGeom prst="rect">
            <a:avLst/>
          </a:prstGeom>
          <a:solidFill>
            <a:schemeClr val="accent6">
              <a:lumMod val="50000"/>
            </a:schemeClr>
          </a:solidFill>
        </p:spPr>
        <p:txBody>
          <a:bodyPr vert="horz" wrap="square" lIns="0" tIns="50941" rIns="0" bIns="50941" rtlCol="0" anchor="t" anchorCtr="0">
            <a:spAutoFit/>
          </a:bodyPr>
          <a:lstStyle>
            <a:lvl1pPr algn="l" defTabSz="899010" rtl="0" eaLnBrk="1" latinLnBrk="0" hangingPunct="1">
              <a:spcBef>
                <a:spcPct val="0"/>
              </a:spcBef>
              <a:buNone/>
              <a:defRPr sz="1588" kern="1200">
                <a:solidFill>
                  <a:schemeClr val="tx2"/>
                </a:solidFill>
                <a:latin typeface="+mj-lt"/>
                <a:ea typeface="+mj-ea"/>
                <a:cs typeface="+mj-cs"/>
              </a:defRPr>
            </a:lvl1pPr>
          </a:lstStyle>
          <a:p>
            <a:pPr algn="ctr"/>
            <a:r>
              <a:rPr lang="en-US" altLang="en-US" sz="1800" b="1" dirty="0">
                <a:solidFill>
                  <a:schemeClr val="bg1"/>
                </a:solidFill>
                <a:latin typeface="Georgia" panose="02040502050405020303" pitchFamily="18" charset="0"/>
                <a:ea typeface="MS Mincho" panose="02020609040205080304" pitchFamily="49" charset="-128"/>
              </a:rPr>
              <a:t>Tax deduction at source-Return </a:t>
            </a:r>
            <a:r>
              <a:rPr lang="en-US" altLang="en-US" sz="1800" b="1" dirty="0" smtClean="0">
                <a:solidFill>
                  <a:schemeClr val="bg1"/>
                </a:solidFill>
                <a:latin typeface="Georgia" panose="02040502050405020303" pitchFamily="18" charset="0"/>
                <a:ea typeface="MS Mincho" panose="02020609040205080304" pitchFamily="49" charset="-128"/>
              </a:rPr>
              <a:t>GSTR-07</a:t>
            </a:r>
            <a:r>
              <a:rPr lang="en-US" sz="1800" b="1" dirty="0" smtClean="0">
                <a:solidFill>
                  <a:schemeClr val="bg1"/>
                </a:solidFill>
                <a:latin typeface="Georgia" panose="02040502050405020303" pitchFamily="18" charset="0"/>
              </a:rPr>
              <a:t>	</a:t>
            </a:r>
            <a:endParaRPr lang="en-US" sz="18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286962190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1"/>
            <a:ext cx="12192000" cy="1017379"/>
          </a:xfrm>
          <a:prstGeom prst="rect">
            <a:avLst/>
          </a:prstGeom>
          <a:solidFill>
            <a:schemeClr val="accent6">
              <a:lumMod val="50000"/>
            </a:schemeClr>
          </a:solidFill>
        </p:spPr>
        <p:txBody>
          <a:bodyPr wrap="square" rtlCol="0">
            <a:spAutoFit/>
          </a:bodyPr>
          <a:lstStyle/>
          <a:p>
            <a:endParaRPr lang="en-US" dirty="0"/>
          </a:p>
        </p:txBody>
      </p:sp>
      <p:sp>
        <p:nvSpPr>
          <p:cNvPr id="11" name="TextBox 10"/>
          <p:cNvSpPr txBox="1"/>
          <p:nvPr/>
        </p:nvSpPr>
        <p:spPr>
          <a:xfrm>
            <a:off x="0" y="5878555"/>
            <a:ext cx="12192000" cy="978214"/>
          </a:xfrm>
          <a:prstGeom prst="rect">
            <a:avLst/>
          </a:prstGeom>
          <a:solidFill>
            <a:schemeClr val="accent6">
              <a:lumMod val="50000"/>
            </a:schemeClr>
          </a:solidFill>
        </p:spPr>
        <p:txBody>
          <a:bodyPr wrap="square" rtlCol="0">
            <a:spAutoFit/>
          </a:bodyPr>
          <a:lstStyle/>
          <a:p>
            <a:endParaRPr lang="en-US" dirty="0"/>
          </a:p>
        </p:txBody>
      </p:sp>
      <p:sp>
        <p:nvSpPr>
          <p:cNvPr id="4" name="Slide Number Placeholder 3"/>
          <p:cNvSpPr>
            <a:spLocks noGrp="1"/>
          </p:cNvSpPr>
          <p:nvPr>
            <p:ph type="sldNum" sz="quarter" idx="12"/>
          </p:nvPr>
        </p:nvSpPr>
        <p:spPr/>
        <p:txBody>
          <a:bodyPr/>
          <a:lstStyle/>
          <a:p>
            <a:fld id="{69F0A6B0-30D4-48C0-B14A-D265C88365E9}" type="slidenum">
              <a:rPr lang="en-US" smtClean="0"/>
              <a:t>77</a:t>
            </a:fld>
            <a:endParaRPr lang="en-US"/>
          </a:p>
        </p:txBody>
      </p:sp>
      <p:sp>
        <p:nvSpPr>
          <p:cNvPr id="8" name="Title 7"/>
          <p:cNvSpPr>
            <a:spLocks noGrp="1"/>
          </p:cNvSpPr>
          <p:nvPr>
            <p:ph type="ctrTitle"/>
          </p:nvPr>
        </p:nvSpPr>
        <p:spPr>
          <a:xfrm>
            <a:off x="1524000" y="1360169"/>
            <a:ext cx="9144000" cy="2387600"/>
          </a:xfrm>
        </p:spPr>
        <p:txBody>
          <a:bodyPr>
            <a:normAutofit/>
          </a:bodyPr>
          <a:lstStyle/>
          <a:p>
            <a:r>
              <a:rPr lang="en-US" sz="4000" dirty="0">
                <a:latin typeface="Georgia" panose="02040502050405020303" pitchFamily="18" charset="0"/>
              </a:rPr>
              <a:t>OFFLINE UTILITY</a:t>
            </a:r>
          </a:p>
        </p:txBody>
      </p:sp>
    </p:spTree>
    <p:extLst>
      <p:ext uri="{BB962C8B-B14F-4D97-AF65-F5344CB8AC3E}">
        <p14:creationId xmlns:p14="http://schemas.microsoft.com/office/powerpoint/2010/main" val="2900796540"/>
      </p:ext>
    </p:extLst>
  </p:cSld>
  <p:clrMapOvr>
    <a:masterClrMapping/>
  </p:clrMapOvr>
  <p:transition spd="slow">
    <p:push dir="u"/>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 Placeholder 2"/>
          <p:cNvSpPr txBox="1">
            <a:spLocks/>
          </p:cNvSpPr>
          <p:nvPr/>
        </p:nvSpPr>
        <p:spPr>
          <a:xfrm>
            <a:off x="2112963" y="82550"/>
            <a:ext cx="7391400" cy="381000"/>
          </a:xfrm>
          <a:prstGeom prst="rect">
            <a:avLst/>
          </a:prstGeom>
        </p:spPr>
        <p:txBody>
          <a:bodyPr/>
          <a:lstStyle>
            <a:lvl1pPr marL="228600" indent="-228600" algn="l" rtl="0" eaLnBrk="0" fontAlgn="base" hangingPunct="0">
              <a:spcBef>
                <a:spcPct val="50000"/>
              </a:spcBef>
              <a:spcAft>
                <a:spcPct val="0"/>
              </a:spcAft>
              <a:buClr>
                <a:srgbClr val="AF2828"/>
              </a:buClr>
              <a:buSzPct val="80000"/>
              <a:buFont typeface="Wingdings" panose="05000000000000000000" pitchFamily="2" charset="2"/>
              <a:buChar char="n"/>
              <a:defRPr sz="1600">
                <a:solidFill>
                  <a:srgbClr val="000000"/>
                </a:solidFill>
                <a:latin typeface="Arial" pitchFamily="34" charset="0"/>
                <a:ea typeface="+mn-ea"/>
                <a:cs typeface="Arial" pitchFamily="34" charset="0"/>
              </a:defRPr>
            </a:lvl1pPr>
            <a:lvl2pPr marL="571500" indent="-228600" algn="l" rtl="0" eaLnBrk="0" fontAlgn="base" hangingPunct="0">
              <a:spcBef>
                <a:spcPct val="25000"/>
              </a:spcBef>
              <a:spcAft>
                <a:spcPct val="0"/>
              </a:spcAft>
              <a:buClr>
                <a:srgbClr val="AF2828"/>
              </a:buClr>
              <a:buChar char="—"/>
              <a:defRPr sz="1600">
                <a:solidFill>
                  <a:srgbClr val="000000"/>
                </a:solidFill>
                <a:latin typeface="Arial" pitchFamily="34" charset="0"/>
                <a:cs typeface="Arial" pitchFamily="34" charset="0"/>
              </a:defRPr>
            </a:lvl2pPr>
            <a:lvl3pPr marL="914400" indent="-228600" algn="l" rtl="0" eaLnBrk="0" fontAlgn="base" hangingPunct="0">
              <a:spcBef>
                <a:spcPct val="25000"/>
              </a:spcBef>
              <a:spcAft>
                <a:spcPct val="0"/>
              </a:spcAft>
              <a:buClr>
                <a:srgbClr val="AF2828"/>
              </a:buClr>
              <a:buSzPct val="70000"/>
              <a:buFont typeface="Wingdings" panose="05000000000000000000" pitchFamily="2" charset="2"/>
              <a:buChar char="n"/>
              <a:defRPr sz="1600">
                <a:solidFill>
                  <a:srgbClr val="000000"/>
                </a:solidFill>
                <a:latin typeface="Arial" pitchFamily="34" charset="0"/>
                <a:cs typeface="Arial" pitchFamily="34" charset="0"/>
              </a:defRPr>
            </a:lvl3pPr>
            <a:lvl4pPr marL="1262063" indent="-233363" algn="l" rtl="0" eaLnBrk="0" fontAlgn="base" hangingPunct="0">
              <a:spcBef>
                <a:spcPct val="25000"/>
              </a:spcBef>
              <a:spcAft>
                <a:spcPct val="0"/>
              </a:spcAft>
              <a:buClr>
                <a:srgbClr val="AF2828"/>
              </a:buClr>
              <a:buChar char="—"/>
              <a:defRPr sz="1600">
                <a:solidFill>
                  <a:srgbClr val="000000"/>
                </a:solidFill>
                <a:latin typeface="Arial" pitchFamily="34" charset="0"/>
                <a:cs typeface="Arial" pitchFamily="34" charset="0"/>
              </a:defRPr>
            </a:lvl4pPr>
            <a:lvl5pPr marL="1600200" indent="-223838" algn="l" rtl="0" eaLnBrk="0" fontAlgn="base" hangingPunct="0">
              <a:spcBef>
                <a:spcPct val="25000"/>
              </a:spcBef>
              <a:spcAft>
                <a:spcPct val="0"/>
              </a:spcAft>
              <a:buClr>
                <a:srgbClr val="AF2828"/>
              </a:buClr>
              <a:buSzPct val="70000"/>
              <a:buFont typeface="Wingdings" panose="05000000000000000000" pitchFamily="2" charset="2"/>
              <a:buChar char="n"/>
              <a:defRPr sz="1600">
                <a:solidFill>
                  <a:srgbClr val="000000"/>
                </a:solidFill>
                <a:latin typeface="Arial" pitchFamily="34" charset="0"/>
                <a:cs typeface="Arial" pitchFamily="34" charset="0"/>
              </a:defRPr>
            </a:lvl5pPr>
            <a:lvl6pPr marL="2057400" indent="-223838" algn="l" rtl="0" eaLnBrk="1" fontAlgn="base" hangingPunct="1">
              <a:spcBef>
                <a:spcPct val="25000"/>
              </a:spcBef>
              <a:spcAft>
                <a:spcPct val="0"/>
              </a:spcAft>
              <a:buClr>
                <a:schemeClr val="accent1"/>
              </a:buClr>
              <a:buSzPct val="80000"/>
              <a:buFont typeface="Wingdings" pitchFamily="2" charset="2"/>
              <a:buChar char="n"/>
              <a:defRPr sz="1400">
                <a:solidFill>
                  <a:srgbClr val="474747"/>
                </a:solidFill>
                <a:latin typeface="+mn-lt"/>
              </a:defRPr>
            </a:lvl6pPr>
            <a:lvl7pPr marL="2514600" indent="-223838" algn="l" rtl="0" eaLnBrk="1" fontAlgn="base" hangingPunct="1">
              <a:spcBef>
                <a:spcPct val="25000"/>
              </a:spcBef>
              <a:spcAft>
                <a:spcPct val="0"/>
              </a:spcAft>
              <a:buClr>
                <a:schemeClr val="accent1"/>
              </a:buClr>
              <a:buSzPct val="80000"/>
              <a:buFont typeface="Wingdings" pitchFamily="2" charset="2"/>
              <a:buChar char="n"/>
              <a:defRPr sz="1400">
                <a:solidFill>
                  <a:srgbClr val="474747"/>
                </a:solidFill>
                <a:latin typeface="+mn-lt"/>
              </a:defRPr>
            </a:lvl7pPr>
            <a:lvl8pPr marL="2971800" indent="-223838" algn="l" rtl="0" eaLnBrk="1" fontAlgn="base" hangingPunct="1">
              <a:spcBef>
                <a:spcPct val="25000"/>
              </a:spcBef>
              <a:spcAft>
                <a:spcPct val="0"/>
              </a:spcAft>
              <a:buClr>
                <a:schemeClr val="accent1"/>
              </a:buClr>
              <a:buSzPct val="80000"/>
              <a:buFont typeface="Wingdings" pitchFamily="2" charset="2"/>
              <a:buChar char="n"/>
              <a:defRPr sz="1400">
                <a:solidFill>
                  <a:srgbClr val="474747"/>
                </a:solidFill>
                <a:latin typeface="+mn-lt"/>
              </a:defRPr>
            </a:lvl8pPr>
            <a:lvl9pPr marL="3429000" indent="-223838" algn="l" rtl="0" eaLnBrk="1" fontAlgn="base" hangingPunct="1">
              <a:spcBef>
                <a:spcPct val="25000"/>
              </a:spcBef>
              <a:spcAft>
                <a:spcPct val="0"/>
              </a:spcAft>
              <a:buClr>
                <a:schemeClr val="accent1"/>
              </a:buClr>
              <a:buSzPct val="80000"/>
              <a:buFont typeface="Wingdings" pitchFamily="2" charset="2"/>
              <a:buChar char="n"/>
              <a:defRPr sz="1400">
                <a:solidFill>
                  <a:srgbClr val="474747"/>
                </a:solidFill>
                <a:latin typeface="+mn-lt"/>
              </a:defRPr>
            </a:lvl9pPr>
          </a:lstStyle>
          <a:p>
            <a:pPr marL="0" indent="0">
              <a:buNone/>
              <a:defRPr/>
            </a:pPr>
            <a:r>
              <a:rPr lang="en-US" sz="1800" b="1" dirty="0">
                <a:solidFill>
                  <a:schemeClr val="bg1"/>
                </a:solidFill>
                <a:latin typeface="+mj-lt"/>
                <a:ea typeface="MS Mincho" panose="02020609040205080304" pitchFamily="49" charset="-128"/>
              </a:rPr>
              <a:t>Tax Deducted at Source</a:t>
            </a:r>
            <a:endParaRPr lang="en-US" altLang="en-US" sz="1800" b="1" kern="0" dirty="0">
              <a:solidFill>
                <a:schemeClr val="bg1"/>
              </a:solidFill>
              <a:latin typeface="+mj-lt"/>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596697"/>
            <a:ext cx="9144000" cy="3664607"/>
          </a:xfrm>
          <a:prstGeom prst="rect">
            <a:avLst/>
          </a:prstGeom>
        </p:spPr>
      </p:pic>
      <p:sp>
        <p:nvSpPr>
          <p:cNvPr id="8" name="Title 1"/>
          <p:cNvSpPr txBox="1">
            <a:spLocks/>
          </p:cNvSpPr>
          <p:nvPr/>
        </p:nvSpPr>
        <p:spPr>
          <a:xfrm>
            <a:off x="0" y="0"/>
            <a:ext cx="12192000" cy="379876"/>
          </a:xfrm>
          <a:prstGeom prst="rect">
            <a:avLst/>
          </a:prstGeom>
          <a:solidFill>
            <a:schemeClr val="accent6">
              <a:lumMod val="50000"/>
            </a:schemeClr>
          </a:solidFill>
        </p:spPr>
        <p:txBody>
          <a:bodyPr vert="horz" wrap="square" lIns="0" tIns="50941" rIns="0" bIns="50941" rtlCol="0" anchor="t" anchorCtr="0">
            <a:spAutoFit/>
          </a:bodyPr>
          <a:lstStyle>
            <a:lvl1pPr algn="l" defTabSz="899010" rtl="0" eaLnBrk="1" latinLnBrk="0" hangingPunct="1">
              <a:spcBef>
                <a:spcPct val="0"/>
              </a:spcBef>
              <a:buNone/>
              <a:defRPr sz="1588" kern="1200">
                <a:solidFill>
                  <a:schemeClr val="tx2"/>
                </a:solidFill>
                <a:latin typeface="+mj-lt"/>
                <a:ea typeface="+mj-ea"/>
                <a:cs typeface="+mj-cs"/>
              </a:defRPr>
            </a:lvl1pPr>
          </a:lstStyle>
          <a:p>
            <a:pPr algn="ctr"/>
            <a:r>
              <a:rPr lang="en-US" altLang="en-US" sz="1800" b="1" dirty="0">
                <a:solidFill>
                  <a:schemeClr val="bg1"/>
                </a:solidFill>
                <a:latin typeface="Georgia" panose="02040502050405020303" pitchFamily="18" charset="0"/>
                <a:ea typeface="MS Mincho" panose="02020609040205080304" pitchFamily="49" charset="-128"/>
              </a:rPr>
              <a:t>Tax deduction at source-Return </a:t>
            </a:r>
            <a:r>
              <a:rPr lang="en-US" altLang="en-US" sz="1800" b="1" dirty="0" smtClean="0">
                <a:solidFill>
                  <a:schemeClr val="bg1"/>
                </a:solidFill>
                <a:latin typeface="Georgia" panose="02040502050405020303" pitchFamily="18" charset="0"/>
                <a:ea typeface="MS Mincho" panose="02020609040205080304" pitchFamily="49" charset="-128"/>
              </a:rPr>
              <a:t>GSTR-07</a:t>
            </a:r>
            <a:r>
              <a:rPr lang="en-US" sz="1800" b="1" dirty="0" smtClean="0">
                <a:solidFill>
                  <a:schemeClr val="bg1"/>
                </a:solidFill>
                <a:latin typeface="Georgia" panose="02040502050405020303" pitchFamily="18" charset="0"/>
              </a:rPr>
              <a:t>	</a:t>
            </a:r>
            <a:endParaRPr lang="en-US" sz="18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268675049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 Placeholder 2"/>
          <p:cNvSpPr txBox="1">
            <a:spLocks/>
          </p:cNvSpPr>
          <p:nvPr/>
        </p:nvSpPr>
        <p:spPr>
          <a:xfrm>
            <a:off x="2112963" y="82550"/>
            <a:ext cx="7391400" cy="381000"/>
          </a:xfrm>
          <a:prstGeom prst="rect">
            <a:avLst/>
          </a:prstGeom>
        </p:spPr>
        <p:txBody>
          <a:bodyPr/>
          <a:lstStyle>
            <a:lvl1pPr marL="228600" indent="-228600" algn="l" rtl="0" eaLnBrk="0" fontAlgn="base" hangingPunct="0">
              <a:spcBef>
                <a:spcPct val="50000"/>
              </a:spcBef>
              <a:spcAft>
                <a:spcPct val="0"/>
              </a:spcAft>
              <a:buClr>
                <a:srgbClr val="AF2828"/>
              </a:buClr>
              <a:buSzPct val="80000"/>
              <a:buFont typeface="Wingdings" panose="05000000000000000000" pitchFamily="2" charset="2"/>
              <a:buChar char="n"/>
              <a:defRPr sz="1600">
                <a:solidFill>
                  <a:srgbClr val="000000"/>
                </a:solidFill>
                <a:latin typeface="Arial" pitchFamily="34" charset="0"/>
                <a:ea typeface="+mn-ea"/>
                <a:cs typeface="Arial" pitchFamily="34" charset="0"/>
              </a:defRPr>
            </a:lvl1pPr>
            <a:lvl2pPr marL="571500" indent="-228600" algn="l" rtl="0" eaLnBrk="0" fontAlgn="base" hangingPunct="0">
              <a:spcBef>
                <a:spcPct val="25000"/>
              </a:spcBef>
              <a:spcAft>
                <a:spcPct val="0"/>
              </a:spcAft>
              <a:buClr>
                <a:srgbClr val="AF2828"/>
              </a:buClr>
              <a:buChar char="—"/>
              <a:defRPr sz="1600">
                <a:solidFill>
                  <a:srgbClr val="000000"/>
                </a:solidFill>
                <a:latin typeface="Arial" pitchFamily="34" charset="0"/>
                <a:cs typeface="Arial" pitchFamily="34" charset="0"/>
              </a:defRPr>
            </a:lvl2pPr>
            <a:lvl3pPr marL="914400" indent="-228600" algn="l" rtl="0" eaLnBrk="0" fontAlgn="base" hangingPunct="0">
              <a:spcBef>
                <a:spcPct val="25000"/>
              </a:spcBef>
              <a:spcAft>
                <a:spcPct val="0"/>
              </a:spcAft>
              <a:buClr>
                <a:srgbClr val="AF2828"/>
              </a:buClr>
              <a:buSzPct val="70000"/>
              <a:buFont typeface="Wingdings" panose="05000000000000000000" pitchFamily="2" charset="2"/>
              <a:buChar char="n"/>
              <a:defRPr sz="1600">
                <a:solidFill>
                  <a:srgbClr val="000000"/>
                </a:solidFill>
                <a:latin typeface="Arial" pitchFamily="34" charset="0"/>
                <a:cs typeface="Arial" pitchFamily="34" charset="0"/>
              </a:defRPr>
            </a:lvl3pPr>
            <a:lvl4pPr marL="1262063" indent="-233363" algn="l" rtl="0" eaLnBrk="0" fontAlgn="base" hangingPunct="0">
              <a:spcBef>
                <a:spcPct val="25000"/>
              </a:spcBef>
              <a:spcAft>
                <a:spcPct val="0"/>
              </a:spcAft>
              <a:buClr>
                <a:srgbClr val="AF2828"/>
              </a:buClr>
              <a:buChar char="—"/>
              <a:defRPr sz="1600">
                <a:solidFill>
                  <a:srgbClr val="000000"/>
                </a:solidFill>
                <a:latin typeface="Arial" pitchFamily="34" charset="0"/>
                <a:cs typeface="Arial" pitchFamily="34" charset="0"/>
              </a:defRPr>
            </a:lvl4pPr>
            <a:lvl5pPr marL="1600200" indent="-223838" algn="l" rtl="0" eaLnBrk="0" fontAlgn="base" hangingPunct="0">
              <a:spcBef>
                <a:spcPct val="25000"/>
              </a:spcBef>
              <a:spcAft>
                <a:spcPct val="0"/>
              </a:spcAft>
              <a:buClr>
                <a:srgbClr val="AF2828"/>
              </a:buClr>
              <a:buSzPct val="70000"/>
              <a:buFont typeface="Wingdings" panose="05000000000000000000" pitchFamily="2" charset="2"/>
              <a:buChar char="n"/>
              <a:defRPr sz="1600">
                <a:solidFill>
                  <a:srgbClr val="000000"/>
                </a:solidFill>
                <a:latin typeface="Arial" pitchFamily="34" charset="0"/>
                <a:cs typeface="Arial" pitchFamily="34" charset="0"/>
              </a:defRPr>
            </a:lvl5pPr>
            <a:lvl6pPr marL="2057400" indent="-223838" algn="l" rtl="0" eaLnBrk="1" fontAlgn="base" hangingPunct="1">
              <a:spcBef>
                <a:spcPct val="25000"/>
              </a:spcBef>
              <a:spcAft>
                <a:spcPct val="0"/>
              </a:spcAft>
              <a:buClr>
                <a:schemeClr val="accent1"/>
              </a:buClr>
              <a:buSzPct val="80000"/>
              <a:buFont typeface="Wingdings" pitchFamily="2" charset="2"/>
              <a:buChar char="n"/>
              <a:defRPr sz="1400">
                <a:solidFill>
                  <a:srgbClr val="474747"/>
                </a:solidFill>
                <a:latin typeface="+mn-lt"/>
              </a:defRPr>
            </a:lvl6pPr>
            <a:lvl7pPr marL="2514600" indent="-223838" algn="l" rtl="0" eaLnBrk="1" fontAlgn="base" hangingPunct="1">
              <a:spcBef>
                <a:spcPct val="25000"/>
              </a:spcBef>
              <a:spcAft>
                <a:spcPct val="0"/>
              </a:spcAft>
              <a:buClr>
                <a:schemeClr val="accent1"/>
              </a:buClr>
              <a:buSzPct val="80000"/>
              <a:buFont typeface="Wingdings" pitchFamily="2" charset="2"/>
              <a:buChar char="n"/>
              <a:defRPr sz="1400">
                <a:solidFill>
                  <a:srgbClr val="474747"/>
                </a:solidFill>
                <a:latin typeface="+mn-lt"/>
              </a:defRPr>
            </a:lvl7pPr>
            <a:lvl8pPr marL="2971800" indent="-223838" algn="l" rtl="0" eaLnBrk="1" fontAlgn="base" hangingPunct="1">
              <a:spcBef>
                <a:spcPct val="25000"/>
              </a:spcBef>
              <a:spcAft>
                <a:spcPct val="0"/>
              </a:spcAft>
              <a:buClr>
                <a:schemeClr val="accent1"/>
              </a:buClr>
              <a:buSzPct val="80000"/>
              <a:buFont typeface="Wingdings" pitchFamily="2" charset="2"/>
              <a:buChar char="n"/>
              <a:defRPr sz="1400">
                <a:solidFill>
                  <a:srgbClr val="474747"/>
                </a:solidFill>
                <a:latin typeface="+mn-lt"/>
              </a:defRPr>
            </a:lvl8pPr>
            <a:lvl9pPr marL="3429000" indent="-223838" algn="l" rtl="0" eaLnBrk="1" fontAlgn="base" hangingPunct="1">
              <a:spcBef>
                <a:spcPct val="25000"/>
              </a:spcBef>
              <a:spcAft>
                <a:spcPct val="0"/>
              </a:spcAft>
              <a:buClr>
                <a:schemeClr val="accent1"/>
              </a:buClr>
              <a:buSzPct val="80000"/>
              <a:buFont typeface="Wingdings" pitchFamily="2" charset="2"/>
              <a:buChar char="n"/>
              <a:defRPr sz="1400">
                <a:solidFill>
                  <a:srgbClr val="474747"/>
                </a:solidFill>
                <a:latin typeface="+mn-lt"/>
              </a:defRPr>
            </a:lvl9pPr>
          </a:lstStyle>
          <a:p>
            <a:pPr marL="0" indent="0">
              <a:buNone/>
              <a:defRPr/>
            </a:pPr>
            <a:r>
              <a:rPr lang="en-US" sz="1800" b="1" dirty="0">
                <a:solidFill>
                  <a:schemeClr val="bg1"/>
                </a:solidFill>
                <a:latin typeface="+mj-lt"/>
                <a:ea typeface="MS Mincho" panose="02020609040205080304" pitchFamily="49" charset="-128"/>
              </a:rPr>
              <a:t>Tax Deducted at Source</a:t>
            </a:r>
            <a:endParaRPr lang="en-US" altLang="en-US" sz="1800" b="1" kern="0" dirty="0">
              <a:solidFill>
                <a:schemeClr val="bg1"/>
              </a:solidFill>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838748"/>
            <a:ext cx="9144000" cy="5180504"/>
          </a:xfrm>
          <a:prstGeom prst="rect">
            <a:avLst/>
          </a:prstGeom>
        </p:spPr>
      </p:pic>
      <p:sp>
        <p:nvSpPr>
          <p:cNvPr id="8" name="Title 1"/>
          <p:cNvSpPr txBox="1">
            <a:spLocks/>
          </p:cNvSpPr>
          <p:nvPr/>
        </p:nvSpPr>
        <p:spPr>
          <a:xfrm>
            <a:off x="0" y="0"/>
            <a:ext cx="12192000" cy="379876"/>
          </a:xfrm>
          <a:prstGeom prst="rect">
            <a:avLst/>
          </a:prstGeom>
          <a:solidFill>
            <a:schemeClr val="accent6">
              <a:lumMod val="50000"/>
            </a:schemeClr>
          </a:solidFill>
        </p:spPr>
        <p:txBody>
          <a:bodyPr vert="horz" wrap="square" lIns="0" tIns="50941" rIns="0" bIns="50941" rtlCol="0" anchor="t" anchorCtr="0">
            <a:spAutoFit/>
          </a:bodyPr>
          <a:lstStyle>
            <a:lvl1pPr algn="l" defTabSz="899010" rtl="0" eaLnBrk="1" latinLnBrk="0" hangingPunct="1">
              <a:spcBef>
                <a:spcPct val="0"/>
              </a:spcBef>
              <a:buNone/>
              <a:defRPr sz="1588" kern="1200">
                <a:solidFill>
                  <a:schemeClr val="tx2"/>
                </a:solidFill>
                <a:latin typeface="+mj-lt"/>
                <a:ea typeface="+mj-ea"/>
                <a:cs typeface="+mj-cs"/>
              </a:defRPr>
            </a:lvl1pPr>
          </a:lstStyle>
          <a:p>
            <a:pPr algn="ctr"/>
            <a:r>
              <a:rPr lang="en-US" altLang="en-US" sz="1800" b="1" dirty="0">
                <a:solidFill>
                  <a:schemeClr val="bg1"/>
                </a:solidFill>
                <a:latin typeface="Georgia" panose="02040502050405020303" pitchFamily="18" charset="0"/>
                <a:ea typeface="MS Mincho" panose="02020609040205080304" pitchFamily="49" charset="-128"/>
              </a:rPr>
              <a:t>Tax deduction at source-Return </a:t>
            </a:r>
            <a:r>
              <a:rPr lang="en-US" altLang="en-US" sz="1800" b="1" dirty="0" smtClean="0">
                <a:solidFill>
                  <a:schemeClr val="bg1"/>
                </a:solidFill>
                <a:latin typeface="Georgia" panose="02040502050405020303" pitchFamily="18" charset="0"/>
                <a:ea typeface="MS Mincho" panose="02020609040205080304" pitchFamily="49" charset="-128"/>
              </a:rPr>
              <a:t>GSTR-07</a:t>
            </a:r>
            <a:r>
              <a:rPr lang="en-US" sz="1800" b="1" dirty="0" smtClean="0">
                <a:solidFill>
                  <a:schemeClr val="bg1"/>
                </a:solidFill>
                <a:latin typeface="Georgia" panose="02040502050405020303" pitchFamily="18" charset="0"/>
              </a:rPr>
              <a:t>	</a:t>
            </a:r>
            <a:endParaRPr lang="en-US" sz="18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17807690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3404460916"/>
              </p:ext>
            </p:extLst>
          </p:nvPr>
        </p:nvGraphicFramePr>
        <p:xfrm>
          <a:off x="1337669" y="1885119"/>
          <a:ext cx="9831073" cy="47219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 y="-2"/>
            <a:ext cx="11969968" cy="472209"/>
          </a:xfrm>
          <a:prstGeom prst="rect">
            <a:avLst/>
          </a:prstGeom>
          <a:solidFill>
            <a:schemeClr val="accent6">
              <a:lumMod val="50000"/>
            </a:schemeClr>
          </a:solidFill>
        </p:spPr>
        <p:txBody>
          <a:bodyPr vert="horz" wrap="square" lIns="0" tIns="50941" rIns="0" bIns="50941" rtlCol="0" anchor="t" anchorCtr="0">
            <a:spAutoFit/>
          </a:bodyPr>
          <a:lstStyle/>
          <a:p>
            <a:pPr algn="ctr"/>
            <a:r>
              <a:rPr lang="en-US" sz="2400" b="1" dirty="0">
                <a:solidFill>
                  <a:schemeClr val="bg1"/>
                </a:solidFill>
                <a:latin typeface="Georgia" panose="02040502050405020303" pitchFamily="18" charset="0"/>
                <a:ea typeface="MS Mincho" panose="02020609040205080304" pitchFamily="49" charset="-128"/>
              </a:rPr>
              <a:t>Applicability </a:t>
            </a:r>
            <a:r>
              <a:rPr lang="en-US" sz="2400" b="1" dirty="0" smtClean="0">
                <a:solidFill>
                  <a:schemeClr val="bg1"/>
                </a:solidFill>
                <a:latin typeface="Georgia" panose="02040502050405020303" pitchFamily="18" charset="0"/>
                <a:ea typeface="MS Mincho" panose="02020609040205080304" pitchFamily="49" charset="-128"/>
              </a:rPr>
              <a:t>of </a:t>
            </a:r>
            <a:r>
              <a:rPr lang="en-US" sz="2400" b="1" dirty="0">
                <a:solidFill>
                  <a:schemeClr val="bg1"/>
                </a:solidFill>
                <a:latin typeface="Georgia" panose="02040502050405020303" pitchFamily="18" charset="0"/>
                <a:ea typeface="MS Mincho" panose="02020609040205080304" pitchFamily="49" charset="-128"/>
              </a:rPr>
              <a:t>TDS</a:t>
            </a:r>
          </a:p>
        </p:txBody>
      </p:sp>
      <p:sp>
        <p:nvSpPr>
          <p:cNvPr id="8" name="TextBox 7"/>
          <p:cNvSpPr txBox="1"/>
          <p:nvPr/>
        </p:nvSpPr>
        <p:spPr>
          <a:xfrm>
            <a:off x="1398328" y="865614"/>
            <a:ext cx="9709754" cy="533764"/>
          </a:xfrm>
          <a:prstGeom prst="rect">
            <a:avLst/>
          </a:prstGeom>
          <a:solidFill>
            <a:schemeClr val="tx2">
              <a:lumMod val="75000"/>
            </a:schemeClr>
          </a:solidFill>
        </p:spPr>
        <p:txBody>
          <a:bodyPr vert="horz" wrap="square" lIns="0" tIns="50941" rIns="0" bIns="50941" rtlCol="0" anchor="t" anchorCtr="0">
            <a:spAutoFit/>
          </a:bodyPr>
          <a:lstStyle/>
          <a:p>
            <a:pPr algn="ctr"/>
            <a:r>
              <a:rPr lang="en-US" sz="2800" b="1" dirty="0" smtClean="0">
                <a:solidFill>
                  <a:schemeClr val="bg1"/>
                </a:solidFill>
                <a:latin typeface="Georgia" panose="02040502050405020303" pitchFamily="18" charset="0"/>
                <a:ea typeface="MS Mincho" panose="02020609040205080304" pitchFamily="49" charset="-128"/>
              </a:rPr>
              <a:t>What does contract mean?</a:t>
            </a:r>
            <a:endParaRPr lang="en-US" sz="2800" b="1" dirty="0">
              <a:solidFill>
                <a:schemeClr val="bg1"/>
              </a:solidFill>
              <a:latin typeface="Georgia" panose="02040502050405020303" pitchFamily="18" charset="0"/>
              <a:ea typeface="MS Mincho" panose="02020609040205080304" pitchFamily="49" charset="-128"/>
            </a:endParaRPr>
          </a:p>
        </p:txBody>
      </p:sp>
    </p:spTree>
    <p:extLst>
      <p:ext uri="{BB962C8B-B14F-4D97-AF65-F5344CB8AC3E}">
        <p14:creationId xmlns:p14="http://schemas.microsoft.com/office/powerpoint/2010/main" val="44693772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 Placeholder 2"/>
          <p:cNvSpPr txBox="1">
            <a:spLocks/>
          </p:cNvSpPr>
          <p:nvPr/>
        </p:nvSpPr>
        <p:spPr>
          <a:xfrm>
            <a:off x="2112963" y="82550"/>
            <a:ext cx="7391400" cy="381000"/>
          </a:xfrm>
          <a:prstGeom prst="rect">
            <a:avLst/>
          </a:prstGeom>
        </p:spPr>
        <p:txBody>
          <a:bodyPr/>
          <a:lstStyle>
            <a:lvl1pPr marL="228600" indent="-228600" algn="l" rtl="0" eaLnBrk="0" fontAlgn="base" hangingPunct="0">
              <a:spcBef>
                <a:spcPct val="50000"/>
              </a:spcBef>
              <a:spcAft>
                <a:spcPct val="0"/>
              </a:spcAft>
              <a:buClr>
                <a:srgbClr val="AF2828"/>
              </a:buClr>
              <a:buSzPct val="80000"/>
              <a:buFont typeface="Wingdings" panose="05000000000000000000" pitchFamily="2" charset="2"/>
              <a:buChar char="n"/>
              <a:defRPr sz="1600">
                <a:solidFill>
                  <a:srgbClr val="000000"/>
                </a:solidFill>
                <a:latin typeface="Arial" pitchFamily="34" charset="0"/>
                <a:ea typeface="+mn-ea"/>
                <a:cs typeface="Arial" pitchFamily="34" charset="0"/>
              </a:defRPr>
            </a:lvl1pPr>
            <a:lvl2pPr marL="571500" indent="-228600" algn="l" rtl="0" eaLnBrk="0" fontAlgn="base" hangingPunct="0">
              <a:spcBef>
                <a:spcPct val="25000"/>
              </a:spcBef>
              <a:spcAft>
                <a:spcPct val="0"/>
              </a:spcAft>
              <a:buClr>
                <a:srgbClr val="AF2828"/>
              </a:buClr>
              <a:buChar char="—"/>
              <a:defRPr sz="1600">
                <a:solidFill>
                  <a:srgbClr val="000000"/>
                </a:solidFill>
                <a:latin typeface="Arial" pitchFamily="34" charset="0"/>
                <a:cs typeface="Arial" pitchFamily="34" charset="0"/>
              </a:defRPr>
            </a:lvl2pPr>
            <a:lvl3pPr marL="914400" indent="-228600" algn="l" rtl="0" eaLnBrk="0" fontAlgn="base" hangingPunct="0">
              <a:spcBef>
                <a:spcPct val="25000"/>
              </a:spcBef>
              <a:spcAft>
                <a:spcPct val="0"/>
              </a:spcAft>
              <a:buClr>
                <a:srgbClr val="AF2828"/>
              </a:buClr>
              <a:buSzPct val="70000"/>
              <a:buFont typeface="Wingdings" panose="05000000000000000000" pitchFamily="2" charset="2"/>
              <a:buChar char="n"/>
              <a:defRPr sz="1600">
                <a:solidFill>
                  <a:srgbClr val="000000"/>
                </a:solidFill>
                <a:latin typeface="Arial" pitchFamily="34" charset="0"/>
                <a:cs typeface="Arial" pitchFamily="34" charset="0"/>
              </a:defRPr>
            </a:lvl3pPr>
            <a:lvl4pPr marL="1262063" indent="-233363" algn="l" rtl="0" eaLnBrk="0" fontAlgn="base" hangingPunct="0">
              <a:spcBef>
                <a:spcPct val="25000"/>
              </a:spcBef>
              <a:spcAft>
                <a:spcPct val="0"/>
              </a:spcAft>
              <a:buClr>
                <a:srgbClr val="AF2828"/>
              </a:buClr>
              <a:buChar char="—"/>
              <a:defRPr sz="1600">
                <a:solidFill>
                  <a:srgbClr val="000000"/>
                </a:solidFill>
                <a:latin typeface="Arial" pitchFamily="34" charset="0"/>
                <a:cs typeface="Arial" pitchFamily="34" charset="0"/>
              </a:defRPr>
            </a:lvl4pPr>
            <a:lvl5pPr marL="1600200" indent="-223838" algn="l" rtl="0" eaLnBrk="0" fontAlgn="base" hangingPunct="0">
              <a:spcBef>
                <a:spcPct val="25000"/>
              </a:spcBef>
              <a:spcAft>
                <a:spcPct val="0"/>
              </a:spcAft>
              <a:buClr>
                <a:srgbClr val="AF2828"/>
              </a:buClr>
              <a:buSzPct val="70000"/>
              <a:buFont typeface="Wingdings" panose="05000000000000000000" pitchFamily="2" charset="2"/>
              <a:buChar char="n"/>
              <a:defRPr sz="1600">
                <a:solidFill>
                  <a:srgbClr val="000000"/>
                </a:solidFill>
                <a:latin typeface="Arial" pitchFamily="34" charset="0"/>
                <a:cs typeface="Arial" pitchFamily="34" charset="0"/>
              </a:defRPr>
            </a:lvl5pPr>
            <a:lvl6pPr marL="2057400" indent="-223838" algn="l" rtl="0" eaLnBrk="1" fontAlgn="base" hangingPunct="1">
              <a:spcBef>
                <a:spcPct val="25000"/>
              </a:spcBef>
              <a:spcAft>
                <a:spcPct val="0"/>
              </a:spcAft>
              <a:buClr>
                <a:schemeClr val="accent1"/>
              </a:buClr>
              <a:buSzPct val="80000"/>
              <a:buFont typeface="Wingdings" pitchFamily="2" charset="2"/>
              <a:buChar char="n"/>
              <a:defRPr sz="1400">
                <a:solidFill>
                  <a:srgbClr val="474747"/>
                </a:solidFill>
                <a:latin typeface="+mn-lt"/>
              </a:defRPr>
            </a:lvl6pPr>
            <a:lvl7pPr marL="2514600" indent="-223838" algn="l" rtl="0" eaLnBrk="1" fontAlgn="base" hangingPunct="1">
              <a:spcBef>
                <a:spcPct val="25000"/>
              </a:spcBef>
              <a:spcAft>
                <a:spcPct val="0"/>
              </a:spcAft>
              <a:buClr>
                <a:schemeClr val="accent1"/>
              </a:buClr>
              <a:buSzPct val="80000"/>
              <a:buFont typeface="Wingdings" pitchFamily="2" charset="2"/>
              <a:buChar char="n"/>
              <a:defRPr sz="1400">
                <a:solidFill>
                  <a:srgbClr val="474747"/>
                </a:solidFill>
                <a:latin typeface="+mn-lt"/>
              </a:defRPr>
            </a:lvl7pPr>
            <a:lvl8pPr marL="2971800" indent="-223838" algn="l" rtl="0" eaLnBrk="1" fontAlgn="base" hangingPunct="1">
              <a:spcBef>
                <a:spcPct val="25000"/>
              </a:spcBef>
              <a:spcAft>
                <a:spcPct val="0"/>
              </a:spcAft>
              <a:buClr>
                <a:schemeClr val="accent1"/>
              </a:buClr>
              <a:buSzPct val="80000"/>
              <a:buFont typeface="Wingdings" pitchFamily="2" charset="2"/>
              <a:buChar char="n"/>
              <a:defRPr sz="1400">
                <a:solidFill>
                  <a:srgbClr val="474747"/>
                </a:solidFill>
                <a:latin typeface="+mn-lt"/>
              </a:defRPr>
            </a:lvl8pPr>
            <a:lvl9pPr marL="3429000" indent="-223838" algn="l" rtl="0" eaLnBrk="1" fontAlgn="base" hangingPunct="1">
              <a:spcBef>
                <a:spcPct val="25000"/>
              </a:spcBef>
              <a:spcAft>
                <a:spcPct val="0"/>
              </a:spcAft>
              <a:buClr>
                <a:schemeClr val="accent1"/>
              </a:buClr>
              <a:buSzPct val="80000"/>
              <a:buFont typeface="Wingdings" pitchFamily="2" charset="2"/>
              <a:buChar char="n"/>
              <a:defRPr sz="1400">
                <a:solidFill>
                  <a:srgbClr val="474747"/>
                </a:solidFill>
                <a:latin typeface="+mn-lt"/>
              </a:defRPr>
            </a:lvl9pPr>
          </a:lstStyle>
          <a:p>
            <a:pPr marL="0" indent="0">
              <a:buNone/>
              <a:defRPr/>
            </a:pPr>
            <a:r>
              <a:rPr lang="en-US" sz="1800" b="1" dirty="0">
                <a:solidFill>
                  <a:schemeClr val="bg1"/>
                </a:solidFill>
                <a:latin typeface="+mj-lt"/>
                <a:ea typeface="MS Mincho" panose="02020609040205080304" pitchFamily="49" charset="-128"/>
              </a:rPr>
              <a:t>Tax Deducted at Source</a:t>
            </a:r>
            <a:endParaRPr lang="en-US" altLang="en-US" sz="1800" b="1" kern="0" dirty="0">
              <a:solidFill>
                <a:schemeClr val="bg1"/>
              </a:solidFill>
              <a:latin typeface="+mj-lt"/>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7996" y="1971472"/>
            <a:ext cx="6516009" cy="2915057"/>
          </a:xfrm>
          <a:prstGeom prst="rect">
            <a:avLst/>
          </a:prstGeom>
        </p:spPr>
      </p:pic>
      <p:sp>
        <p:nvSpPr>
          <p:cNvPr id="8" name="Title 1"/>
          <p:cNvSpPr txBox="1">
            <a:spLocks/>
          </p:cNvSpPr>
          <p:nvPr/>
        </p:nvSpPr>
        <p:spPr>
          <a:xfrm>
            <a:off x="0" y="0"/>
            <a:ext cx="12192000" cy="379876"/>
          </a:xfrm>
          <a:prstGeom prst="rect">
            <a:avLst/>
          </a:prstGeom>
          <a:solidFill>
            <a:schemeClr val="accent6">
              <a:lumMod val="50000"/>
            </a:schemeClr>
          </a:solidFill>
        </p:spPr>
        <p:txBody>
          <a:bodyPr vert="horz" wrap="square" lIns="0" tIns="50941" rIns="0" bIns="50941" rtlCol="0" anchor="t" anchorCtr="0">
            <a:spAutoFit/>
          </a:bodyPr>
          <a:lstStyle>
            <a:lvl1pPr algn="l" defTabSz="899010" rtl="0" eaLnBrk="1" latinLnBrk="0" hangingPunct="1">
              <a:spcBef>
                <a:spcPct val="0"/>
              </a:spcBef>
              <a:buNone/>
              <a:defRPr sz="1588" kern="1200">
                <a:solidFill>
                  <a:schemeClr val="tx2"/>
                </a:solidFill>
                <a:latin typeface="+mj-lt"/>
                <a:ea typeface="+mj-ea"/>
                <a:cs typeface="+mj-cs"/>
              </a:defRPr>
            </a:lvl1pPr>
          </a:lstStyle>
          <a:p>
            <a:pPr algn="ctr"/>
            <a:r>
              <a:rPr lang="en-US" altLang="en-US" sz="1800" b="1" dirty="0">
                <a:solidFill>
                  <a:schemeClr val="bg1"/>
                </a:solidFill>
                <a:latin typeface="Georgia" panose="02040502050405020303" pitchFamily="18" charset="0"/>
                <a:ea typeface="MS Mincho" panose="02020609040205080304" pitchFamily="49" charset="-128"/>
              </a:rPr>
              <a:t>Tax deduction at source-Return </a:t>
            </a:r>
            <a:r>
              <a:rPr lang="en-US" altLang="en-US" sz="1800" b="1" dirty="0" smtClean="0">
                <a:solidFill>
                  <a:schemeClr val="bg1"/>
                </a:solidFill>
                <a:latin typeface="Georgia" panose="02040502050405020303" pitchFamily="18" charset="0"/>
                <a:ea typeface="MS Mincho" panose="02020609040205080304" pitchFamily="49" charset="-128"/>
              </a:rPr>
              <a:t>GSTR-07</a:t>
            </a:r>
            <a:r>
              <a:rPr lang="en-US" sz="1800" b="1" dirty="0" smtClean="0">
                <a:solidFill>
                  <a:schemeClr val="bg1"/>
                </a:solidFill>
                <a:latin typeface="Georgia" panose="02040502050405020303" pitchFamily="18" charset="0"/>
              </a:rPr>
              <a:t>	</a:t>
            </a:r>
            <a:endParaRPr lang="en-US" sz="18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336658295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8963"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endParaRPr lang="en-US" altLang="en-US" dirty="0" smtClean="0">
              <a:solidFill>
                <a:srgbClr val="474747"/>
              </a:solidFill>
              <a:latin typeface="Arial" panose="020B0604020202020204" pitchFamily="34" charset="0"/>
            </a:endParaRPr>
          </a:p>
        </p:txBody>
      </p:sp>
      <p:sp>
        <p:nvSpPr>
          <p:cNvPr id="6" name="Text Placeholder 2"/>
          <p:cNvSpPr txBox="1">
            <a:spLocks/>
          </p:cNvSpPr>
          <p:nvPr/>
        </p:nvSpPr>
        <p:spPr>
          <a:xfrm>
            <a:off x="2112963" y="82550"/>
            <a:ext cx="7391400" cy="381000"/>
          </a:xfrm>
          <a:prstGeom prst="rect">
            <a:avLst/>
          </a:prstGeom>
        </p:spPr>
        <p:txBody>
          <a:bodyPr/>
          <a:lstStyle>
            <a:lvl1pPr marL="228600" indent="-228600" algn="l" rtl="0" eaLnBrk="0" fontAlgn="base" hangingPunct="0">
              <a:spcBef>
                <a:spcPct val="50000"/>
              </a:spcBef>
              <a:spcAft>
                <a:spcPct val="0"/>
              </a:spcAft>
              <a:buClr>
                <a:srgbClr val="AF2828"/>
              </a:buClr>
              <a:buSzPct val="80000"/>
              <a:buFont typeface="Wingdings" panose="05000000000000000000" pitchFamily="2" charset="2"/>
              <a:buChar char="n"/>
              <a:defRPr sz="1600">
                <a:solidFill>
                  <a:srgbClr val="000000"/>
                </a:solidFill>
                <a:latin typeface="Arial" pitchFamily="34" charset="0"/>
                <a:ea typeface="+mn-ea"/>
                <a:cs typeface="Arial" pitchFamily="34" charset="0"/>
              </a:defRPr>
            </a:lvl1pPr>
            <a:lvl2pPr marL="571500" indent="-228600" algn="l" rtl="0" eaLnBrk="0" fontAlgn="base" hangingPunct="0">
              <a:spcBef>
                <a:spcPct val="25000"/>
              </a:spcBef>
              <a:spcAft>
                <a:spcPct val="0"/>
              </a:spcAft>
              <a:buClr>
                <a:srgbClr val="AF2828"/>
              </a:buClr>
              <a:buChar char="—"/>
              <a:defRPr sz="1600">
                <a:solidFill>
                  <a:srgbClr val="000000"/>
                </a:solidFill>
                <a:latin typeface="Arial" pitchFamily="34" charset="0"/>
                <a:cs typeface="Arial" pitchFamily="34" charset="0"/>
              </a:defRPr>
            </a:lvl2pPr>
            <a:lvl3pPr marL="914400" indent="-228600" algn="l" rtl="0" eaLnBrk="0" fontAlgn="base" hangingPunct="0">
              <a:spcBef>
                <a:spcPct val="25000"/>
              </a:spcBef>
              <a:spcAft>
                <a:spcPct val="0"/>
              </a:spcAft>
              <a:buClr>
                <a:srgbClr val="AF2828"/>
              </a:buClr>
              <a:buSzPct val="70000"/>
              <a:buFont typeface="Wingdings" panose="05000000000000000000" pitchFamily="2" charset="2"/>
              <a:buChar char="n"/>
              <a:defRPr sz="1600">
                <a:solidFill>
                  <a:srgbClr val="000000"/>
                </a:solidFill>
                <a:latin typeface="Arial" pitchFamily="34" charset="0"/>
                <a:cs typeface="Arial" pitchFamily="34" charset="0"/>
              </a:defRPr>
            </a:lvl3pPr>
            <a:lvl4pPr marL="1262063" indent="-233363" algn="l" rtl="0" eaLnBrk="0" fontAlgn="base" hangingPunct="0">
              <a:spcBef>
                <a:spcPct val="25000"/>
              </a:spcBef>
              <a:spcAft>
                <a:spcPct val="0"/>
              </a:spcAft>
              <a:buClr>
                <a:srgbClr val="AF2828"/>
              </a:buClr>
              <a:buChar char="—"/>
              <a:defRPr sz="1600">
                <a:solidFill>
                  <a:srgbClr val="000000"/>
                </a:solidFill>
                <a:latin typeface="Arial" pitchFamily="34" charset="0"/>
                <a:cs typeface="Arial" pitchFamily="34" charset="0"/>
              </a:defRPr>
            </a:lvl4pPr>
            <a:lvl5pPr marL="1600200" indent="-223838" algn="l" rtl="0" eaLnBrk="0" fontAlgn="base" hangingPunct="0">
              <a:spcBef>
                <a:spcPct val="25000"/>
              </a:spcBef>
              <a:spcAft>
                <a:spcPct val="0"/>
              </a:spcAft>
              <a:buClr>
                <a:srgbClr val="AF2828"/>
              </a:buClr>
              <a:buSzPct val="70000"/>
              <a:buFont typeface="Wingdings" panose="05000000000000000000" pitchFamily="2" charset="2"/>
              <a:buChar char="n"/>
              <a:defRPr sz="1600">
                <a:solidFill>
                  <a:srgbClr val="000000"/>
                </a:solidFill>
                <a:latin typeface="Arial" pitchFamily="34" charset="0"/>
                <a:cs typeface="Arial" pitchFamily="34" charset="0"/>
              </a:defRPr>
            </a:lvl5pPr>
            <a:lvl6pPr marL="2057400" indent="-223838" algn="l" rtl="0" eaLnBrk="1" fontAlgn="base" hangingPunct="1">
              <a:spcBef>
                <a:spcPct val="25000"/>
              </a:spcBef>
              <a:spcAft>
                <a:spcPct val="0"/>
              </a:spcAft>
              <a:buClr>
                <a:schemeClr val="accent1"/>
              </a:buClr>
              <a:buSzPct val="80000"/>
              <a:buFont typeface="Wingdings" pitchFamily="2" charset="2"/>
              <a:buChar char="n"/>
              <a:defRPr sz="1400">
                <a:solidFill>
                  <a:srgbClr val="474747"/>
                </a:solidFill>
                <a:latin typeface="+mn-lt"/>
              </a:defRPr>
            </a:lvl6pPr>
            <a:lvl7pPr marL="2514600" indent="-223838" algn="l" rtl="0" eaLnBrk="1" fontAlgn="base" hangingPunct="1">
              <a:spcBef>
                <a:spcPct val="25000"/>
              </a:spcBef>
              <a:spcAft>
                <a:spcPct val="0"/>
              </a:spcAft>
              <a:buClr>
                <a:schemeClr val="accent1"/>
              </a:buClr>
              <a:buSzPct val="80000"/>
              <a:buFont typeface="Wingdings" pitchFamily="2" charset="2"/>
              <a:buChar char="n"/>
              <a:defRPr sz="1400">
                <a:solidFill>
                  <a:srgbClr val="474747"/>
                </a:solidFill>
                <a:latin typeface="+mn-lt"/>
              </a:defRPr>
            </a:lvl7pPr>
            <a:lvl8pPr marL="2971800" indent="-223838" algn="l" rtl="0" eaLnBrk="1" fontAlgn="base" hangingPunct="1">
              <a:spcBef>
                <a:spcPct val="25000"/>
              </a:spcBef>
              <a:spcAft>
                <a:spcPct val="0"/>
              </a:spcAft>
              <a:buClr>
                <a:schemeClr val="accent1"/>
              </a:buClr>
              <a:buSzPct val="80000"/>
              <a:buFont typeface="Wingdings" pitchFamily="2" charset="2"/>
              <a:buChar char="n"/>
              <a:defRPr sz="1400">
                <a:solidFill>
                  <a:srgbClr val="474747"/>
                </a:solidFill>
                <a:latin typeface="+mn-lt"/>
              </a:defRPr>
            </a:lvl8pPr>
            <a:lvl9pPr marL="3429000" indent="-223838" algn="l" rtl="0" eaLnBrk="1" fontAlgn="base" hangingPunct="1">
              <a:spcBef>
                <a:spcPct val="25000"/>
              </a:spcBef>
              <a:spcAft>
                <a:spcPct val="0"/>
              </a:spcAft>
              <a:buClr>
                <a:schemeClr val="accent1"/>
              </a:buClr>
              <a:buSzPct val="80000"/>
              <a:buFont typeface="Wingdings" pitchFamily="2" charset="2"/>
              <a:buChar char="n"/>
              <a:defRPr sz="1400">
                <a:solidFill>
                  <a:srgbClr val="474747"/>
                </a:solidFill>
                <a:latin typeface="+mn-lt"/>
              </a:defRPr>
            </a:lvl9pPr>
          </a:lstStyle>
          <a:p>
            <a:pPr marL="0" indent="0">
              <a:buNone/>
              <a:defRPr/>
            </a:pPr>
            <a:r>
              <a:rPr lang="en-US" sz="1800" b="1" dirty="0">
                <a:solidFill>
                  <a:schemeClr val="bg1"/>
                </a:solidFill>
                <a:latin typeface="+mj-lt"/>
                <a:ea typeface="MS Mincho" panose="02020609040205080304" pitchFamily="49" charset="-128"/>
              </a:rPr>
              <a:t>Tax Deducted at Source</a:t>
            </a:r>
            <a:endParaRPr lang="en-US" altLang="en-US" sz="1800" b="1" kern="0" dirty="0">
              <a:solidFill>
                <a:schemeClr val="bg1"/>
              </a:solidFill>
              <a:latin typeface="+mj-lt"/>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940347"/>
            <a:ext cx="9144000" cy="5573166"/>
          </a:xfrm>
          <a:prstGeom prst="rect">
            <a:avLst/>
          </a:prstGeom>
        </p:spPr>
      </p:pic>
      <p:sp>
        <p:nvSpPr>
          <p:cNvPr id="8" name="Title 1"/>
          <p:cNvSpPr txBox="1">
            <a:spLocks/>
          </p:cNvSpPr>
          <p:nvPr/>
        </p:nvSpPr>
        <p:spPr>
          <a:xfrm>
            <a:off x="0" y="0"/>
            <a:ext cx="12192000" cy="379876"/>
          </a:xfrm>
          <a:prstGeom prst="rect">
            <a:avLst/>
          </a:prstGeom>
          <a:solidFill>
            <a:schemeClr val="accent6">
              <a:lumMod val="50000"/>
            </a:schemeClr>
          </a:solidFill>
        </p:spPr>
        <p:txBody>
          <a:bodyPr vert="horz" wrap="square" lIns="0" tIns="50941" rIns="0" bIns="50941" rtlCol="0" anchor="t" anchorCtr="0">
            <a:spAutoFit/>
          </a:bodyPr>
          <a:lstStyle>
            <a:lvl1pPr algn="l" defTabSz="899010" rtl="0" eaLnBrk="1" latinLnBrk="0" hangingPunct="1">
              <a:spcBef>
                <a:spcPct val="0"/>
              </a:spcBef>
              <a:buNone/>
              <a:defRPr sz="1588" kern="1200">
                <a:solidFill>
                  <a:schemeClr val="tx2"/>
                </a:solidFill>
                <a:latin typeface="+mj-lt"/>
                <a:ea typeface="+mj-ea"/>
                <a:cs typeface="+mj-cs"/>
              </a:defRPr>
            </a:lvl1pPr>
          </a:lstStyle>
          <a:p>
            <a:pPr algn="ctr"/>
            <a:r>
              <a:rPr lang="en-US" altLang="en-US" sz="1800" b="1" dirty="0" smtClean="0">
                <a:solidFill>
                  <a:schemeClr val="bg1"/>
                </a:solidFill>
                <a:latin typeface="Georgia" panose="02040502050405020303" pitchFamily="18" charset="0"/>
                <a:ea typeface="MS Mincho" panose="02020609040205080304" pitchFamily="49" charset="-128"/>
              </a:rPr>
              <a:t>Tax deduction at source-Return GSTR-07</a:t>
            </a:r>
            <a:r>
              <a:rPr lang="en-US" sz="1800" b="1" dirty="0" smtClean="0">
                <a:solidFill>
                  <a:schemeClr val="bg1"/>
                </a:solidFill>
                <a:latin typeface="Georgia" panose="02040502050405020303" pitchFamily="18" charset="0"/>
              </a:rPr>
              <a:t>	</a:t>
            </a:r>
            <a:endParaRPr lang="en-US" sz="18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227717573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 Placeholder 2"/>
          <p:cNvSpPr txBox="1">
            <a:spLocks/>
          </p:cNvSpPr>
          <p:nvPr/>
        </p:nvSpPr>
        <p:spPr>
          <a:xfrm>
            <a:off x="2112963" y="82550"/>
            <a:ext cx="7391400" cy="381000"/>
          </a:xfrm>
          <a:prstGeom prst="rect">
            <a:avLst/>
          </a:prstGeom>
        </p:spPr>
        <p:txBody>
          <a:bodyPr/>
          <a:lstStyle>
            <a:lvl1pPr marL="228600" indent="-228600" algn="l" rtl="0" eaLnBrk="0" fontAlgn="base" hangingPunct="0">
              <a:spcBef>
                <a:spcPct val="50000"/>
              </a:spcBef>
              <a:spcAft>
                <a:spcPct val="0"/>
              </a:spcAft>
              <a:buClr>
                <a:srgbClr val="AF2828"/>
              </a:buClr>
              <a:buSzPct val="80000"/>
              <a:buFont typeface="Wingdings" panose="05000000000000000000" pitchFamily="2" charset="2"/>
              <a:buChar char="n"/>
              <a:defRPr sz="1600">
                <a:solidFill>
                  <a:srgbClr val="000000"/>
                </a:solidFill>
                <a:latin typeface="Arial" pitchFamily="34" charset="0"/>
                <a:ea typeface="+mn-ea"/>
                <a:cs typeface="Arial" pitchFamily="34" charset="0"/>
              </a:defRPr>
            </a:lvl1pPr>
            <a:lvl2pPr marL="571500" indent="-228600" algn="l" rtl="0" eaLnBrk="0" fontAlgn="base" hangingPunct="0">
              <a:spcBef>
                <a:spcPct val="25000"/>
              </a:spcBef>
              <a:spcAft>
                <a:spcPct val="0"/>
              </a:spcAft>
              <a:buClr>
                <a:srgbClr val="AF2828"/>
              </a:buClr>
              <a:buChar char="—"/>
              <a:defRPr sz="1600">
                <a:solidFill>
                  <a:srgbClr val="000000"/>
                </a:solidFill>
                <a:latin typeface="Arial" pitchFamily="34" charset="0"/>
                <a:cs typeface="Arial" pitchFamily="34" charset="0"/>
              </a:defRPr>
            </a:lvl2pPr>
            <a:lvl3pPr marL="914400" indent="-228600" algn="l" rtl="0" eaLnBrk="0" fontAlgn="base" hangingPunct="0">
              <a:spcBef>
                <a:spcPct val="25000"/>
              </a:spcBef>
              <a:spcAft>
                <a:spcPct val="0"/>
              </a:spcAft>
              <a:buClr>
                <a:srgbClr val="AF2828"/>
              </a:buClr>
              <a:buSzPct val="70000"/>
              <a:buFont typeface="Wingdings" panose="05000000000000000000" pitchFamily="2" charset="2"/>
              <a:buChar char="n"/>
              <a:defRPr sz="1600">
                <a:solidFill>
                  <a:srgbClr val="000000"/>
                </a:solidFill>
                <a:latin typeface="Arial" pitchFamily="34" charset="0"/>
                <a:cs typeface="Arial" pitchFamily="34" charset="0"/>
              </a:defRPr>
            </a:lvl3pPr>
            <a:lvl4pPr marL="1262063" indent="-233363" algn="l" rtl="0" eaLnBrk="0" fontAlgn="base" hangingPunct="0">
              <a:spcBef>
                <a:spcPct val="25000"/>
              </a:spcBef>
              <a:spcAft>
                <a:spcPct val="0"/>
              </a:spcAft>
              <a:buClr>
                <a:srgbClr val="AF2828"/>
              </a:buClr>
              <a:buChar char="—"/>
              <a:defRPr sz="1600">
                <a:solidFill>
                  <a:srgbClr val="000000"/>
                </a:solidFill>
                <a:latin typeface="Arial" pitchFamily="34" charset="0"/>
                <a:cs typeface="Arial" pitchFamily="34" charset="0"/>
              </a:defRPr>
            </a:lvl4pPr>
            <a:lvl5pPr marL="1600200" indent="-223838" algn="l" rtl="0" eaLnBrk="0" fontAlgn="base" hangingPunct="0">
              <a:spcBef>
                <a:spcPct val="25000"/>
              </a:spcBef>
              <a:spcAft>
                <a:spcPct val="0"/>
              </a:spcAft>
              <a:buClr>
                <a:srgbClr val="AF2828"/>
              </a:buClr>
              <a:buSzPct val="70000"/>
              <a:buFont typeface="Wingdings" panose="05000000000000000000" pitchFamily="2" charset="2"/>
              <a:buChar char="n"/>
              <a:defRPr sz="1600">
                <a:solidFill>
                  <a:srgbClr val="000000"/>
                </a:solidFill>
                <a:latin typeface="Arial" pitchFamily="34" charset="0"/>
                <a:cs typeface="Arial" pitchFamily="34" charset="0"/>
              </a:defRPr>
            </a:lvl5pPr>
            <a:lvl6pPr marL="2057400" indent="-223838" algn="l" rtl="0" eaLnBrk="1" fontAlgn="base" hangingPunct="1">
              <a:spcBef>
                <a:spcPct val="25000"/>
              </a:spcBef>
              <a:spcAft>
                <a:spcPct val="0"/>
              </a:spcAft>
              <a:buClr>
                <a:schemeClr val="accent1"/>
              </a:buClr>
              <a:buSzPct val="80000"/>
              <a:buFont typeface="Wingdings" pitchFamily="2" charset="2"/>
              <a:buChar char="n"/>
              <a:defRPr sz="1400">
                <a:solidFill>
                  <a:srgbClr val="474747"/>
                </a:solidFill>
                <a:latin typeface="+mn-lt"/>
              </a:defRPr>
            </a:lvl6pPr>
            <a:lvl7pPr marL="2514600" indent="-223838" algn="l" rtl="0" eaLnBrk="1" fontAlgn="base" hangingPunct="1">
              <a:spcBef>
                <a:spcPct val="25000"/>
              </a:spcBef>
              <a:spcAft>
                <a:spcPct val="0"/>
              </a:spcAft>
              <a:buClr>
                <a:schemeClr val="accent1"/>
              </a:buClr>
              <a:buSzPct val="80000"/>
              <a:buFont typeface="Wingdings" pitchFamily="2" charset="2"/>
              <a:buChar char="n"/>
              <a:defRPr sz="1400">
                <a:solidFill>
                  <a:srgbClr val="474747"/>
                </a:solidFill>
                <a:latin typeface="+mn-lt"/>
              </a:defRPr>
            </a:lvl7pPr>
            <a:lvl8pPr marL="2971800" indent="-223838" algn="l" rtl="0" eaLnBrk="1" fontAlgn="base" hangingPunct="1">
              <a:spcBef>
                <a:spcPct val="25000"/>
              </a:spcBef>
              <a:spcAft>
                <a:spcPct val="0"/>
              </a:spcAft>
              <a:buClr>
                <a:schemeClr val="accent1"/>
              </a:buClr>
              <a:buSzPct val="80000"/>
              <a:buFont typeface="Wingdings" pitchFamily="2" charset="2"/>
              <a:buChar char="n"/>
              <a:defRPr sz="1400">
                <a:solidFill>
                  <a:srgbClr val="474747"/>
                </a:solidFill>
                <a:latin typeface="+mn-lt"/>
              </a:defRPr>
            </a:lvl8pPr>
            <a:lvl9pPr marL="3429000" indent="-223838" algn="l" rtl="0" eaLnBrk="1" fontAlgn="base" hangingPunct="1">
              <a:spcBef>
                <a:spcPct val="25000"/>
              </a:spcBef>
              <a:spcAft>
                <a:spcPct val="0"/>
              </a:spcAft>
              <a:buClr>
                <a:schemeClr val="accent1"/>
              </a:buClr>
              <a:buSzPct val="80000"/>
              <a:buFont typeface="Wingdings" pitchFamily="2" charset="2"/>
              <a:buChar char="n"/>
              <a:defRPr sz="1400">
                <a:solidFill>
                  <a:srgbClr val="474747"/>
                </a:solidFill>
                <a:latin typeface="+mn-lt"/>
              </a:defRPr>
            </a:lvl9pPr>
          </a:lstStyle>
          <a:p>
            <a:pPr marL="0" indent="0">
              <a:buNone/>
              <a:defRPr/>
            </a:pPr>
            <a:r>
              <a:rPr lang="en-US" sz="1800" b="1" dirty="0">
                <a:solidFill>
                  <a:schemeClr val="bg1"/>
                </a:solidFill>
                <a:latin typeface="+mj-lt"/>
                <a:ea typeface="MS Mincho" panose="02020609040205080304" pitchFamily="49" charset="-128"/>
              </a:rPr>
              <a:t>Tax Deducted at Source</a:t>
            </a:r>
            <a:endParaRPr lang="en-US" altLang="en-US" sz="1800" b="1" kern="0" dirty="0">
              <a:solidFill>
                <a:schemeClr val="bg1"/>
              </a:solidFill>
              <a:latin typeface="+mj-lt"/>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2119" y="2858985"/>
            <a:ext cx="9725823" cy="2644348"/>
          </a:xfrm>
          <a:prstGeom prst="rect">
            <a:avLst/>
          </a:prstGeom>
          <a:ln>
            <a:solidFill>
              <a:schemeClr val="accent1"/>
            </a:solidFill>
          </a:ln>
        </p:spPr>
      </p:pic>
      <p:sp>
        <p:nvSpPr>
          <p:cNvPr id="8" name="Title 1"/>
          <p:cNvSpPr txBox="1">
            <a:spLocks/>
          </p:cNvSpPr>
          <p:nvPr/>
        </p:nvSpPr>
        <p:spPr>
          <a:xfrm>
            <a:off x="0" y="0"/>
            <a:ext cx="12192000" cy="379876"/>
          </a:xfrm>
          <a:prstGeom prst="rect">
            <a:avLst/>
          </a:prstGeom>
          <a:solidFill>
            <a:schemeClr val="accent6">
              <a:lumMod val="50000"/>
            </a:schemeClr>
          </a:solidFill>
        </p:spPr>
        <p:txBody>
          <a:bodyPr vert="horz" wrap="square" lIns="0" tIns="50941" rIns="0" bIns="50941" rtlCol="0" anchor="t" anchorCtr="0">
            <a:spAutoFit/>
          </a:bodyPr>
          <a:lstStyle>
            <a:lvl1pPr algn="l" defTabSz="899010" rtl="0" eaLnBrk="1" latinLnBrk="0" hangingPunct="1">
              <a:spcBef>
                <a:spcPct val="0"/>
              </a:spcBef>
              <a:buNone/>
              <a:defRPr sz="1588" kern="1200">
                <a:solidFill>
                  <a:schemeClr val="tx2"/>
                </a:solidFill>
                <a:latin typeface="+mj-lt"/>
                <a:ea typeface="+mj-ea"/>
                <a:cs typeface="+mj-cs"/>
              </a:defRPr>
            </a:lvl1pPr>
          </a:lstStyle>
          <a:p>
            <a:pPr algn="ctr"/>
            <a:r>
              <a:rPr lang="en-US" altLang="en-US" sz="1800" b="1" dirty="0">
                <a:solidFill>
                  <a:schemeClr val="bg1"/>
                </a:solidFill>
                <a:latin typeface="Georgia" panose="02040502050405020303" pitchFamily="18" charset="0"/>
                <a:ea typeface="MS Mincho" panose="02020609040205080304" pitchFamily="49" charset="-128"/>
              </a:rPr>
              <a:t>Tax deduction at source-Return </a:t>
            </a:r>
            <a:r>
              <a:rPr lang="en-US" altLang="en-US" sz="1800" b="1" dirty="0" smtClean="0">
                <a:solidFill>
                  <a:schemeClr val="bg1"/>
                </a:solidFill>
                <a:latin typeface="Georgia" panose="02040502050405020303" pitchFamily="18" charset="0"/>
                <a:ea typeface="MS Mincho" panose="02020609040205080304" pitchFamily="49" charset="-128"/>
              </a:rPr>
              <a:t>GSTR-07</a:t>
            </a:r>
            <a:r>
              <a:rPr lang="en-US" sz="1800" b="1" dirty="0" smtClean="0">
                <a:solidFill>
                  <a:schemeClr val="bg1"/>
                </a:solidFill>
                <a:latin typeface="Georgia" panose="02040502050405020303" pitchFamily="18" charset="0"/>
              </a:rPr>
              <a:t>	</a:t>
            </a:r>
            <a:endParaRPr lang="en-US" sz="1800" dirty="0">
              <a:solidFill>
                <a:schemeClr val="bg1"/>
              </a:solidFill>
              <a:latin typeface="Georgia" panose="02040502050405020303" pitchFamily="18" charset="0"/>
            </a:endParaRPr>
          </a:p>
        </p:txBody>
      </p:sp>
      <p:sp>
        <p:nvSpPr>
          <p:cNvPr id="3" name="Rectangle 2"/>
          <p:cNvSpPr/>
          <p:nvPr/>
        </p:nvSpPr>
        <p:spPr>
          <a:xfrm>
            <a:off x="1392119" y="933380"/>
            <a:ext cx="9725823" cy="1077218"/>
          </a:xfrm>
          <a:prstGeom prst="rect">
            <a:avLst/>
          </a:prstGeom>
        </p:spPr>
        <p:txBody>
          <a:bodyPr wrap="square">
            <a:spAutoFit/>
          </a:bodyPr>
          <a:lstStyle/>
          <a:p>
            <a:pPr algn="just"/>
            <a:r>
              <a:rPr lang="en-US" sz="1600" b="1" dirty="0">
                <a:latin typeface="Georgia" panose="02040502050405020303" pitchFamily="18" charset="0"/>
              </a:rPr>
              <a:t>To open the downloaded GSTR-7 Offline Utility Excel Worksheet, perform following steps</a:t>
            </a:r>
            <a:r>
              <a:rPr lang="en-US" sz="1600" b="1" dirty="0" smtClean="0">
                <a:latin typeface="Georgia" panose="02040502050405020303" pitchFamily="18" charset="0"/>
              </a:rPr>
              <a:t>:</a:t>
            </a:r>
          </a:p>
          <a:p>
            <a:pPr algn="just"/>
            <a:endParaRPr lang="en-US" sz="1600" b="1" dirty="0">
              <a:latin typeface="Georgia" panose="02040502050405020303" pitchFamily="18" charset="0"/>
            </a:endParaRPr>
          </a:p>
          <a:p>
            <a:pPr algn="just"/>
            <a:r>
              <a:rPr lang="en-US" sz="1600" b="1" dirty="0">
                <a:latin typeface="Georgia" panose="02040502050405020303" pitchFamily="18" charset="0"/>
              </a:rPr>
              <a:t>1. Extract the files from the downloaded zipped folder GSTR7_Offline_Utility.zip and you will </a:t>
            </a:r>
            <a:r>
              <a:rPr lang="en-US" sz="1600" b="1" dirty="0" smtClean="0">
                <a:latin typeface="Georgia" panose="02040502050405020303" pitchFamily="18" charset="0"/>
              </a:rPr>
              <a:t>see GSTR7_Offline_Utilityexcel </a:t>
            </a:r>
            <a:r>
              <a:rPr lang="en-US" sz="1600" b="1" dirty="0">
                <a:latin typeface="Georgia" panose="02040502050405020303" pitchFamily="18" charset="0"/>
              </a:rPr>
              <a:t>file in the unzipped folder. Right-click and click Open.</a:t>
            </a:r>
          </a:p>
        </p:txBody>
      </p:sp>
    </p:spTree>
    <p:extLst>
      <p:ext uri="{BB962C8B-B14F-4D97-AF65-F5344CB8AC3E}">
        <p14:creationId xmlns:p14="http://schemas.microsoft.com/office/powerpoint/2010/main" val="316387798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 Placeholder 2"/>
          <p:cNvSpPr txBox="1">
            <a:spLocks/>
          </p:cNvSpPr>
          <p:nvPr/>
        </p:nvSpPr>
        <p:spPr>
          <a:xfrm>
            <a:off x="2112963" y="82550"/>
            <a:ext cx="7391400" cy="381000"/>
          </a:xfrm>
          <a:prstGeom prst="rect">
            <a:avLst/>
          </a:prstGeom>
        </p:spPr>
        <p:txBody>
          <a:bodyPr/>
          <a:lstStyle>
            <a:lvl1pPr marL="228600" indent="-228600" algn="l" rtl="0" eaLnBrk="0" fontAlgn="base" hangingPunct="0">
              <a:spcBef>
                <a:spcPct val="50000"/>
              </a:spcBef>
              <a:spcAft>
                <a:spcPct val="0"/>
              </a:spcAft>
              <a:buClr>
                <a:srgbClr val="AF2828"/>
              </a:buClr>
              <a:buSzPct val="80000"/>
              <a:buFont typeface="Wingdings" panose="05000000000000000000" pitchFamily="2" charset="2"/>
              <a:buChar char="n"/>
              <a:defRPr sz="1600">
                <a:solidFill>
                  <a:srgbClr val="000000"/>
                </a:solidFill>
                <a:latin typeface="Arial" pitchFamily="34" charset="0"/>
                <a:ea typeface="+mn-ea"/>
                <a:cs typeface="Arial" pitchFamily="34" charset="0"/>
              </a:defRPr>
            </a:lvl1pPr>
            <a:lvl2pPr marL="571500" indent="-228600" algn="l" rtl="0" eaLnBrk="0" fontAlgn="base" hangingPunct="0">
              <a:spcBef>
                <a:spcPct val="25000"/>
              </a:spcBef>
              <a:spcAft>
                <a:spcPct val="0"/>
              </a:spcAft>
              <a:buClr>
                <a:srgbClr val="AF2828"/>
              </a:buClr>
              <a:buChar char="—"/>
              <a:defRPr sz="1600">
                <a:solidFill>
                  <a:srgbClr val="000000"/>
                </a:solidFill>
                <a:latin typeface="Arial" pitchFamily="34" charset="0"/>
                <a:cs typeface="Arial" pitchFamily="34" charset="0"/>
              </a:defRPr>
            </a:lvl2pPr>
            <a:lvl3pPr marL="914400" indent="-228600" algn="l" rtl="0" eaLnBrk="0" fontAlgn="base" hangingPunct="0">
              <a:spcBef>
                <a:spcPct val="25000"/>
              </a:spcBef>
              <a:spcAft>
                <a:spcPct val="0"/>
              </a:spcAft>
              <a:buClr>
                <a:srgbClr val="AF2828"/>
              </a:buClr>
              <a:buSzPct val="70000"/>
              <a:buFont typeface="Wingdings" panose="05000000000000000000" pitchFamily="2" charset="2"/>
              <a:buChar char="n"/>
              <a:defRPr sz="1600">
                <a:solidFill>
                  <a:srgbClr val="000000"/>
                </a:solidFill>
                <a:latin typeface="Arial" pitchFamily="34" charset="0"/>
                <a:cs typeface="Arial" pitchFamily="34" charset="0"/>
              </a:defRPr>
            </a:lvl3pPr>
            <a:lvl4pPr marL="1262063" indent="-233363" algn="l" rtl="0" eaLnBrk="0" fontAlgn="base" hangingPunct="0">
              <a:spcBef>
                <a:spcPct val="25000"/>
              </a:spcBef>
              <a:spcAft>
                <a:spcPct val="0"/>
              </a:spcAft>
              <a:buClr>
                <a:srgbClr val="AF2828"/>
              </a:buClr>
              <a:buChar char="—"/>
              <a:defRPr sz="1600">
                <a:solidFill>
                  <a:srgbClr val="000000"/>
                </a:solidFill>
                <a:latin typeface="Arial" pitchFamily="34" charset="0"/>
                <a:cs typeface="Arial" pitchFamily="34" charset="0"/>
              </a:defRPr>
            </a:lvl4pPr>
            <a:lvl5pPr marL="1600200" indent="-223838" algn="l" rtl="0" eaLnBrk="0" fontAlgn="base" hangingPunct="0">
              <a:spcBef>
                <a:spcPct val="25000"/>
              </a:spcBef>
              <a:spcAft>
                <a:spcPct val="0"/>
              </a:spcAft>
              <a:buClr>
                <a:srgbClr val="AF2828"/>
              </a:buClr>
              <a:buSzPct val="70000"/>
              <a:buFont typeface="Wingdings" panose="05000000000000000000" pitchFamily="2" charset="2"/>
              <a:buChar char="n"/>
              <a:defRPr sz="1600">
                <a:solidFill>
                  <a:srgbClr val="000000"/>
                </a:solidFill>
                <a:latin typeface="Arial" pitchFamily="34" charset="0"/>
                <a:cs typeface="Arial" pitchFamily="34" charset="0"/>
              </a:defRPr>
            </a:lvl5pPr>
            <a:lvl6pPr marL="2057400" indent="-223838" algn="l" rtl="0" eaLnBrk="1" fontAlgn="base" hangingPunct="1">
              <a:spcBef>
                <a:spcPct val="25000"/>
              </a:spcBef>
              <a:spcAft>
                <a:spcPct val="0"/>
              </a:spcAft>
              <a:buClr>
                <a:schemeClr val="accent1"/>
              </a:buClr>
              <a:buSzPct val="80000"/>
              <a:buFont typeface="Wingdings" pitchFamily="2" charset="2"/>
              <a:buChar char="n"/>
              <a:defRPr sz="1400">
                <a:solidFill>
                  <a:srgbClr val="474747"/>
                </a:solidFill>
                <a:latin typeface="+mn-lt"/>
              </a:defRPr>
            </a:lvl6pPr>
            <a:lvl7pPr marL="2514600" indent="-223838" algn="l" rtl="0" eaLnBrk="1" fontAlgn="base" hangingPunct="1">
              <a:spcBef>
                <a:spcPct val="25000"/>
              </a:spcBef>
              <a:spcAft>
                <a:spcPct val="0"/>
              </a:spcAft>
              <a:buClr>
                <a:schemeClr val="accent1"/>
              </a:buClr>
              <a:buSzPct val="80000"/>
              <a:buFont typeface="Wingdings" pitchFamily="2" charset="2"/>
              <a:buChar char="n"/>
              <a:defRPr sz="1400">
                <a:solidFill>
                  <a:srgbClr val="474747"/>
                </a:solidFill>
                <a:latin typeface="+mn-lt"/>
              </a:defRPr>
            </a:lvl7pPr>
            <a:lvl8pPr marL="2971800" indent="-223838" algn="l" rtl="0" eaLnBrk="1" fontAlgn="base" hangingPunct="1">
              <a:spcBef>
                <a:spcPct val="25000"/>
              </a:spcBef>
              <a:spcAft>
                <a:spcPct val="0"/>
              </a:spcAft>
              <a:buClr>
                <a:schemeClr val="accent1"/>
              </a:buClr>
              <a:buSzPct val="80000"/>
              <a:buFont typeface="Wingdings" pitchFamily="2" charset="2"/>
              <a:buChar char="n"/>
              <a:defRPr sz="1400">
                <a:solidFill>
                  <a:srgbClr val="474747"/>
                </a:solidFill>
                <a:latin typeface="+mn-lt"/>
              </a:defRPr>
            </a:lvl8pPr>
            <a:lvl9pPr marL="3429000" indent="-223838" algn="l" rtl="0" eaLnBrk="1" fontAlgn="base" hangingPunct="1">
              <a:spcBef>
                <a:spcPct val="25000"/>
              </a:spcBef>
              <a:spcAft>
                <a:spcPct val="0"/>
              </a:spcAft>
              <a:buClr>
                <a:schemeClr val="accent1"/>
              </a:buClr>
              <a:buSzPct val="80000"/>
              <a:buFont typeface="Wingdings" pitchFamily="2" charset="2"/>
              <a:buChar char="n"/>
              <a:defRPr sz="1400">
                <a:solidFill>
                  <a:srgbClr val="474747"/>
                </a:solidFill>
                <a:latin typeface="+mn-lt"/>
              </a:defRPr>
            </a:lvl9pPr>
          </a:lstStyle>
          <a:p>
            <a:pPr marL="0" indent="0">
              <a:buNone/>
              <a:defRPr/>
            </a:pPr>
            <a:r>
              <a:rPr lang="en-US" sz="1800" b="1" dirty="0">
                <a:solidFill>
                  <a:schemeClr val="bg1"/>
                </a:solidFill>
                <a:latin typeface="+mj-lt"/>
                <a:ea typeface="MS Mincho" panose="02020609040205080304" pitchFamily="49" charset="-128"/>
              </a:rPr>
              <a:t>Tax Deducted at Source</a:t>
            </a:r>
            <a:endParaRPr lang="en-US" altLang="en-US" sz="1800" b="1" kern="0" dirty="0">
              <a:solidFill>
                <a:schemeClr val="bg1"/>
              </a:solidFill>
              <a:latin typeface="+mj-lt"/>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2685" y="1482689"/>
            <a:ext cx="9144000" cy="4763480"/>
          </a:xfrm>
          <a:prstGeom prst="rect">
            <a:avLst/>
          </a:prstGeom>
        </p:spPr>
      </p:pic>
      <p:sp>
        <p:nvSpPr>
          <p:cNvPr id="8" name="Title 1"/>
          <p:cNvSpPr txBox="1">
            <a:spLocks/>
          </p:cNvSpPr>
          <p:nvPr/>
        </p:nvSpPr>
        <p:spPr>
          <a:xfrm>
            <a:off x="0" y="0"/>
            <a:ext cx="12192000" cy="379876"/>
          </a:xfrm>
          <a:prstGeom prst="rect">
            <a:avLst/>
          </a:prstGeom>
          <a:solidFill>
            <a:schemeClr val="accent6">
              <a:lumMod val="50000"/>
            </a:schemeClr>
          </a:solidFill>
        </p:spPr>
        <p:txBody>
          <a:bodyPr vert="horz" wrap="square" lIns="0" tIns="50941" rIns="0" bIns="50941" rtlCol="0" anchor="t" anchorCtr="0">
            <a:spAutoFit/>
          </a:bodyPr>
          <a:lstStyle>
            <a:lvl1pPr algn="l" defTabSz="899010" rtl="0" eaLnBrk="1" latinLnBrk="0" hangingPunct="1">
              <a:spcBef>
                <a:spcPct val="0"/>
              </a:spcBef>
              <a:buNone/>
              <a:defRPr sz="1588" kern="1200">
                <a:solidFill>
                  <a:schemeClr val="tx2"/>
                </a:solidFill>
                <a:latin typeface="+mj-lt"/>
                <a:ea typeface="+mj-ea"/>
                <a:cs typeface="+mj-cs"/>
              </a:defRPr>
            </a:lvl1pPr>
          </a:lstStyle>
          <a:p>
            <a:pPr algn="ctr"/>
            <a:r>
              <a:rPr lang="en-US" altLang="en-US" sz="1800" b="1" dirty="0">
                <a:solidFill>
                  <a:schemeClr val="bg1"/>
                </a:solidFill>
                <a:latin typeface="Georgia" panose="02040502050405020303" pitchFamily="18" charset="0"/>
                <a:ea typeface="MS Mincho" panose="02020609040205080304" pitchFamily="49" charset="-128"/>
              </a:rPr>
              <a:t>Tax deduction at source-Return </a:t>
            </a:r>
            <a:r>
              <a:rPr lang="en-US" altLang="en-US" sz="1800" b="1" dirty="0" smtClean="0">
                <a:solidFill>
                  <a:schemeClr val="bg1"/>
                </a:solidFill>
                <a:latin typeface="Georgia" panose="02040502050405020303" pitchFamily="18" charset="0"/>
                <a:ea typeface="MS Mincho" panose="02020609040205080304" pitchFamily="49" charset="-128"/>
              </a:rPr>
              <a:t>GSTR-07</a:t>
            </a:r>
            <a:r>
              <a:rPr lang="en-US" sz="1800" b="1" dirty="0" smtClean="0">
                <a:solidFill>
                  <a:schemeClr val="bg1"/>
                </a:solidFill>
                <a:latin typeface="Georgia" panose="02040502050405020303" pitchFamily="18" charset="0"/>
              </a:rPr>
              <a:t>	</a:t>
            </a:r>
            <a:endParaRPr lang="en-US" sz="1800" dirty="0">
              <a:solidFill>
                <a:schemeClr val="bg1"/>
              </a:solidFill>
              <a:latin typeface="Georgia" panose="02040502050405020303" pitchFamily="18" charset="0"/>
            </a:endParaRPr>
          </a:p>
        </p:txBody>
      </p:sp>
      <p:sp>
        <p:nvSpPr>
          <p:cNvPr id="3" name="Rectangle 2"/>
          <p:cNvSpPr/>
          <p:nvPr/>
        </p:nvSpPr>
        <p:spPr>
          <a:xfrm>
            <a:off x="1712685" y="603787"/>
            <a:ext cx="2943434" cy="369332"/>
          </a:xfrm>
          <a:prstGeom prst="rect">
            <a:avLst/>
          </a:prstGeom>
        </p:spPr>
        <p:txBody>
          <a:bodyPr wrap="none">
            <a:spAutoFit/>
          </a:bodyPr>
          <a:lstStyle/>
          <a:p>
            <a:r>
              <a:rPr lang="en-US" b="1" dirty="0">
                <a:latin typeface="Georgia" panose="02040502050405020303" pitchFamily="18" charset="0"/>
              </a:rPr>
              <a:t>2. Click Enable Editing.</a:t>
            </a:r>
          </a:p>
        </p:txBody>
      </p:sp>
    </p:spTree>
    <p:extLst>
      <p:ext uri="{BB962C8B-B14F-4D97-AF65-F5344CB8AC3E}">
        <p14:creationId xmlns:p14="http://schemas.microsoft.com/office/powerpoint/2010/main" val="87716252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 Placeholder 2"/>
          <p:cNvSpPr txBox="1">
            <a:spLocks/>
          </p:cNvSpPr>
          <p:nvPr/>
        </p:nvSpPr>
        <p:spPr>
          <a:xfrm>
            <a:off x="2112963" y="82550"/>
            <a:ext cx="7391400" cy="381000"/>
          </a:xfrm>
          <a:prstGeom prst="rect">
            <a:avLst/>
          </a:prstGeom>
        </p:spPr>
        <p:txBody>
          <a:bodyPr/>
          <a:lstStyle>
            <a:lvl1pPr marL="228600" indent="-228600" algn="l" rtl="0" eaLnBrk="0" fontAlgn="base" hangingPunct="0">
              <a:spcBef>
                <a:spcPct val="50000"/>
              </a:spcBef>
              <a:spcAft>
                <a:spcPct val="0"/>
              </a:spcAft>
              <a:buClr>
                <a:srgbClr val="AF2828"/>
              </a:buClr>
              <a:buSzPct val="80000"/>
              <a:buFont typeface="Wingdings" panose="05000000000000000000" pitchFamily="2" charset="2"/>
              <a:buChar char="n"/>
              <a:defRPr sz="1600">
                <a:solidFill>
                  <a:srgbClr val="000000"/>
                </a:solidFill>
                <a:latin typeface="Arial" pitchFamily="34" charset="0"/>
                <a:ea typeface="+mn-ea"/>
                <a:cs typeface="Arial" pitchFamily="34" charset="0"/>
              </a:defRPr>
            </a:lvl1pPr>
            <a:lvl2pPr marL="571500" indent="-228600" algn="l" rtl="0" eaLnBrk="0" fontAlgn="base" hangingPunct="0">
              <a:spcBef>
                <a:spcPct val="25000"/>
              </a:spcBef>
              <a:spcAft>
                <a:spcPct val="0"/>
              </a:spcAft>
              <a:buClr>
                <a:srgbClr val="AF2828"/>
              </a:buClr>
              <a:buChar char="—"/>
              <a:defRPr sz="1600">
                <a:solidFill>
                  <a:srgbClr val="000000"/>
                </a:solidFill>
                <a:latin typeface="Arial" pitchFamily="34" charset="0"/>
                <a:cs typeface="Arial" pitchFamily="34" charset="0"/>
              </a:defRPr>
            </a:lvl2pPr>
            <a:lvl3pPr marL="914400" indent="-228600" algn="l" rtl="0" eaLnBrk="0" fontAlgn="base" hangingPunct="0">
              <a:spcBef>
                <a:spcPct val="25000"/>
              </a:spcBef>
              <a:spcAft>
                <a:spcPct val="0"/>
              </a:spcAft>
              <a:buClr>
                <a:srgbClr val="AF2828"/>
              </a:buClr>
              <a:buSzPct val="70000"/>
              <a:buFont typeface="Wingdings" panose="05000000000000000000" pitchFamily="2" charset="2"/>
              <a:buChar char="n"/>
              <a:defRPr sz="1600">
                <a:solidFill>
                  <a:srgbClr val="000000"/>
                </a:solidFill>
                <a:latin typeface="Arial" pitchFamily="34" charset="0"/>
                <a:cs typeface="Arial" pitchFamily="34" charset="0"/>
              </a:defRPr>
            </a:lvl3pPr>
            <a:lvl4pPr marL="1262063" indent="-233363" algn="l" rtl="0" eaLnBrk="0" fontAlgn="base" hangingPunct="0">
              <a:spcBef>
                <a:spcPct val="25000"/>
              </a:spcBef>
              <a:spcAft>
                <a:spcPct val="0"/>
              </a:spcAft>
              <a:buClr>
                <a:srgbClr val="AF2828"/>
              </a:buClr>
              <a:buChar char="—"/>
              <a:defRPr sz="1600">
                <a:solidFill>
                  <a:srgbClr val="000000"/>
                </a:solidFill>
                <a:latin typeface="Arial" pitchFamily="34" charset="0"/>
                <a:cs typeface="Arial" pitchFamily="34" charset="0"/>
              </a:defRPr>
            </a:lvl4pPr>
            <a:lvl5pPr marL="1600200" indent="-223838" algn="l" rtl="0" eaLnBrk="0" fontAlgn="base" hangingPunct="0">
              <a:spcBef>
                <a:spcPct val="25000"/>
              </a:spcBef>
              <a:spcAft>
                <a:spcPct val="0"/>
              </a:spcAft>
              <a:buClr>
                <a:srgbClr val="AF2828"/>
              </a:buClr>
              <a:buSzPct val="70000"/>
              <a:buFont typeface="Wingdings" panose="05000000000000000000" pitchFamily="2" charset="2"/>
              <a:buChar char="n"/>
              <a:defRPr sz="1600">
                <a:solidFill>
                  <a:srgbClr val="000000"/>
                </a:solidFill>
                <a:latin typeface="Arial" pitchFamily="34" charset="0"/>
                <a:cs typeface="Arial" pitchFamily="34" charset="0"/>
              </a:defRPr>
            </a:lvl5pPr>
            <a:lvl6pPr marL="2057400" indent="-223838" algn="l" rtl="0" eaLnBrk="1" fontAlgn="base" hangingPunct="1">
              <a:spcBef>
                <a:spcPct val="25000"/>
              </a:spcBef>
              <a:spcAft>
                <a:spcPct val="0"/>
              </a:spcAft>
              <a:buClr>
                <a:schemeClr val="accent1"/>
              </a:buClr>
              <a:buSzPct val="80000"/>
              <a:buFont typeface="Wingdings" pitchFamily="2" charset="2"/>
              <a:buChar char="n"/>
              <a:defRPr sz="1400">
                <a:solidFill>
                  <a:srgbClr val="474747"/>
                </a:solidFill>
                <a:latin typeface="+mn-lt"/>
              </a:defRPr>
            </a:lvl6pPr>
            <a:lvl7pPr marL="2514600" indent="-223838" algn="l" rtl="0" eaLnBrk="1" fontAlgn="base" hangingPunct="1">
              <a:spcBef>
                <a:spcPct val="25000"/>
              </a:spcBef>
              <a:spcAft>
                <a:spcPct val="0"/>
              </a:spcAft>
              <a:buClr>
                <a:schemeClr val="accent1"/>
              </a:buClr>
              <a:buSzPct val="80000"/>
              <a:buFont typeface="Wingdings" pitchFamily="2" charset="2"/>
              <a:buChar char="n"/>
              <a:defRPr sz="1400">
                <a:solidFill>
                  <a:srgbClr val="474747"/>
                </a:solidFill>
                <a:latin typeface="+mn-lt"/>
              </a:defRPr>
            </a:lvl7pPr>
            <a:lvl8pPr marL="2971800" indent="-223838" algn="l" rtl="0" eaLnBrk="1" fontAlgn="base" hangingPunct="1">
              <a:spcBef>
                <a:spcPct val="25000"/>
              </a:spcBef>
              <a:spcAft>
                <a:spcPct val="0"/>
              </a:spcAft>
              <a:buClr>
                <a:schemeClr val="accent1"/>
              </a:buClr>
              <a:buSzPct val="80000"/>
              <a:buFont typeface="Wingdings" pitchFamily="2" charset="2"/>
              <a:buChar char="n"/>
              <a:defRPr sz="1400">
                <a:solidFill>
                  <a:srgbClr val="474747"/>
                </a:solidFill>
                <a:latin typeface="+mn-lt"/>
              </a:defRPr>
            </a:lvl8pPr>
            <a:lvl9pPr marL="3429000" indent="-223838" algn="l" rtl="0" eaLnBrk="1" fontAlgn="base" hangingPunct="1">
              <a:spcBef>
                <a:spcPct val="25000"/>
              </a:spcBef>
              <a:spcAft>
                <a:spcPct val="0"/>
              </a:spcAft>
              <a:buClr>
                <a:schemeClr val="accent1"/>
              </a:buClr>
              <a:buSzPct val="80000"/>
              <a:buFont typeface="Wingdings" pitchFamily="2" charset="2"/>
              <a:buChar char="n"/>
              <a:defRPr sz="1400">
                <a:solidFill>
                  <a:srgbClr val="474747"/>
                </a:solidFill>
                <a:latin typeface="+mn-lt"/>
              </a:defRPr>
            </a:lvl9pPr>
          </a:lstStyle>
          <a:p>
            <a:pPr marL="0" indent="0">
              <a:buNone/>
              <a:defRPr/>
            </a:pPr>
            <a:r>
              <a:rPr lang="en-US" sz="1800" b="1" dirty="0">
                <a:solidFill>
                  <a:schemeClr val="bg1"/>
                </a:solidFill>
                <a:latin typeface="+mj-lt"/>
                <a:ea typeface="MS Mincho" panose="02020609040205080304" pitchFamily="49" charset="-128"/>
              </a:rPr>
              <a:t>Tax Deducted at Source</a:t>
            </a:r>
            <a:endParaRPr lang="en-US" altLang="en-US" sz="1800" b="1" kern="0" dirty="0">
              <a:solidFill>
                <a:schemeClr val="bg1"/>
              </a:solidFill>
              <a:latin typeface="+mj-lt"/>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059325"/>
            <a:ext cx="9144000" cy="4739350"/>
          </a:xfrm>
          <a:prstGeom prst="rect">
            <a:avLst/>
          </a:prstGeom>
        </p:spPr>
      </p:pic>
      <p:sp>
        <p:nvSpPr>
          <p:cNvPr id="8" name="Title 1"/>
          <p:cNvSpPr txBox="1">
            <a:spLocks/>
          </p:cNvSpPr>
          <p:nvPr/>
        </p:nvSpPr>
        <p:spPr>
          <a:xfrm>
            <a:off x="0" y="0"/>
            <a:ext cx="12192000" cy="379876"/>
          </a:xfrm>
          <a:prstGeom prst="rect">
            <a:avLst/>
          </a:prstGeom>
          <a:solidFill>
            <a:schemeClr val="accent6">
              <a:lumMod val="50000"/>
            </a:schemeClr>
          </a:solidFill>
        </p:spPr>
        <p:txBody>
          <a:bodyPr vert="horz" wrap="square" lIns="0" tIns="50941" rIns="0" bIns="50941" rtlCol="0" anchor="t" anchorCtr="0">
            <a:spAutoFit/>
          </a:bodyPr>
          <a:lstStyle>
            <a:lvl1pPr algn="l" defTabSz="899010" rtl="0" eaLnBrk="1" latinLnBrk="0" hangingPunct="1">
              <a:spcBef>
                <a:spcPct val="0"/>
              </a:spcBef>
              <a:buNone/>
              <a:defRPr sz="1588" kern="1200">
                <a:solidFill>
                  <a:schemeClr val="tx2"/>
                </a:solidFill>
                <a:latin typeface="+mj-lt"/>
                <a:ea typeface="+mj-ea"/>
                <a:cs typeface="+mj-cs"/>
              </a:defRPr>
            </a:lvl1pPr>
          </a:lstStyle>
          <a:p>
            <a:pPr algn="ctr"/>
            <a:r>
              <a:rPr lang="en-US" altLang="en-US" sz="1800" b="1" dirty="0">
                <a:solidFill>
                  <a:schemeClr val="bg1"/>
                </a:solidFill>
                <a:latin typeface="Georgia" panose="02040502050405020303" pitchFamily="18" charset="0"/>
                <a:ea typeface="MS Mincho" panose="02020609040205080304" pitchFamily="49" charset="-128"/>
              </a:rPr>
              <a:t>Tax deduction at source-Return </a:t>
            </a:r>
            <a:r>
              <a:rPr lang="en-US" altLang="en-US" sz="1800" b="1" dirty="0" smtClean="0">
                <a:solidFill>
                  <a:schemeClr val="bg1"/>
                </a:solidFill>
                <a:latin typeface="Georgia" panose="02040502050405020303" pitchFamily="18" charset="0"/>
                <a:ea typeface="MS Mincho" panose="02020609040205080304" pitchFamily="49" charset="-128"/>
              </a:rPr>
              <a:t>GSTR-07</a:t>
            </a:r>
            <a:r>
              <a:rPr lang="en-US" sz="1800" b="1" dirty="0" smtClean="0">
                <a:solidFill>
                  <a:schemeClr val="bg1"/>
                </a:solidFill>
                <a:latin typeface="Georgia" panose="02040502050405020303" pitchFamily="18" charset="0"/>
              </a:rPr>
              <a:t>	</a:t>
            </a:r>
            <a:endParaRPr lang="en-US" sz="1800" dirty="0">
              <a:solidFill>
                <a:schemeClr val="bg1"/>
              </a:solidFill>
              <a:latin typeface="Georgia" panose="02040502050405020303" pitchFamily="18" charset="0"/>
            </a:endParaRPr>
          </a:p>
        </p:txBody>
      </p:sp>
      <p:sp>
        <p:nvSpPr>
          <p:cNvPr id="3" name="Rectangle 2"/>
          <p:cNvSpPr/>
          <p:nvPr/>
        </p:nvSpPr>
        <p:spPr>
          <a:xfrm>
            <a:off x="1524000" y="462426"/>
            <a:ext cx="6420347" cy="369332"/>
          </a:xfrm>
          <a:prstGeom prst="rect">
            <a:avLst/>
          </a:prstGeom>
        </p:spPr>
        <p:txBody>
          <a:bodyPr wrap="none">
            <a:spAutoFit/>
          </a:bodyPr>
          <a:lstStyle/>
          <a:p>
            <a:r>
              <a:rPr lang="en-US" b="1" dirty="0">
                <a:latin typeface="Georgia" panose="02040502050405020303" pitchFamily="18" charset="0"/>
              </a:rPr>
              <a:t>3. Click Enable Content. Then, click the Read Me tab.</a:t>
            </a:r>
          </a:p>
        </p:txBody>
      </p:sp>
    </p:spTree>
    <p:extLst>
      <p:ext uri="{BB962C8B-B14F-4D97-AF65-F5344CB8AC3E}">
        <p14:creationId xmlns:p14="http://schemas.microsoft.com/office/powerpoint/2010/main" val="427420718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 Placeholder 2"/>
          <p:cNvSpPr txBox="1">
            <a:spLocks/>
          </p:cNvSpPr>
          <p:nvPr/>
        </p:nvSpPr>
        <p:spPr>
          <a:xfrm>
            <a:off x="2112963" y="82550"/>
            <a:ext cx="7391400" cy="381000"/>
          </a:xfrm>
          <a:prstGeom prst="rect">
            <a:avLst/>
          </a:prstGeom>
        </p:spPr>
        <p:txBody>
          <a:bodyPr/>
          <a:lstStyle>
            <a:lvl1pPr marL="228600" indent="-228600" algn="l" rtl="0" eaLnBrk="0" fontAlgn="base" hangingPunct="0">
              <a:spcBef>
                <a:spcPct val="50000"/>
              </a:spcBef>
              <a:spcAft>
                <a:spcPct val="0"/>
              </a:spcAft>
              <a:buClr>
                <a:srgbClr val="AF2828"/>
              </a:buClr>
              <a:buSzPct val="80000"/>
              <a:buFont typeface="Wingdings" panose="05000000000000000000" pitchFamily="2" charset="2"/>
              <a:buChar char="n"/>
              <a:defRPr sz="1600">
                <a:solidFill>
                  <a:srgbClr val="000000"/>
                </a:solidFill>
                <a:latin typeface="Arial" pitchFamily="34" charset="0"/>
                <a:ea typeface="+mn-ea"/>
                <a:cs typeface="Arial" pitchFamily="34" charset="0"/>
              </a:defRPr>
            </a:lvl1pPr>
            <a:lvl2pPr marL="571500" indent="-228600" algn="l" rtl="0" eaLnBrk="0" fontAlgn="base" hangingPunct="0">
              <a:spcBef>
                <a:spcPct val="25000"/>
              </a:spcBef>
              <a:spcAft>
                <a:spcPct val="0"/>
              </a:spcAft>
              <a:buClr>
                <a:srgbClr val="AF2828"/>
              </a:buClr>
              <a:buChar char="—"/>
              <a:defRPr sz="1600">
                <a:solidFill>
                  <a:srgbClr val="000000"/>
                </a:solidFill>
                <a:latin typeface="Arial" pitchFamily="34" charset="0"/>
                <a:cs typeface="Arial" pitchFamily="34" charset="0"/>
              </a:defRPr>
            </a:lvl2pPr>
            <a:lvl3pPr marL="914400" indent="-228600" algn="l" rtl="0" eaLnBrk="0" fontAlgn="base" hangingPunct="0">
              <a:spcBef>
                <a:spcPct val="25000"/>
              </a:spcBef>
              <a:spcAft>
                <a:spcPct val="0"/>
              </a:spcAft>
              <a:buClr>
                <a:srgbClr val="AF2828"/>
              </a:buClr>
              <a:buSzPct val="70000"/>
              <a:buFont typeface="Wingdings" panose="05000000000000000000" pitchFamily="2" charset="2"/>
              <a:buChar char="n"/>
              <a:defRPr sz="1600">
                <a:solidFill>
                  <a:srgbClr val="000000"/>
                </a:solidFill>
                <a:latin typeface="Arial" pitchFamily="34" charset="0"/>
                <a:cs typeface="Arial" pitchFamily="34" charset="0"/>
              </a:defRPr>
            </a:lvl3pPr>
            <a:lvl4pPr marL="1262063" indent="-233363" algn="l" rtl="0" eaLnBrk="0" fontAlgn="base" hangingPunct="0">
              <a:spcBef>
                <a:spcPct val="25000"/>
              </a:spcBef>
              <a:spcAft>
                <a:spcPct val="0"/>
              </a:spcAft>
              <a:buClr>
                <a:srgbClr val="AF2828"/>
              </a:buClr>
              <a:buChar char="—"/>
              <a:defRPr sz="1600">
                <a:solidFill>
                  <a:srgbClr val="000000"/>
                </a:solidFill>
                <a:latin typeface="Arial" pitchFamily="34" charset="0"/>
                <a:cs typeface="Arial" pitchFamily="34" charset="0"/>
              </a:defRPr>
            </a:lvl4pPr>
            <a:lvl5pPr marL="1600200" indent="-223838" algn="l" rtl="0" eaLnBrk="0" fontAlgn="base" hangingPunct="0">
              <a:spcBef>
                <a:spcPct val="25000"/>
              </a:spcBef>
              <a:spcAft>
                <a:spcPct val="0"/>
              </a:spcAft>
              <a:buClr>
                <a:srgbClr val="AF2828"/>
              </a:buClr>
              <a:buSzPct val="70000"/>
              <a:buFont typeface="Wingdings" panose="05000000000000000000" pitchFamily="2" charset="2"/>
              <a:buChar char="n"/>
              <a:defRPr sz="1600">
                <a:solidFill>
                  <a:srgbClr val="000000"/>
                </a:solidFill>
                <a:latin typeface="Arial" pitchFamily="34" charset="0"/>
                <a:cs typeface="Arial" pitchFamily="34" charset="0"/>
              </a:defRPr>
            </a:lvl5pPr>
            <a:lvl6pPr marL="2057400" indent="-223838" algn="l" rtl="0" eaLnBrk="1" fontAlgn="base" hangingPunct="1">
              <a:spcBef>
                <a:spcPct val="25000"/>
              </a:spcBef>
              <a:spcAft>
                <a:spcPct val="0"/>
              </a:spcAft>
              <a:buClr>
                <a:schemeClr val="accent1"/>
              </a:buClr>
              <a:buSzPct val="80000"/>
              <a:buFont typeface="Wingdings" pitchFamily="2" charset="2"/>
              <a:buChar char="n"/>
              <a:defRPr sz="1400">
                <a:solidFill>
                  <a:srgbClr val="474747"/>
                </a:solidFill>
                <a:latin typeface="+mn-lt"/>
              </a:defRPr>
            </a:lvl6pPr>
            <a:lvl7pPr marL="2514600" indent="-223838" algn="l" rtl="0" eaLnBrk="1" fontAlgn="base" hangingPunct="1">
              <a:spcBef>
                <a:spcPct val="25000"/>
              </a:spcBef>
              <a:spcAft>
                <a:spcPct val="0"/>
              </a:spcAft>
              <a:buClr>
                <a:schemeClr val="accent1"/>
              </a:buClr>
              <a:buSzPct val="80000"/>
              <a:buFont typeface="Wingdings" pitchFamily="2" charset="2"/>
              <a:buChar char="n"/>
              <a:defRPr sz="1400">
                <a:solidFill>
                  <a:srgbClr val="474747"/>
                </a:solidFill>
                <a:latin typeface="+mn-lt"/>
              </a:defRPr>
            </a:lvl7pPr>
            <a:lvl8pPr marL="2971800" indent="-223838" algn="l" rtl="0" eaLnBrk="1" fontAlgn="base" hangingPunct="1">
              <a:spcBef>
                <a:spcPct val="25000"/>
              </a:spcBef>
              <a:spcAft>
                <a:spcPct val="0"/>
              </a:spcAft>
              <a:buClr>
                <a:schemeClr val="accent1"/>
              </a:buClr>
              <a:buSzPct val="80000"/>
              <a:buFont typeface="Wingdings" pitchFamily="2" charset="2"/>
              <a:buChar char="n"/>
              <a:defRPr sz="1400">
                <a:solidFill>
                  <a:srgbClr val="474747"/>
                </a:solidFill>
                <a:latin typeface="+mn-lt"/>
              </a:defRPr>
            </a:lvl8pPr>
            <a:lvl9pPr marL="3429000" indent="-223838" algn="l" rtl="0" eaLnBrk="1" fontAlgn="base" hangingPunct="1">
              <a:spcBef>
                <a:spcPct val="25000"/>
              </a:spcBef>
              <a:spcAft>
                <a:spcPct val="0"/>
              </a:spcAft>
              <a:buClr>
                <a:schemeClr val="accent1"/>
              </a:buClr>
              <a:buSzPct val="80000"/>
              <a:buFont typeface="Wingdings" pitchFamily="2" charset="2"/>
              <a:buChar char="n"/>
              <a:defRPr sz="1400">
                <a:solidFill>
                  <a:srgbClr val="474747"/>
                </a:solidFill>
                <a:latin typeface="+mn-lt"/>
              </a:defRPr>
            </a:lvl9pPr>
          </a:lstStyle>
          <a:p>
            <a:pPr marL="0" indent="0">
              <a:buNone/>
              <a:defRPr/>
            </a:pPr>
            <a:r>
              <a:rPr lang="en-US" sz="1800" b="1" dirty="0">
                <a:solidFill>
                  <a:schemeClr val="bg1"/>
                </a:solidFill>
                <a:latin typeface="+mj-lt"/>
                <a:ea typeface="MS Mincho" panose="02020609040205080304" pitchFamily="49" charset="-128"/>
              </a:rPr>
              <a:t>Tax Deducted at Source</a:t>
            </a:r>
            <a:endParaRPr lang="en-US" altLang="en-US" sz="1800" b="1" kern="0" dirty="0">
              <a:solidFill>
                <a:schemeClr val="bg1"/>
              </a:solidFill>
              <a:latin typeface="+mj-lt"/>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9143" y="2815076"/>
            <a:ext cx="9144000" cy="3434020"/>
          </a:xfrm>
          <a:prstGeom prst="rect">
            <a:avLst/>
          </a:prstGeom>
        </p:spPr>
      </p:pic>
      <p:sp>
        <p:nvSpPr>
          <p:cNvPr id="8" name="Title 1"/>
          <p:cNvSpPr txBox="1">
            <a:spLocks/>
          </p:cNvSpPr>
          <p:nvPr/>
        </p:nvSpPr>
        <p:spPr>
          <a:xfrm>
            <a:off x="0" y="0"/>
            <a:ext cx="12192000" cy="379876"/>
          </a:xfrm>
          <a:prstGeom prst="rect">
            <a:avLst/>
          </a:prstGeom>
          <a:solidFill>
            <a:schemeClr val="accent6">
              <a:lumMod val="50000"/>
            </a:schemeClr>
          </a:solidFill>
        </p:spPr>
        <p:txBody>
          <a:bodyPr vert="horz" wrap="square" lIns="0" tIns="50941" rIns="0" bIns="50941" rtlCol="0" anchor="t" anchorCtr="0">
            <a:spAutoFit/>
          </a:bodyPr>
          <a:lstStyle>
            <a:lvl1pPr algn="l" defTabSz="899010" rtl="0" eaLnBrk="1" latinLnBrk="0" hangingPunct="1">
              <a:spcBef>
                <a:spcPct val="0"/>
              </a:spcBef>
              <a:buNone/>
              <a:defRPr sz="1588" kern="1200">
                <a:solidFill>
                  <a:schemeClr val="tx2"/>
                </a:solidFill>
                <a:latin typeface="+mj-lt"/>
                <a:ea typeface="+mj-ea"/>
                <a:cs typeface="+mj-cs"/>
              </a:defRPr>
            </a:lvl1pPr>
          </a:lstStyle>
          <a:p>
            <a:pPr algn="ctr"/>
            <a:r>
              <a:rPr lang="en-US" altLang="en-US" sz="1800" b="1" dirty="0">
                <a:solidFill>
                  <a:schemeClr val="bg1"/>
                </a:solidFill>
                <a:latin typeface="Georgia" panose="02040502050405020303" pitchFamily="18" charset="0"/>
                <a:ea typeface="MS Mincho" panose="02020609040205080304" pitchFamily="49" charset="-128"/>
              </a:rPr>
              <a:t>Tax deduction at source-Return </a:t>
            </a:r>
            <a:r>
              <a:rPr lang="en-US" altLang="en-US" sz="1800" b="1" dirty="0" smtClean="0">
                <a:solidFill>
                  <a:schemeClr val="bg1"/>
                </a:solidFill>
                <a:latin typeface="Georgia" panose="02040502050405020303" pitchFamily="18" charset="0"/>
                <a:ea typeface="MS Mincho" panose="02020609040205080304" pitchFamily="49" charset="-128"/>
              </a:rPr>
              <a:t>GSTR-07</a:t>
            </a:r>
            <a:r>
              <a:rPr lang="en-US" sz="1800" b="1" dirty="0" smtClean="0">
                <a:solidFill>
                  <a:schemeClr val="bg1"/>
                </a:solidFill>
                <a:latin typeface="Georgia" panose="02040502050405020303" pitchFamily="18" charset="0"/>
              </a:rPr>
              <a:t>	</a:t>
            </a:r>
            <a:endParaRPr lang="en-US" sz="1800" dirty="0">
              <a:solidFill>
                <a:schemeClr val="bg1"/>
              </a:solidFill>
              <a:latin typeface="Georgia" panose="02040502050405020303" pitchFamily="18" charset="0"/>
            </a:endParaRPr>
          </a:p>
        </p:txBody>
      </p:sp>
      <p:sp>
        <p:nvSpPr>
          <p:cNvPr id="3" name="Rectangle 2"/>
          <p:cNvSpPr/>
          <p:nvPr/>
        </p:nvSpPr>
        <p:spPr>
          <a:xfrm>
            <a:off x="1669143" y="816975"/>
            <a:ext cx="9042400" cy="1200329"/>
          </a:xfrm>
          <a:prstGeom prst="rect">
            <a:avLst/>
          </a:prstGeom>
        </p:spPr>
        <p:txBody>
          <a:bodyPr wrap="square">
            <a:spAutoFit/>
          </a:bodyPr>
          <a:lstStyle/>
          <a:p>
            <a:pPr algn="just"/>
            <a:r>
              <a:rPr lang="en-US" b="1" dirty="0">
                <a:latin typeface="Georgia" panose="02040502050405020303" pitchFamily="18" charset="0"/>
              </a:rPr>
              <a:t>4. Read Me page is displayed. It contains introduction and help instructions. Scroll down </a:t>
            </a:r>
            <a:r>
              <a:rPr lang="en-US" b="1" dirty="0" smtClean="0">
                <a:latin typeface="Georgia" panose="02040502050405020303" pitchFamily="18" charset="0"/>
              </a:rPr>
              <a:t>to read </a:t>
            </a:r>
            <a:r>
              <a:rPr lang="en-US" b="1" dirty="0">
                <a:latin typeface="Georgia" panose="02040502050405020303" pitchFamily="18" charset="0"/>
              </a:rPr>
              <a:t>all the instructions carefully. Once you have completed your reading, you can </a:t>
            </a:r>
            <a:r>
              <a:rPr lang="en-US" b="1" dirty="0" smtClean="0">
                <a:latin typeface="Georgia" panose="02040502050405020303" pitchFamily="18" charset="0"/>
              </a:rPr>
              <a:t>now proceed </a:t>
            </a:r>
            <a:r>
              <a:rPr lang="en-US" b="1" dirty="0">
                <a:latin typeface="Georgia" panose="02040502050405020303" pitchFamily="18" charset="0"/>
              </a:rPr>
              <a:t>to enter TDS details in the worksheet.</a:t>
            </a:r>
          </a:p>
        </p:txBody>
      </p:sp>
    </p:spTree>
    <p:extLst>
      <p:ext uri="{BB962C8B-B14F-4D97-AF65-F5344CB8AC3E}">
        <p14:creationId xmlns:p14="http://schemas.microsoft.com/office/powerpoint/2010/main" val="140058679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 Placeholder 2"/>
          <p:cNvSpPr txBox="1">
            <a:spLocks/>
          </p:cNvSpPr>
          <p:nvPr/>
        </p:nvSpPr>
        <p:spPr>
          <a:xfrm>
            <a:off x="2112963" y="82550"/>
            <a:ext cx="7391400" cy="381000"/>
          </a:xfrm>
          <a:prstGeom prst="rect">
            <a:avLst/>
          </a:prstGeom>
        </p:spPr>
        <p:txBody>
          <a:bodyPr/>
          <a:lstStyle>
            <a:lvl1pPr marL="228600" indent="-228600" algn="l" rtl="0" eaLnBrk="0" fontAlgn="base" hangingPunct="0">
              <a:spcBef>
                <a:spcPct val="50000"/>
              </a:spcBef>
              <a:spcAft>
                <a:spcPct val="0"/>
              </a:spcAft>
              <a:buClr>
                <a:srgbClr val="AF2828"/>
              </a:buClr>
              <a:buSzPct val="80000"/>
              <a:buFont typeface="Wingdings" panose="05000000000000000000" pitchFamily="2" charset="2"/>
              <a:buChar char="n"/>
              <a:defRPr sz="1600">
                <a:solidFill>
                  <a:srgbClr val="000000"/>
                </a:solidFill>
                <a:latin typeface="Arial" pitchFamily="34" charset="0"/>
                <a:ea typeface="+mn-ea"/>
                <a:cs typeface="Arial" pitchFamily="34" charset="0"/>
              </a:defRPr>
            </a:lvl1pPr>
            <a:lvl2pPr marL="571500" indent="-228600" algn="l" rtl="0" eaLnBrk="0" fontAlgn="base" hangingPunct="0">
              <a:spcBef>
                <a:spcPct val="25000"/>
              </a:spcBef>
              <a:spcAft>
                <a:spcPct val="0"/>
              </a:spcAft>
              <a:buClr>
                <a:srgbClr val="AF2828"/>
              </a:buClr>
              <a:buChar char="—"/>
              <a:defRPr sz="1600">
                <a:solidFill>
                  <a:srgbClr val="000000"/>
                </a:solidFill>
                <a:latin typeface="Arial" pitchFamily="34" charset="0"/>
                <a:cs typeface="Arial" pitchFamily="34" charset="0"/>
              </a:defRPr>
            </a:lvl2pPr>
            <a:lvl3pPr marL="914400" indent="-228600" algn="l" rtl="0" eaLnBrk="0" fontAlgn="base" hangingPunct="0">
              <a:spcBef>
                <a:spcPct val="25000"/>
              </a:spcBef>
              <a:spcAft>
                <a:spcPct val="0"/>
              </a:spcAft>
              <a:buClr>
                <a:srgbClr val="AF2828"/>
              </a:buClr>
              <a:buSzPct val="70000"/>
              <a:buFont typeface="Wingdings" panose="05000000000000000000" pitchFamily="2" charset="2"/>
              <a:buChar char="n"/>
              <a:defRPr sz="1600">
                <a:solidFill>
                  <a:srgbClr val="000000"/>
                </a:solidFill>
                <a:latin typeface="Arial" pitchFamily="34" charset="0"/>
                <a:cs typeface="Arial" pitchFamily="34" charset="0"/>
              </a:defRPr>
            </a:lvl3pPr>
            <a:lvl4pPr marL="1262063" indent="-233363" algn="l" rtl="0" eaLnBrk="0" fontAlgn="base" hangingPunct="0">
              <a:spcBef>
                <a:spcPct val="25000"/>
              </a:spcBef>
              <a:spcAft>
                <a:spcPct val="0"/>
              </a:spcAft>
              <a:buClr>
                <a:srgbClr val="AF2828"/>
              </a:buClr>
              <a:buChar char="—"/>
              <a:defRPr sz="1600">
                <a:solidFill>
                  <a:srgbClr val="000000"/>
                </a:solidFill>
                <a:latin typeface="Arial" pitchFamily="34" charset="0"/>
                <a:cs typeface="Arial" pitchFamily="34" charset="0"/>
              </a:defRPr>
            </a:lvl4pPr>
            <a:lvl5pPr marL="1600200" indent="-223838" algn="l" rtl="0" eaLnBrk="0" fontAlgn="base" hangingPunct="0">
              <a:spcBef>
                <a:spcPct val="25000"/>
              </a:spcBef>
              <a:spcAft>
                <a:spcPct val="0"/>
              </a:spcAft>
              <a:buClr>
                <a:srgbClr val="AF2828"/>
              </a:buClr>
              <a:buSzPct val="70000"/>
              <a:buFont typeface="Wingdings" panose="05000000000000000000" pitchFamily="2" charset="2"/>
              <a:buChar char="n"/>
              <a:defRPr sz="1600">
                <a:solidFill>
                  <a:srgbClr val="000000"/>
                </a:solidFill>
                <a:latin typeface="Arial" pitchFamily="34" charset="0"/>
                <a:cs typeface="Arial" pitchFamily="34" charset="0"/>
              </a:defRPr>
            </a:lvl5pPr>
            <a:lvl6pPr marL="2057400" indent="-223838" algn="l" rtl="0" eaLnBrk="1" fontAlgn="base" hangingPunct="1">
              <a:spcBef>
                <a:spcPct val="25000"/>
              </a:spcBef>
              <a:spcAft>
                <a:spcPct val="0"/>
              </a:spcAft>
              <a:buClr>
                <a:schemeClr val="accent1"/>
              </a:buClr>
              <a:buSzPct val="80000"/>
              <a:buFont typeface="Wingdings" pitchFamily="2" charset="2"/>
              <a:buChar char="n"/>
              <a:defRPr sz="1400">
                <a:solidFill>
                  <a:srgbClr val="474747"/>
                </a:solidFill>
                <a:latin typeface="+mn-lt"/>
              </a:defRPr>
            </a:lvl6pPr>
            <a:lvl7pPr marL="2514600" indent="-223838" algn="l" rtl="0" eaLnBrk="1" fontAlgn="base" hangingPunct="1">
              <a:spcBef>
                <a:spcPct val="25000"/>
              </a:spcBef>
              <a:spcAft>
                <a:spcPct val="0"/>
              </a:spcAft>
              <a:buClr>
                <a:schemeClr val="accent1"/>
              </a:buClr>
              <a:buSzPct val="80000"/>
              <a:buFont typeface="Wingdings" pitchFamily="2" charset="2"/>
              <a:buChar char="n"/>
              <a:defRPr sz="1400">
                <a:solidFill>
                  <a:srgbClr val="474747"/>
                </a:solidFill>
                <a:latin typeface="+mn-lt"/>
              </a:defRPr>
            </a:lvl7pPr>
            <a:lvl8pPr marL="2971800" indent="-223838" algn="l" rtl="0" eaLnBrk="1" fontAlgn="base" hangingPunct="1">
              <a:spcBef>
                <a:spcPct val="25000"/>
              </a:spcBef>
              <a:spcAft>
                <a:spcPct val="0"/>
              </a:spcAft>
              <a:buClr>
                <a:schemeClr val="accent1"/>
              </a:buClr>
              <a:buSzPct val="80000"/>
              <a:buFont typeface="Wingdings" pitchFamily="2" charset="2"/>
              <a:buChar char="n"/>
              <a:defRPr sz="1400">
                <a:solidFill>
                  <a:srgbClr val="474747"/>
                </a:solidFill>
                <a:latin typeface="+mn-lt"/>
              </a:defRPr>
            </a:lvl8pPr>
            <a:lvl9pPr marL="3429000" indent="-223838" algn="l" rtl="0" eaLnBrk="1" fontAlgn="base" hangingPunct="1">
              <a:spcBef>
                <a:spcPct val="25000"/>
              </a:spcBef>
              <a:spcAft>
                <a:spcPct val="0"/>
              </a:spcAft>
              <a:buClr>
                <a:schemeClr val="accent1"/>
              </a:buClr>
              <a:buSzPct val="80000"/>
              <a:buFont typeface="Wingdings" pitchFamily="2" charset="2"/>
              <a:buChar char="n"/>
              <a:defRPr sz="1400">
                <a:solidFill>
                  <a:srgbClr val="474747"/>
                </a:solidFill>
                <a:latin typeface="+mn-lt"/>
              </a:defRPr>
            </a:lvl9pPr>
          </a:lstStyle>
          <a:p>
            <a:pPr marL="0" indent="0">
              <a:buNone/>
              <a:defRPr/>
            </a:pPr>
            <a:r>
              <a:rPr lang="en-US" sz="1800" b="1" dirty="0">
                <a:solidFill>
                  <a:schemeClr val="bg1"/>
                </a:solidFill>
                <a:latin typeface="+mj-lt"/>
                <a:ea typeface="MS Mincho" panose="02020609040205080304" pitchFamily="49" charset="-128"/>
              </a:rPr>
              <a:t>Tax Deducted at Source</a:t>
            </a:r>
            <a:endParaRPr lang="en-US" altLang="en-US" sz="1800" b="1" kern="0" dirty="0">
              <a:solidFill>
                <a:schemeClr val="bg1"/>
              </a:solidFill>
              <a:latin typeface="+mj-lt"/>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3999" y="1912653"/>
            <a:ext cx="9144000" cy="4752738"/>
          </a:xfrm>
          <a:prstGeom prst="rect">
            <a:avLst/>
          </a:prstGeom>
        </p:spPr>
      </p:pic>
      <p:sp>
        <p:nvSpPr>
          <p:cNvPr id="8" name="Title 1"/>
          <p:cNvSpPr txBox="1">
            <a:spLocks/>
          </p:cNvSpPr>
          <p:nvPr/>
        </p:nvSpPr>
        <p:spPr>
          <a:xfrm>
            <a:off x="0" y="0"/>
            <a:ext cx="12192000" cy="379876"/>
          </a:xfrm>
          <a:prstGeom prst="rect">
            <a:avLst/>
          </a:prstGeom>
          <a:solidFill>
            <a:schemeClr val="accent6">
              <a:lumMod val="50000"/>
            </a:schemeClr>
          </a:solidFill>
        </p:spPr>
        <p:txBody>
          <a:bodyPr vert="horz" wrap="square" lIns="0" tIns="50941" rIns="0" bIns="50941" rtlCol="0" anchor="t" anchorCtr="0">
            <a:spAutoFit/>
          </a:bodyPr>
          <a:lstStyle>
            <a:lvl1pPr algn="l" defTabSz="899010" rtl="0" eaLnBrk="1" latinLnBrk="0" hangingPunct="1">
              <a:spcBef>
                <a:spcPct val="0"/>
              </a:spcBef>
              <a:buNone/>
              <a:defRPr sz="1588" kern="1200">
                <a:solidFill>
                  <a:schemeClr val="tx2"/>
                </a:solidFill>
                <a:latin typeface="+mj-lt"/>
                <a:ea typeface="+mj-ea"/>
                <a:cs typeface="+mj-cs"/>
              </a:defRPr>
            </a:lvl1pPr>
          </a:lstStyle>
          <a:p>
            <a:pPr algn="ctr"/>
            <a:r>
              <a:rPr lang="en-US" altLang="en-US" sz="1800" b="1" dirty="0">
                <a:solidFill>
                  <a:schemeClr val="bg1"/>
                </a:solidFill>
                <a:latin typeface="Georgia" panose="02040502050405020303" pitchFamily="18" charset="0"/>
                <a:ea typeface="MS Mincho" panose="02020609040205080304" pitchFamily="49" charset="-128"/>
              </a:rPr>
              <a:t>Tax deduction at source-Return </a:t>
            </a:r>
            <a:r>
              <a:rPr lang="en-US" altLang="en-US" sz="1800" b="1" dirty="0" smtClean="0">
                <a:solidFill>
                  <a:schemeClr val="bg1"/>
                </a:solidFill>
                <a:latin typeface="Georgia" panose="02040502050405020303" pitchFamily="18" charset="0"/>
                <a:ea typeface="MS Mincho" panose="02020609040205080304" pitchFamily="49" charset="-128"/>
              </a:rPr>
              <a:t>GSTR-07</a:t>
            </a:r>
            <a:r>
              <a:rPr lang="en-US" sz="1800" b="1" dirty="0" smtClean="0">
                <a:solidFill>
                  <a:schemeClr val="bg1"/>
                </a:solidFill>
                <a:latin typeface="Georgia" panose="02040502050405020303" pitchFamily="18" charset="0"/>
              </a:rPr>
              <a:t>	</a:t>
            </a:r>
            <a:endParaRPr lang="en-US" sz="1800" dirty="0">
              <a:solidFill>
                <a:schemeClr val="bg1"/>
              </a:solidFill>
              <a:latin typeface="Georgia" panose="02040502050405020303" pitchFamily="18" charset="0"/>
            </a:endParaRPr>
          </a:p>
        </p:txBody>
      </p:sp>
      <p:sp>
        <p:nvSpPr>
          <p:cNvPr id="3" name="Rectangle 2"/>
          <p:cNvSpPr/>
          <p:nvPr/>
        </p:nvSpPr>
        <p:spPr>
          <a:xfrm>
            <a:off x="1523999" y="546100"/>
            <a:ext cx="9390743" cy="1200329"/>
          </a:xfrm>
          <a:prstGeom prst="rect">
            <a:avLst/>
          </a:prstGeom>
        </p:spPr>
        <p:txBody>
          <a:bodyPr wrap="square">
            <a:spAutoFit/>
          </a:bodyPr>
          <a:lstStyle/>
          <a:p>
            <a:r>
              <a:rPr lang="en-US" b="1" dirty="0"/>
              <a:t>To add table-wise details in the Worksheet, perform following steps</a:t>
            </a:r>
            <a:r>
              <a:rPr lang="en-US" b="1" dirty="0" smtClean="0"/>
              <a:t>:</a:t>
            </a:r>
          </a:p>
          <a:p>
            <a:endParaRPr lang="en-US" b="1" dirty="0"/>
          </a:p>
          <a:p>
            <a:r>
              <a:rPr lang="en-US" b="1" dirty="0"/>
              <a:t>1. Go to the Home tab and enter GSTIN, Financial Year (select from the drop-down list) and</a:t>
            </a:r>
          </a:p>
          <a:p>
            <a:r>
              <a:rPr lang="en-US" b="1" dirty="0"/>
              <a:t>Tax Period (select from the drop-down list).</a:t>
            </a:r>
          </a:p>
        </p:txBody>
      </p:sp>
    </p:spTree>
    <p:extLst>
      <p:ext uri="{BB962C8B-B14F-4D97-AF65-F5344CB8AC3E}">
        <p14:creationId xmlns:p14="http://schemas.microsoft.com/office/powerpoint/2010/main" val="36587795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12192000" cy="379876"/>
          </a:xfrm>
          <a:prstGeom prst="rect">
            <a:avLst/>
          </a:prstGeom>
          <a:solidFill>
            <a:schemeClr val="accent6">
              <a:lumMod val="50000"/>
            </a:schemeClr>
          </a:solidFill>
        </p:spPr>
        <p:txBody>
          <a:bodyPr vert="horz" wrap="square" lIns="0" tIns="50941" rIns="0" bIns="50941" rtlCol="0" anchor="t" anchorCtr="0">
            <a:spAutoFit/>
          </a:bodyPr>
          <a:lstStyle>
            <a:lvl1pPr algn="l" defTabSz="899010" rtl="0" eaLnBrk="1" latinLnBrk="0" hangingPunct="1">
              <a:spcBef>
                <a:spcPct val="0"/>
              </a:spcBef>
              <a:buNone/>
              <a:defRPr sz="1588" kern="1200">
                <a:solidFill>
                  <a:schemeClr val="tx2"/>
                </a:solidFill>
                <a:latin typeface="+mj-lt"/>
                <a:ea typeface="+mj-ea"/>
                <a:cs typeface="+mj-cs"/>
              </a:defRPr>
            </a:lvl1pPr>
          </a:lstStyle>
          <a:p>
            <a:pPr algn="ctr"/>
            <a:r>
              <a:rPr lang="en-US" altLang="en-US" sz="1800" b="1" dirty="0">
                <a:solidFill>
                  <a:schemeClr val="bg1"/>
                </a:solidFill>
                <a:latin typeface="Georgia" panose="02040502050405020303" pitchFamily="18" charset="0"/>
                <a:ea typeface="MS Mincho" panose="02020609040205080304" pitchFamily="49" charset="-128"/>
              </a:rPr>
              <a:t>Tax deduction at source-Return </a:t>
            </a:r>
            <a:r>
              <a:rPr lang="en-US" altLang="en-US" sz="1800" b="1" dirty="0" smtClean="0">
                <a:solidFill>
                  <a:schemeClr val="bg1"/>
                </a:solidFill>
                <a:latin typeface="Georgia" panose="02040502050405020303" pitchFamily="18" charset="0"/>
                <a:ea typeface="MS Mincho" panose="02020609040205080304" pitchFamily="49" charset="-128"/>
              </a:rPr>
              <a:t>GSTR-07</a:t>
            </a:r>
            <a:r>
              <a:rPr lang="en-US" sz="1800" b="1" dirty="0" smtClean="0">
                <a:solidFill>
                  <a:schemeClr val="bg1"/>
                </a:solidFill>
                <a:latin typeface="Georgia" panose="02040502050405020303" pitchFamily="18" charset="0"/>
              </a:rPr>
              <a:t>	</a:t>
            </a:r>
            <a:endParaRPr lang="en-US" sz="1800" dirty="0">
              <a:solidFill>
                <a:schemeClr val="bg1"/>
              </a:solidFill>
              <a:latin typeface="Georgia" panose="02040502050405020303" pitchFamily="18" charset="0"/>
            </a:endParaRPr>
          </a:p>
        </p:txBody>
      </p:sp>
      <p:sp>
        <p:nvSpPr>
          <p:cNvPr id="6" name="Rectangle 5"/>
          <p:cNvSpPr/>
          <p:nvPr/>
        </p:nvSpPr>
        <p:spPr>
          <a:xfrm>
            <a:off x="275771" y="484915"/>
            <a:ext cx="11916229" cy="830997"/>
          </a:xfrm>
          <a:prstGeom prst="rect">
            <a:avLst/>
          </a:prstGeom>
        </p:spPr>
        <p:txBody>
          <a:bodyPr wrap="square">
            <a:spAutoFit/>
          </a:bodyPr>
          <a:lstStyle/>
          <a:p>
            <a:r>
              <a:rPr lang="en-US" sz="1600" b="1" dirty="0" smtClean="0">
                <a:latin typeface="Georgia" panose="02040502050405020303" pitchFamily="18" charset="0"/>
              </a:rPr>
              <a:t>1. Go </a:t>
            </a:r>
            <a:r>
              <a:rPr lang="en-US" sz="1600" b="1" dirty="0">
                <a:latin typeface="Georgia" panose="02040502050405020303" pitchFamily="18" charset="0"/>
              </a:rPr>
              <a:t>to the Suppliers Master tab and enter GSTIN and other details of the deductee </a:t>
            </a:r>
            <a:r>
              <a:rPr lang="en-US" sz="1600" b="1" dirty="0" smtClean="0">
                <a:latin typeface="Georgia" panose="02040502050405020303" pitchFamily="18" charset="0"/>
              </a:rPr>
              <a:t>or suppliers</a:t>
            </a:r>
            <a:r>
              <a:rPr lang="en-US" sz="1600" dirty="0">
                <a:latin typeface="Georgia" panose="02040502050405020303" pitchFamily="18" charset="0"/>
              </a:rPr>
              <a:t>. This will help you easily populate data in the Table 3 and Table </a:t>
            </a:r>
            <a:r>
              <a:rPr lang="en-US" sz="1600" dirty="0" smtClean="0">
                <a:latin typeface="Georgia" panose="02040502050405020303" pitchFamily="18" charset="0"/>
              </a:rPr>
              <a:t>4.Entering </a:t>
            </a:r>
            <a:r>
              <a:rPr lang="en-US" sz="1600" dirty="0">
                <a:latin typeface="Georgia" panose="02040502050405020303" pitchFamily="18" charset="0"/>
              </a:rPr>
              <a:t>details in the Suppliers Master sheet is not mandatory. You </a:t>
            </a:r>
            <a:r>
              <a:rPr lang="en-US" sz="1600" dirty="0" smtClean="0">
                <a:latin typeface="Georgia" panose="02040502050405020303" pitchFamily="18" charset="0"/>
              </a:rPr>
              <a:t>can update </a:t>
            </a:r>
            <a:r>
              <a:rPr lang="en-US" sz="1600" dirty="0">
                <a:latin typeface="Georgia" panose="02040502050405020303" pitchFamily="18" charset="0"/>
              </a:rPr>
              <a:t>the details in Table no 3 and 4 without updating the details </a:t>
            </a:r>
            <a:r>
              <a:rPr lang="en-US" sz="1600" dirty="0" smtClean="0">
                <a:latin typeface="Georgia" panose="02040502050405020303" pitchFamily="18" charset="0"/>
              </a:rPr>
              <a:t>in suppliers </a:t>
            </a:r>
            <a:r>
              <a:rPr lang="en-US" sz="1600" dirty="0">
                <a:latin typeface="Georgia" panose="02040502050405020303" pitchFamily="18" charset="0"/>
              </a:rPr>
              <a:t>Master</a:t>
            </a:r>
            <a:r>
              <a:rPr lang="en-US" sz="1600" dirty="0" smtClean="0">
                <a:latin typeface="Georgia" panose="02040502050405020303" pitchFamily="18" charset="0"/>
              </a:rPr>
              <a:t>.</a:t>
            </a:r>
            <a:endParaRPr lang="en-US" sz="1600" dirty="0">
              <a:latin typeface="Georgia" panose="02040502050405020303" pitchFamily="18" charset="0"/>
            </a:endParaRPr>
          </a:p>
        </p:txBody>
      </p:sp>
      <p:pic>
        <p:nvPicPr>
          <p:cNvPr id="7" name="Picture 6"/>
          <p:cNvPicPr>
            <a:picLocks noChangeAspect="1"/>
          </p:cNvPicPr>
          <p:nvPr/>
        </p:nvPicPr>
        <p:blipFill>
          <a:blip r:embed="rId2"/>
          <a:stretch>
            <a:fillRect/>
          </a:stretch>
        </p:blipFill>
        <p:spPr>
          <a:xfrm>
            <a:off x="2056040" y="1432291"/>
            <a:ext cx="7378246" cy="3080687"/>
          </a:xfrm>
          <a:prstGeom prst="rect">
            <a:avLst/>
          </a:prstGeom>
        </p:spPr>
      </p:pic>
      <p:sp>
        <p:nvSpPr>
          <p:cNvPr id="10" name="Content Placeholder 2"/>
          <p:cNvSpPr>
            <a:spLocks noGrp="1"/>
          </p:cNvSpPr>
          <p:nvPr>
            <p:ph idx="1"/>
          </p:nvPr>
        </p:nvSpPr>
        <p:spPr>
          <a:xfrm>
            <a:off x="275771" y="4614143"/>
            <a:ext cx="10515600" cy="2673804"/>
          </a:xfrm>
        </p:spPr>
        <p:txBody>
          <a:bodyPr>
            <a:noAutofit/>
          </a:bodyPr>
          <a:lstStyle/>
          <a:p>
            <a:pPr algn="just"/>
            <a:r>
              <a:rPr lang="en-US" sz="1600" b="1" dirty="0">
                <a:latin typeface="Georgia" panose="02040502050405020303" pitchFamily="18" charset="0"/>
              </a:rPr>
              <a:t>2a</a:t>
            </a:r>
            <a:r>
              <a:rPr lang="en-US" sz="1600" dirty="0">
                <a:latin typeface="Georgia" panose="02040502050405020303" pitchFamily="18" charset="0"/>
              </a:rPr>
              <a:t>. Column B S.NO., will get automatically populated after you click the Validate </a:t>
            </a:r>
            <a:r>
              <a:rPr lang="en-US" sz="1600" dirty="0" smtClean="0">
                <a:latin typeface="Georgia" panose="02040502050405020303" pitchFamily="18" charset="0"/>
              </a:rPr>
              <a:t>Sheet button</a:t>
            </a:r>
            <a:r>
              <a:rPr lang="en-US" sz="1600" dirty="0">
                <a:latin typeface="Georgia" panose="02040502050405020303" pitchFamily="18" charset="0"/>
              </a:rPr>
              <a:t>.</a:t>
            </a:r>
          </a:p>
          <a:p>
            <a:pPr algn="just"/>
            <a:r>
              <a:rPr lang="en-US" sz="1600" b="1" dirty="0">
                <a:latin typeface="Georgia" panose="02040502050405020303" pitchFamily="18" charset="0"/>
              </a:rPr>
              <a:t>2b</a:t>
            </a:r>
            <a:r>
              <a:rPr lang="en-US" sz="1600" dirty="0">
                <a:latin typeface="Georgia" panose="02040502050405020303" pitchFamily="18" charset="0"/>
              </a:rPr>
              <a:t>. Fill Column C, GSTIN of </a:t>
            </a:r>
            <a:r>
              <a:rPr lang="en-US" sz="1600" dirty="0" err="1">
                <a:latin typeface="Georgia" panose="02040502050405020303" pitchFamily="18" charset="0"/>
              </a:rPr>
              <a:t>deductee</a:t>
            </a:r>
            <a:r>
              <a:rPr lang="en-US" sz="1600" dirty="0">
                <a:latin typeface="Georgia" panose="02040502050405020303" pitchFamily="18" charset="0"/>
              </a:rPr>
              <a:t>/Supplier *, with active GSTIN. You can </a:t>
            </a:r>
            <a:r>
              <a:rPr lang="en-US" sz="1600" dirty="0" smtClean="0">
                <a:latin typeface="Georgia" panose="02040502050405020303" pitchFamily="18" charset="0"/>
              </a:rPr>
              <a:t>verify validity </a:t>
            </a:r>
            <a:r>
              <a:rPr lang="en-US" sz="1600" dirty="0">
                <a:latin typeface="Georgia" panose="02040502050405020303" pitchFamily="18" charset="0"/>
              </a:rPr>
              <a:t>of GSTIN from the GST portal: Home &gt; Search Taxpayer &gt; Search </a:t>
            </a:r>
            <a:r>
              <a:rPr lang="en-US" sz="1600" dirty="0" smtClean="0">
                <a:latin typeface="Georgia" panose="02040502050405020303" pitchFamily="18" charset="0"/>
              </a:rPr>
              <a:t>by GSTIN/UIN. This </a:t>
            </a:r>
            <a:r>
              <a:rPr lang="en-US" sz="1600" dirty="0">
                <a:latin typeface="Georgia" panose="02040502050405020303" pitchFamily="18" charset="0"/>
              </a:rPr>
              <a:t>is the only mandatory field in this sheet.</a:t>
            </a:r>
          </a:p>
          <a:p>
            <a:pPr algn="just"/>
            <a:r>
              <a:rPr lang="en-US" sz="1600" b="1" dirty="0" smtClean="0">
                <a:latin typeface="Georgia" panose="02040502050405020303" pitchFamily="18" charset="0"/>
              </a:rPr>
              <a:t>2c</a:t>
            </a:r>
            <a:r>
              <a:rPr lang="en-US" sz="1600" b="1" dirty="0">
                <a:latin typeface="Georgia" panose="02040502050405020303" pitchFamily="18" charset="0"/>
              </a:rPr>
              <a:t>. </a:t>
            </a:r>
            <a:r>
              <a:rPr lang="en-US" sz="1600" dirty="0">
                <a:latin typeface="Georgia" panose="02040502050405020303" pitchFamily="18" charset="0"/>
              </a:rPr>
              <a:t>In Column D, Legal name, enter legal name of the </a:t>
            </a:r>
            <a:r>
              <a:rPr lang="en-US" sz="1600" dirty="0" err="1">
                <a:latin typeface="Georgia" panose="02040502050405020303" pitchFamily="18" charset="0"/>
              </a:rPr>
              <a:t>deductee</a:t>
            </a:r>
            <a:r>
              <a:rPr lang="en-US" sz="1600" dirty="0">
                <a:latin typeface="Georgia" panose="02040502050405020303" pitchFamily="18" charset="0"/>
              </a:rPr>
              <a:t>/supplier (this field is </a:t>
            </a:r>
            <a:r>
              <a:rPr lang="en-US" sz="1600" dirty="0" smtClean="0">
                <a:latin typeface="Georgia" panose="02040502050405020303" pitchFamily="18" charset="0"/>
              </a:rPr>
              <a:t>not mandatory</a:t>
            </a:r>
            <a:r>
              <a:rPr lang="en-US" sz="1600" dirty="0">
                <a:latin typeface="Georgia" panose="02040502050405020303" pitchFamily="18" charset="0"/>
              </a:rPr>
              <a:t>)</a:t>
            </a:r>
          </a:p>
          <a:p>
            <a:pPr algn="just"/>
            <a:r>
              <a:rPr lang="en-US" sz="1600" b="1" dirty="0">
                <a:latin typeface="Georgia" panose="02040502050405020303" pitchFamily="18" charset="0"/>
              </a:rPr>
              <a:t>2d</a:t>
            </a:r>
            <a:r>
              <a:rPr lang="en-US" sz="1600" dirty="0">
                <a:latin typeface="Georgia" panose="02040502050405020303" pitchFamily="18" charset="0"/>
              </a:rPr>
              <a:t>. In Column E, Trade name if any, enter trade name of the </a:t>
            </a:r>
            <a:r>
              <a:rPr lang="en-US" sz="1600" dirty="0" err="1">
                <a:latin typeface="Georgia" panose="02040502050405020303" pitchFamily="18" charset="0"/>
              </a:rPr>
              <a:t>deductee</a:t>
            </a:r>
            <a:r>
              <a:rPr lang="en-US" sz="1600" dirty="0">
                <a:latin typeface="Georgia" panose="02040502050405020303" pitchFamily="18" charset="0"/>
              </a:rPr>
              <a:t>/supplier (this </a:t>
            </a:r>
            <a:r>
              <a:rPr lang="en-US" sz="1600" dirty="0" smtClean="0">
                <a:latin typeface="Georgia" panose="02040502050405020303" pitchFamily="18" charset="0"/>
              </a:rPr>
              <a:t>field is </a:t>
            </a:r>
            <a:r>
              <a:rPr lang="en-US" sz="1600" dirty="0">
                <a:latin typeface="Georgia" panose="02040502050405020303" pitchFamily="18" charset="0"/>
              </a:rPr>
              <a:t>not mandatory)</a:t>
            </a:r>
          </a:p>
          <a:p>
            <a:pPr algn="just"/>
            <a:r>
              <a:rPr lang="en-US" sz="1600" b="1" dirty="0">
                <a:latin typeface="Georgia" panose="02040502050405020303" pitchFamily="18" charset="0"/>
              </a:rPr>
              <a:t>2e</a:t>
            </a:r>
            <a:r>
              <a:rPr lang="en-US" sz="1600" dirty="0">
                <a:latin typeface="Georgia" panose="02040502050405020303" pitchFamily="18" charset="0"/>
              </a:rPr>
              <a:t>. In Column F, Action, select “Delete” only if you want to delete from the Master sheet</a:t>
            </a:r>
            <a:r>
              <a:rPr lang="en-US" sz="1600" dirty="0" smtClean="0">
                <a:latin typeface="Georgia" panose="02040502050405020303" pitchFamily="18" charset="0"/>
              </a:rPr>
              <a:t>. (</a:t>
            </a:r>
            <a:r>
              <a:rPr lang="en-US" sz="1600" dirty="0">
                <a:latin typeface="Georgia" panose="02040502050405020303" pitchFamily="18" charset="0"/>
              </a:rPr>
              <a:t>this field is not mandatory)</a:t>
            </a:r>
          </a:p>
        </p:txBody>
      </p:sp>
    </p:spTree>
    <p:extLst>
      <p:ext uri="{BB962C8B-B14F-4D97-AF65-F5344CB8AC3E}">
        <p14:creationId xmlns:p14="http://schemas.microsoft.com/office/powerpoint/2010/main" val="374614734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12192000" cy="379876"/>
          </a:xfrm>
          <a:prstGeom prst="rect">
            <a:avLst/>
          </a:prstGeom>
          <a:solidFill>
            <a:schemeClr val="accent6">
              <a:lumMod val="50000"/>
            </a:schemeClr>
          </a:solidFill>
        </p:spPr>
        <p:txBody>
          <a:bodyPr vert="horz" wrap="square" lIns="0" tIns="50941" rIns="0" bIns="50941" rtlCol="0" anchor="t" anchorCtr="0">
            <a:spAutoFit/>
          </a:bodyPr>
          <a:lstStyle>
            <a:lvl1pPr algn="l" defTabSz="899010" rtl="0" eaLnBrk="1" latinLnBrk="0" hangingPunct="1">
              <a:spcBef>
                <a:spcPct val="0"/>
              </a:spcBef>
              <a:buNone/>
              <a:defRPr sz="1588" kern="1200">
                <a:solidFill>
                  <a:schemeClr val="tx2"/>
                </a:solidFill>
                <a:latin typeface="+mj-lt"/>
                <a:ea typeface="+mj-ea"/>
                <a:cs typeface="+mj-cs"/>
              </a:defRPr>
            </a:lvl1pPr>
          </a:lstStyle>
          <a:p>
            <a:pPr algn="ctr"/>
            <a:r>
              <a:rPr lang="en-US" altLang="en-US" sz="1800" b="1" dirty="0">
                <a:solidFill>
                  <a:schemeClr val="bg1"/>
                </a:solidFill>
                <a:latin typeface="Georgia" panose="02040502050405020303" pitchFamily="18" charset="0"/>
                <a:ea typeface="MS Mincho" panose="02020609040205080304" pitchFamily="49" charset="-128"/>
              </a:rPr>
              <a:t>Tax deduction at source-Return </a:t>
            </a:r>
            <a:r>
              <a:rPr lang="en-US" altLang="en-US" sz="1800" b="1" dirty="0" smtClean="0">
                <a:solidFill>
                  <a:schemeClr val="bg1"/>
                </a:solidFill>
                <a:latin typeface="Georgia" panose="02040502050405020303" pitchFamily="18" charset="0"/>
                <a:ea typeface="MS Mincho" panose="02020609040205080304" pitchFamily="49" charset="-128"/>
              </a:rPr>
              <a:t>GSTR-07</a:t>
            </a:r>
            <a:r>
              <a:rPr lang="en-US" sz="1800" b="1" dirty="0" smtClean="0">
                <a:solidFill>
                  <a:schemeClr val="bg1"/>
                </a:solidFill>
                <a:latin typeface="Georgia" panose="02040502050405020303" pitchFamily="18" charset="0"/>
              </a:rPr>
              <a:t>	</a:t>
            </a:r>
            <a:endParaRPr lang="en-US" sz="1800" dirty="0">
              <a:solidFill>
                <a:schemeClr val="bg1"/>
              </a:solidFill>
              <a:latin typeface="Georgia" panose="02040502050405020303" pitchFamily="18" charset="0"/>
            </a:endParaRPr>
          </a:p>
        </p:txBody>
      </p:sp>
      <p:sp>
        <p:nvSpPr>
          <p:cNvPr id="5" name="Rectangle 4"/>
          <p:cNvSpPr/>
          <p:nvPr/>
        </p:nvSpPr>
        <p:spPr>
          <a:xfrm>
            <a:off x="1756227" y="696464"/>
            <a:ext cx="9289143" cy="369332"/>
          </a:xfrm>
          <a:prstGeom prst="rect">
            <a:avLst/>
          </a:prstGeom>
        </p:spPr>
        <p:txBody>
          <a:bodyPr wrap="square">
            <a:spAutoFit/>
          </a:bodyPr>
          <a:lstStyle/>
          <a:p>
            <a:r>
              <a:rPr lang="en-US" b="1" dirty="0">
                <a:latin typeface="Georgia" panose="02040502050405020303" pitchFamily="18" charset="0"/>
              </a:rPr>
              <a:t>3. Click the Validate Sheet button. No Errors popup appears. Click OK.</a:t>
            </a:r>
          </a:p>
        </p:txBody>
      </p:sp>
      <p:pic>
        <p:nvPicPr>
          <p:cNvPr id="7" name="Picture 6"/>
          <p:cNvPicPr>
            <a:picLocks noChangeAspect="1"/>
          </p:cNvPicPr>
          <p:nvPr/>
        </p:nvPicPr>
        <p:blipFill>
          <a:blip r:embed="rId2"/>
          <a:stretch>
            <a:fillRect/>
          </a:stretch>
        </p:blipFill>
        <p:spPr>
          <a:xfrm>
            <a:off x="1611444" y="1958748"/>
            <a:ext cx="9433926" cy="3817938"/>
          </a:xfrm>
          <a:prstGeom prst="rect">
            <a:avLst/>
          </a:prstGeom>
        </p:spPr>
      </p:pic>
    </p:spTree>
    <p:extLst>
      <p:ext uri="{BB962C8B-B14F-4D97-AF65-F5344CB8AC3E}">
        <p14:creationId xmlns:p14="http://schemas.microsoft.com/office/powerpoint/2010/main" val="67342884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12192000" cy="379876"/>
          </a:xfrm>
          <a:prstGeom prst="rect">
            <a:avLst/>
          </a:prstGeom>
          <a:solidFill>
            <a:schemeClr val="accent6">
              <a:lumMod val="50000"/>
            </a:schemeClr>
          </a:solidFill>
        </p:spPr>
        <p:txBody>
          <a:bodyPr vert="horz" wrap="square" lIns="0" tIns="50941" rIns="0" bIns="50941" rtlCol="0" anchor="t" anchorCtr="0">
            <a:spAutoFit/>
          </a:bodyPr>
          <a:lstStyle>
            <a:lvl1pPr algn="l" defTabSz="899010" rtl="0" eaLnBrk="1" latinLnBrk="0" hangingPunct="1">
              <a:spcBef>
                <a:spcPct val="0"/>
              </a:spcBef>
              <a:buNone/>
              <a:defRPr sz="1588" kern="1200">
                <a:solidFill>
                  <a:schemeClr val="tx2"/>
                </a:solidFill>
                <a:latin typeface="+mj-lt"/>
                <a:ea typeface="+mj-ea"/>
                <a:cs typeface="+mj-cs"/>
              </a:defRPr>
            </a:lvl1pPr>
          </a:lstStyle>
          <a:p>
            <a:pPr algn="ctr"/>
            <a:r>
              <a:rPr lang="en-US" altLang="en-US" sz="1800" b="1" dirty="0">
                <a:solidFill>
                  <a:schemeClr val="bg1"/>
                </a:solidFill>
                <a:latin typeface="Georgia" panose="02040502050405020303" pitchFamily="18" charset="0"/>
                <a:ea typeface="MS Mincho" panose="02020609040205080304" pitchFamily="49" charset="-128"/>
              </a:rPr>
              <a:t>Tax deduction at source-Return </a:t>
            </a:r>
            <a:r>
              <a:rPr lang="en-US" altLang="en-US" sz="1800" b="1" dirty="0" smtClean="0">
                <a:solidFill>
                  <a:schemeClr val="bg1"/>
                </a:solidFill>
                <a:latin typeface="Georgia" panose="02040502050405020303" pitchFamily="18" charset="0"/>
                <a:ea typeface="MS Mincho" panose="02020609040205080304" pitchFamily="49" charset="-128"/>
              </a:rPr>
              <a:t>GSTR-07</a:t>
            </a:r>
            <a:r>
              <a:rPr lang="en-US" sz="1800" b="1" dirty="0" smtClean="0">
                <a:solidFill>
                  <a:schemeClr val="bg1"/>
                </a:solidFill>
                <a:latin typeface="Georgia" panose="02040502050405020303" pitchFamily="18" charset="0"/>
              </a:rPr>
              <a:t>	</a:t>
            </a:r>
            <a:endParaRPr lang="en-US" sz="1800" dirty="0">
              <a:solidFill>
                <a:schemeClr val="bg1"/>
              </a:solidFill>
              <a:latin typeface="Georgia" panose="02040502050405020303" pitchFamily="18" charset="0"/>
            </a:endParaRPr>
          </a:p>
        </p:txBody>
      </p:sp>
      <p:sp>
        <p:nvSpPr>
          <p:cNvPr id="5" name="Rectangle 4"/>
          <p:cNvSpPr/>
          <p:nvPr/>
        </p:nvSpPr>
        <p:spPr>
          <a:xfrm>
            <a:off x="1756227" y="696464"/>
            <a:ext cx="9289143" cy="369332"/>
          </a:xfrm>
          <a:prstGeom prst="rect">
            <a:avLst/>
          </a:prstGeom>
        </p:spPr>
        <p:txBody>
          <a:bodyPr wrap="square">
            <a:spAutoFit/>
          </a:bodyPr>
          <a:lstStyle/>
          <a:p>
            <a:r>
              <a:rPr lang="en-US" b="1" dirty="0">
                <a:latin typeface="Georgia" panose="02040502050405020303" pitchFamily="18" charset="0"/>
              </a:rPr>
              <a:t>4. Go to 3 TDS tab and enter details in Columns B, C, D, E, F and G.</a:t>
            </a:r>
          </a:p>
        </p:txBody>
      </p:sp>
      <p:pic>
        <p:nvPicPr>
          <p:cNvPr id="2" name="Picture 1"/>
          <p:cNvPicPr>
            <a:picLocks noChangeAspect="1"/>
          </p:cNvPicPr>
          <p:nvPr/>
        </p:nvPicPr>
        <p:blipFill>
          <a:blip r:embed="rId2"/>
          <a:stretch>
            <a:fillRect/>
          </a:stretch>
        </p:blipFill>
        <p:spPr>
          <a:xfrm>
            <a:off x="1123723" y="1876879"/>
            <a:ext cx="9564420" cy="3740150"/>
          </a:xfrm>
          <a:prstGeom prst="rect">
            <a:avLst/>
          </a:prstGeom>
        </p:spPr>
      </p:pic>
    </p:spTree>
    <p:extLst>
      <p:ext uri="{BB962C8B-B14F-4D97-AF65-F5344CB8AC3E}">
        <p14:creationId xmlns:p14="http://schemas.microsoft.com/office/powerpoint/2010/main" val="33184340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00" y="559734"/>
            <a:ext cx="9144000" cy="410882"/>
          </a:xfrm>
          <a:prstGeom prst="rect">
            <a:avLst/>
          </a:prstGeom>
        </p:spPr>
        <p:txBody>
          <a:bodyPr wrap="square">
            <a:spAutoFit/>
          </a:bodyPr>
          <a:lstStyle/>
          <a:p>
            <a:pPr algn="ctr">
              <a:lnSpc>
                <a:spcPct val="115000"/>
              </a:lnSpc>
              <a:spcBef>
                <a:spcPts val="450"/>
              </a:spcBef>
              <a:spcAft>
                <a:spcPts val="450"/>
              </a:spcAft>
              <a:defRPr/>
            </a:pPr>
            <a:r>
              <a:rPr lang="en-US" altLang="en-US" b="1" dirty="0">
                <a:solidFill>
                  <a:schemeClr val="bg2"/>
                </a:solidFill>
                <a:latin typeface="Trebuchet MS"/>
                <a:ea typeface="MS Mincho" panose="02020609040205080304" pitchFamily="49" charset="-128"/>
              </a:rPr>
              <a:t>Applicability of Tax deduction at source</a:t>
            </a:r>
          </a:p>
        </p:txBody>
      </p:sp>
      <p:graphicFrame>
        <p:nvGraphicFramePr>
          <p:cNvPr id="8" name="Diagram 7"/>
          <p:cNvGraphicFramePr/>
          <p:nvPr>
            <p:extLst>
              <p:ext uri="{D42A27DB-BD31-4B8C-83A1-F6EECF244321}">
                <p14:modId xmlns:p14="http://schemas.microsoft.com/office/powerpoint/2010/main" val="2029283273"/>
              </p:ext>
            </p:extLst>
          </p:nvPr>
        </p:nvGraphicFramePr>
        <p:xfrm>
          <a:off x="1524000" y="970616"/>
          <a:ext cx="9029700" cy="5675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 Placeholder 2"/>
          <p:cNvSpPr txBox="1">
            <a:spLocks/>
          </p:cNvSpPr>
          <p:nvPr/>
        </p:nvSpPr>
        <p:spPr>
          <a:xfrm>
            <a:off x="2112963" y="82550"/>
            <a:ext cx="7391400" cy="381000"/>
          </a:xfrm>
          <a:prstGeom prst="rect">
            <a:avLst/>
          </a:prstGeom>
        </p:spPr>
        <p:txBody>
          <a:bodyPr/>
          <a:lstStyle>
            <a:lvl1pPr marL="228600" indent="-228600" algn="l" rtl="0" eaLnBrk="0" fontAlgn="base" hangingPunct="0">
              <a:spcBef>
                <a:spcPct val="50000"/>
              </a:spcBef>
              <a:spcAft>
                <a:spcPct val="0"/>
              </a:spcAft>
              <a:buClr>
                <a:srgbClr val="AF2828"/>
              </a:buClr>
              <a:buSzPct val="80000"/>
              <a:buFont typeface="Wingdings" panose="05000000000000000000" pitchFamily="2" charset="2"/>
              <a:buChar char="n"/>
              <a:defRPr sz="1600">
                <a:solidFill>
                  <a:srgbClr val="000000"/>
                </a:solidFill>
                <a:latin typeface="Arial" pitchFamily="34" charset="0"/>
                <a:ea typeface="+mn-ea"/>
                <a:cs typeface="Arial" pitchFamily="34" charset="0"/>
              </a:defRPr>
            </a:lvl1pPr>
            <a:lvl2pPr marL="571500" indent="-228600" algn="l" rtl="0" eaLnBrk="0" fontAlgn="base" hangingPunct="0">
              <a:spcBef>
                <a:spcPct val="25000"/>
              </a:spcBef>
              <a:spcAft>
                <a:spcPct val="0"/>
              </a:spcAft>
              <a:buClr>
                <a:srgbClr val="AF2828"/>
              </a:buClr>
              <a:buChar char="—"/>
              <a:defRPr sz="1600">
                <a:solidFill>
                  <a:srgbClr val="000000"/>
                </a:solidFill>
                <a:latin typeface="Arial" pitchFamily="34" charset="0"/>
                <a:cs typeface="Arial" pitchFamily="34" charset="0"/>
              </a:defRPr>
            </a:lvl2pPr>
            <a:lvl3pPr marL="914400" indent="-228600" algn="l" rtl="0" eaLnBrk="0" fontAlgn="base" hangingPunct="0">
              <a:spcBef>
                <a:spcPct val="25000"/>
              </a:spcBef>
              <a:spcAft>
                <a:spcPct val="0"/>
              </a:spcAft>
              <a:buClr>
                <a:srgbClr val="AF2828"/>
              </a:buClr>
              <a:buSzPct val="70000"/>
              <a:buFont typeface="Wingdings" panose="05000000000000000000" pitchFamily="2" charset="2"/>
              <a:buChar char="n"/>
              <a:defRPr sz="1600">
                <a:solidFill>
                  <a:srgbClr val="000000"/>
                </a:solidFill>
                <a:latin typeface="Arial" pitchFamily="34" charset="0"/>
                <a:cs typeface="Arial" pitchFamily="34" charset="0"/>
              </a:defRPr>
            </a:lvl3pPr>
            <a:lvl4pPr marL="1262063" indent="-233363" algn="l" rtl="0" eaLnBrk="0" fontAlgn="base" hangingPunct="0">
              <a:spcBef>
                <a:spcPct val="25000"/>
              </a:spcBef>
              <a:spcAft>
                <a:spcPct val="0"/>
              </a:spcAft>
              <a:buClr>
                <a:srgbClr val="AF2828"/>
              </a:buClr>
              <a:buChar char="—"/>
              <a:defRPr sz="1600">
                <a:solidFill>
                  <a:srgbClr val="000000"/>
                </a:solidFill>
                <a:latin typeface="Arial" pitchFamily="34" charset="0"/>
                <a:cs typeface="Arial" pitchFamily="34" charset="0"/>
              </a:defRPr>
            </a:lvl4pPr>
            <a:lvl5pPr marL="1600200" indent="-223838" algn="l" rtl="0" eaLnBrk="0" fontAlgn="base" hangingPunct="0">
              <a:spcBef>
                <a:spcPct val="25000"/>
              </a:spcBef>
              <a:spcAft>
                <a:spcPct val="0"/>
              </a:spcAft>
              <a:buClr>
                <a:srgbClr val="AF2828"/>
              </a:buClr>
              <a:buSzPct val="70000"/>
              <a:buFont typeface="Wingdings" panose="05000000000000000000" pitchFamily="2" charset="2"/>
              <a:buChar char="n"/>
              <a:defRPr sz="1600">
                <a:solidFill>
                  <a:srgbClr val="000000"/>
                </a:solidFill>
                <a:latin typeface="Arial" pitchFamily="34" charset="0"/>
                <a:cs typeface="Arial" pitchFamily="34" charset="0"/>
              </a:defRPr>
            </a:lvl5pPr>
            <a:lvl6pPr marL="2057400" indent="-223838" algn="l" rtl="0" eaLnBrk="1" fontAlgn="base" hangingPunct="1">
              <a:spcBef>
                <a:spcPct val="25000"/>
              </a:spcBef>
              <a:spcAft>
                <a:spcPct val="0"/>
              </a:spcAft>
              <a:buClr>
                <a:schemeClr val="accent1"/>
              </a:buClr>
              <a:buSzPct val="80000"/>
              <a:buFont typeface="Wingdings" pitchFamily="2" charset="2"/>
              <a:buChar char="n"/>
              <a:defRPr sz="1400">
                <a:solidFill>
                  <a:srgbClr val="474747"/>
                </a:solidFill>
                <a:latin typeface="+mn-lt"/>
              </a:defRPr>
            </a:lvl6pPr>
            <a:lvl7pPr marL="2514600" indent="-223838" algn="l" rtl="0" eaLnBrk="1" fontAlgn="base" hangingPunct="1">
              <a:spcBef>
                <a:spcPct val="25000"/>
              </a:spcBef>
              <a:spcAft>
                <a:spcPct val="0"/>
              </a:spcAft>
              <a:buClr>
                <a:schemeClr val="accent1"/>
              </a:buClr>
              <a:buSzPct val="80000"/>
              <a:buFont typeface="Wingdings" pitchFamily="2" charset="2"/>
              <a:buChar char="n"/>
              <a:defRPr sz="1400">
                <a:solidFill>
                  <a:srgbClr val="474747"/>
                </a:solidFill>
                <a:latin typeface="+mn-lt"/>
              </a:defRPr>
            </a:lvl7pPr>
            <a:lvl8pPr marL="2971800" indent="-223838" algn="l" rtl="0" eaLnBrk="1" fontAlgn="base" hangingPunct="1">
              <a:spcBef>
                <a:spcPct val="25000"/>
              </a:spcBef>
              <a:spcAft>
                <a:spcPct val="0"/>
              </a:spcAft>
              <a:buClr>
                <a:schemeClr val="accent1"/>
              </a:buClr>
              <a:buSzPct val="80000"/>
              <a:buFont typeface="Wingdings" pitchFamily="2" charset="2"/>
              <a:buChar char="n"/>
              <a:defRPr sz="1400">
                <a:solidFill>
                  <a:srgbClr val="474747"/>
                </a:solidFill>
                <a:latin typeface="+mn-lt"/>
              </a:defRPr>
            </a:lvl8pPr>
            <a:lvl9pPr marL="3429000" indent="-223838" algn="l" rtl="0" eaLnBrk="1" fontAlgn="base" hangingPunct="1">
              <a:spcBef>
                <a:spcPct val="25000"/>
              </a:spcBef>
              <a:spcAft>
                <a:spcPct val="0"/>
              </a:spcAft>
              <a:buClr>
                <a:schemeClr val="accent1"/>
              </a:buClr>
              <a:buSzPct val="80000"/>
              <a:buFont typeface="Wingdings" pitchFamily="2" charset="2"/>
              <a:buChar char="n"/>
              <a:defRPr sz="1400">
                <a:solidFill>
                  <a:srgbClr val="474747"/>
                </a:solidFill>
                <a:latin typeface="+mn-lt"/>
              </a:defRPr>
            </a:lvl9pPr>
          </a:lstStyle>
          <a:p>
            <a:pPr marL="0" indent="0">
              <a:buNone/>
              <a:defRPr/>
            </a:pPr>
            <a:r>
              <a:rPr lang="en-US" sz="1800" b="1" dirty="0">
                <a:solidFill>
                  <a:srgbClr val="FFFFFF"/>
                </a:solidFill>
                <a:latin typeface="Trebuchet MS"/>
                <a:ea typeface="MS Mincho" panose="02020609040205080304" pitchFamily="49" charset="-128"/>
              </a:rPr>
              <a:t>Tax deducted at source</a:t>
            </a:r>
            <a:endParaRPr lang="en-US" altLang="en-US" sz="1800" b="1" kern="0" dirty="0">
              <a:solidFill>
                <a:srgbClr val="FFFFFF"/>
              </a:solidFill>
              <a:latin typeface="Trebuchet MS"/>
            </a:endParaRPr>
          </a:p>
        </p:txBody>
      </p:sp>
      <p:sp>
        <p:nvSpPr>
          <p:cNvPr id="6" name="Title 1"/>
          <p:cNvSpPr txBox="1">
            <a:spLocks/>
          </p:cNvSpPr>
          <p:nvPr/>
        </p:nvSpPr>
        <p:spPr>
          <a:xfrm>
            <a:off x="0" y="0"/>
            <a:ext cx="12192000" cy="472209"/>
          </a:xfrm>
          <a:prstGeom prst="rect">
            <a:avLst/>
          </a:prstGeom>
          <a:solidFill>
            <a:schemeClr val="accent6">
              <a:lumMod val="50000"/>
            </a:schemeClr>
          </a:solidFill>
        </p:spPr>
        <p:txBody>
          <a:bodyPr vert="horz" wrap="square" lIns="0" tIns="50941" rIns="0" bIns="50941" rtlCol="0" anchor="t" anchorCtr="0">
            <a:spAutoFit/>
          </a:bodyPr>
          <a:lstStyle>
            <a:lvl1pPr algn="l" defTabSz="899010" rtl="0" eaLnBrk="1" latinLnBrk="0" hangingPunct="1">
              <a:spcBef>
                <a:spcPct val="0"/>
              </a:spcBef>
              <a:buNone/>
              <a:defRPr sz="1588" kern="1200">
                <a:solidFill>
                  <a:schemeClr val="tx2"/>
                </a:solidFill>
                <a:latin typeface="+mj-lt"/>
                <a:ea typeface="+mj-ea"/>
                <a:cs typeface="+mj-cs"/>
              </a:defRPr>
            </a:lvl1pPr>
          </a:lstStyle>
          <a:p>
            <a:pPr algn="ctr" defTabSz="914400"/>
            <a:r>
              <a:rPr lang="en-US" sz="2400" b="1" dirty="0" smtClean="0">
                <a:solidFill>
                  <a:schemeClr val="bg1"/>
                </a:solidFill>
                <a:latin typeface="Georgia" panose="02040502050405020303" pitchFamily="18" charset="0"/>
                <a:ea typeface="+mn-ea"/>
                <a:cs typeface="+mn-cs"/>
              </a:rPr>
              <a:t>TDS Provisions</a:t>
            </a:r>
            <a:endParaRPr lang="en-US" sz="2400" b="1" dirty="0">
              <a:solidFill>
                <a:schemeClr val="bg1"/>
              </a:solidFill>
              <a:latin typeface="Georgia" panose="02040502050405020303" pitchFamily="18" charset="0"/>
              <a:ea typeface="+mn-ea"/>
              <a:cs typeface="+mn-cs"/>
            </a:endParaRPr>
          </a:p>
        </p:txBody>
      </p:sp>
    </p:spTree>
    <p:extLst>
      <p:ext uri="{BB962C8B-B14F-4D97-AF65-F5344CB8AC3E}">
        <p14:creationId xmlns:p14="http://schemas.microsoft.com/office/powerpoint/2010/main" val="306247978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38629" y="735096"/>
            <a:ext cx="10624457" cy="1477328"/>
          </a:xfrm>
          <a:prstGeom prst="rect">
            <a:avLst/>
          </a:prstGeom>
        </p:spPr>
        <p:txBody>
          <a:bodyPr wrap="square">
            <a:spAutoFit/>
          </a:bodyPr>
          <a:lstStyle/>
          <a:p>
            <a:r>
              <a:rPr lang="en-US" b="1" dirty="0"/>
              <a:t>5. Once you have entered all the TDS details, click the Validate Sheet button.</a:t>
            </a:r>
          </a:p>
          <a:p>
            <a:endParaRPr lang="en-US" dirty="0"/>
          </a:p>
          <a:p>
            <a:r>
              <a:rPr lang="en-US" dirty="0" smtClean="0"/>
              <a:t>5a</a:t>
            </a:r>
            <a:r>
              <a:rPr lang="en-US" dirty="0"/>
              <a:t>. In case of successful validation, Column H of this sheet will be empty and you </a:t>
            </a:r>
            <a:r>
              <a:rPr lang="en-US" dirty="0" smtClean="0"/>
              <a:t>can directly </a:t>
            </a:r>
            <a:r>
              <a:rPr lang="en-US" dirty="0"/>
              <a:t>perform </a:t>
            </a:r>
            <a:r>
              <a:rPr lang="en-US" b="1" dirty="0"/>
              <a:t>Step 8.</a:t>
            </a:r>
          </a:p>
          <a:p>
            <a:r>
              <a:rPr lang="en-US" dirty="0"/>
              <a:t>5b. In case of unsuccessful validation, error-intimation popup will appear and the cells</a:t>
            </a:r>
          </a:p>
          <a:p>
            <a:r>
              <a:rPr lang="en-US" dirty="0"/>
              <a:t>of the Column H will show “</a:t>
            </a:r>
            <a:r>
              <a:rPr lang="en-US" b="1" dirty="0"/>
              <a:t>Error found in row”. </a:t>
            </a:r>
            <a:r>
              <a:rPr lang="en-US" dirty="0"/>
              <a:t>Close the popup by </a:t>
            </a:r>
            <a:r>
              <a:rPr lang="en-US" b="1" dirty="0"/>
              <a:t>clicking OK.</a:t>
            </a:r>
          </a:p>
        </p:txBody>
      </p:sp>
      <p:sp>
        <p:nvSpPr>
          <p:cNvPr id="6" name="Title 1"/>
          <p:cNvSpPr txBox="1">
            <a:spLocks/>
          </p:cNvSpPr>
          <p:nvPr/>
        </p:nvSpPr>
        <p:spPr>
          <a:xfrm>
            <a:off x="0" y="0"/>
            <a:ext cx="12192000" cy="379876"/>
          </a:xfrm>
          <a:prstGeom prst="rect">
            <a:avLst/>
          </a:prstGeom>
          <a:solidFill>
            <a:schemeClr val="accent6">
              <a:lumMod val="50000"/>
            </a:schemeClr>
          </a:solidFill>
        </p:spPr>
        <p:txBody>
          <a:bodyPr vert="horz" wrap="square" lIns="0" tIns="50941" rIns="0" bIns="50941" rtlCol="0" anchor="t" anchorCtr="0">
            <a:spAutoFit/>
          </a:bodyPr>
          <a:lstStyle>
            <a:lvl1pPr algn="l" defTabSz="899010" rtl="0" eaLnBrk="1" latinLnBrk="0" hangingPunct="1">
              <a:spcBef>
                <a:spcPct val="0"/>
              </a:spcBef>
              <a:buNone/>
              <a:defRPr sz="1588" kern="1200">
                <a:solidFill>
                  <a:schemeClr val="tx2"/>
                </a:solidFill>
                <a:latin typeface="+mj-lt"/>
                <a:ea typeface="+mj-ea"/>
                <a:cs typeface="+mj-cs"/>
              </a:defRPr>
            </a:lvl1pPr>
          </a:lstStyle>
          <a:p>
            <a:pPr algn="ctr"/>
            <a:r>
              <a:rPr lang="en-US" altLang="en-US" sz="1800" b="1" dirty="0">
                <a:solidFill>
                  <a:schemeClr val="bg1"/>
                </a:solidFill>
                <a:latin typeface="Georgia" panose="02040502050405020303" pitchFamily="18" charset="0"/>
                <a:ea typeface="MS Mincho" panose="02020609040205080304" pitchFamily="49" charset="-128"/>
              </a:rPr>
              <a:t>Tax deduction at source-Return </a:t>
            </a:r>
            <a:r>
              <a:rPr lang="en-US" altLang="en-US" sz="1800" b="1" dirty="0" smtClean="0">
                <a:solidFill>
                  <a:schemeClr val="bg1"/>
                </a:solidFill>
                <a:latin typeface="Georgia" panose="02040502050405020303" pitchFamily="18" charset="0"/>
                <a:ea typeface="MS Mincho" panose="02020609040205080304" pitchFamily="49" charset="-128"/>
              </a:rPr>
              <a:t>GSTR-07</a:t>
            </a:r>
            <a:r>
              <a:rPr lang="en-US" sz="1800" b="1" dirty="0" smtClean="0">
                <a:solidFill>
                  <a:schemeClr val="bg1"/>
                </a:solidFill>
                <a:latin typeface="Georgia" panose="02040502050405020303" pitchFamily="18" charset="0"/>
              </a:rPr>
              <a:t>	</a:t>
            </a:r>
            <a:endParaRPr lang="en-US" sz="1800" dirty="0">
              <a:solidFill>
                <a:schemeClr val="bg1"/>
              </a:solidFill>
              <a:latin typeface="Georgia" panose="02040502050405020303" pitchFamily="18" charset="0"/>
            </a:endParaRPr>
          </a:p>
        </p:txBody>
      </p:sp>
      <p:pic>
        <p:nvPicPr>
          <p:cNvPr id="7" name="Picture 6"/>
          <p:cNvPicPr>
            <a:picLocks noChangeAspect="1"/>
          </p:cNvPicPr>
          <p:nvPr/>
        </p:nvPicPr>
        <p:blipFill>
          <a:blip r:embed="rId2"/>
          <a:stretch>
            <a:fillRect/>
          </a:stretch>
        </p:blipFill>
        <p:spPr>
          <a:xfrm>
            <a:off x="1194933" y="2464934"/>
            <a:ext cx="9134475" cy="3495675"/>
          </a:xfrm>
          <a:prstGeom prst="rect">
            <a:avLst/>
          </a:prstGeom>
        </p:spPr>
      </p:pic>
    </p:spTree>
    <p:extLst>
      <p:ext uri="{BB962C8B-B14F-4D97-AF65-F5344CB8AC3E}">
        <p14:creationId xmlns:p14="http://schemas.microsoft.com/office/powerpoint/2010/main" val="109504475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12192000" cy="379876"/>
          </a:xfrm>
          <a:prstGeom prst="rect">
            <a:avLst/>
          </a:prstGeom>
          <a:solidFill>
            <a:schemeClr val="accent6">
              <a:lumMod val="50000"/>
            </a:schemeClr>
          </a:solidFill>
        </p:spPr>
        <p:txBody>
          <a:bodyPr vert="horz" wrap="square" lIns="0" tIns="50941" rIns="0" bIns="50941" rtlCol="0" anchor="t" anchorCtr="0">
            <a:spAutoFit/>
          </a:bodyPr>
          <a:lstStyle>
            <a:lvl1pPr algn="l" defTabSz="899010" rtl="0" eaLnBrk="1" latinLnBrk="0" hangingPunct="1">
              <a:spcBef>
                <a:spcPct val="0"/>
              </a:spcBef>
              <a:buNone/>
              <a:defRPr sz="1588" kern="1200">
                <a:solidFill>
                  <a:schemeClr val="tx2"/>
                </a:solidFill>
                <a:latin typeface="+mj-lt"/>
                <a:ea typeface="+mj-ea"/>
                <a:cs typeface="+mj-cs"/>
              </a:defRPr>
            </a:lvl1pPr>
          </a:lstStyle>
          <a:p>
            <a:pPr algn="ctr"/>
            <a:r>
              <a:rPr lang="en-US" altLang="en-US" sz="1800" b="1" dirty="0">
                <a:solidFill>
                  <a:schemeClr val="bg1"/>
                </a:solidFill>
                <a:latin typeface="Georgia" panose="02040502050405020303" pitchFamily="18" charset="0"/>
                <a:ea typeface="MS Mincho" panose="02020609040205080304" pitchFamily="49" charset="-128"/>
              </a:rPr>
              <a:t>Tax deduction at source-Return </a:t>
            </a:r>
            <a:r>
              <a:rPr lang="en-US" altLang="en-US" sz="1800" b="1" dirty="0" smtClean="0">
                <a:solidFill>
                  <a:schemeClr val="bg1"/>
                </a:solidFill>
                <a:latin typeface="Georgia" panose="02040502050405020303" pitchFamily="18" charset="0"/>
                <a:ea typeface="MS Mincho" panose="02020609040205080304" pitchFamily="49" charset="-128"/>
              </a:rPr>
              <a:t>GSTR-07</a:t>
            </a:r>
            <a:r>
              <a:rPr lang="en-US" sz="1800" b="1" dirty="0" smtClean="0">
                <a:solidFill>
                  <a:schemeClr val="bg1"/>
                </a:solidFill>
                <a:latin typeface="Georgia" panose="02040502050405020303" pitchFamily="18" charset="0"/>
              </a:rPr>
              <a:t>	</a:t>
            </a:r>
            <a:endParaRPr lang="en-US" sz="1800" dirty="0">
              <a:solidFill>
                <a:schemeClr val="bg1"/>
              </a:solidFill>
              <a:latin typeface="Georgia" panose="02040502050405020303" pitchFamily="18" charset="0"/>
            </a:endParaRPr>
          </a:p>
        </p:txBody>
      </p:sp>
      <p:sp>
        <p:nvSpPr>
          <p:cNvPr id="5" name="Rectangle 4"/>
          <p:cNvSpPr/>
          <p:nvPr/>
        </p:nvSpPr>
        <p:spPr>
          <a:xfrm>
            <a:off x="1262742" y="638591"/>
            <a:ext cx="8096931" cy="923330"/>
          </a:xfrm>
          <a:prstGeom prst="rect">
            <a:avLst/>
          </a:prstGeom>
        </p:spPr>
        <p:txBody>
          <a:bodyPr wrap="square">
            <a:spAutoFit/>
          </a:bodyPr>
          <a:lstStyle/>
          <a:p>
            <a:pPr algn="just"/>
            <a:r>
              <a:rPr lang="en-US" b="1" dirty="0" smtClean="0"/>
              <a:t>6.Point </a:t>
            </a:r>
            <a:r>
              <a:rPr lang="en-US" b="1" dirty="0"/>
              <a:t>your mouse-cursor on each of the red-highlighted cells to read the error</a:t>
            </a:r>
          </a:p>
          <a:p>
            <a:pPr algn="just"/>
            <a:r>
              <a:rPr lang="en-US" b="1" dirty="0"/>
              <a:t>description of each cell. A yellow description box will appear. Correct the errors as </a:t>
            </a:r>
            <a:r>
              <a:rPr lang="en-US" b="1" dirty="0" err="1" smtClean="0"/>
              <a:t>mentionedin</a:t>
            </a:r>
            <a:r>
              <a:rPr lang="en-US" b="1" dirty="0" smtClean="0"/>
              <a:t> </a:t>
            </a:r>
            <a:r>
              <a:rPr lang="en-US" b="1" dirty="0"/>
              <a:t>the description box.</a:t>
            </a:r>
          </a:p>
        </p:txBody>
      </p:sp>
      <p:pic>
        <p:nvPicPr>
          <p:cNvPr id="6" name="Picture 5"/>
          <p:cNvPicPr>
            <a:picLocks noChangeAspect="1"/>
          </p:cNvPicPr>
          <p:nvPr/>
        </p:nvPicPr>
        <p:blipFill>
          <a:blip r:embed="rId2"/>
          <a:stretch>
            <a:fillRect/>
          </a:stretch>
        </p:blipFill>
        <p:spPr>
          <a:xfrm>
            <a:off x="1366383" y="1704975"/>
            <a:ext cx="8181975" cy="3448050"/>
          </a:xfrm>
          <a:prstGeom prst="rect">
            <a:avLst/>
          </a:prstGeom>
        </p:spPr>
      </p:pic>
      <p:sp>
        <p:nvSpPr>
          <p:cNvPr id="7" name="Rectangle 6"/>
          <p:cNvSpPr/>
          <p:nvPr/>
        </p:nvSpPr>
        <p:spPr>
          <a:xfrm>
            <a:off x="1366383" y="5439134"/>
            <a:ext cx="8358188" cy="646331"/>
          </a:xfrm>
          <a:prstGeom prst="rect">
            <a:avLst/>
          </a:prstGeom>
        </p:spPr>
        <p:txBody>
          <a:bodyPr wrap="square">
            <a:spAutoFit/>
          </a:bodyPr>
          <a:lstStyle/>
          <a:p>
            <a:r>
              <a:rPr lang="en-US" dirty="0"/>
              <a:t>Alternatively, click </a:t>
            </a:r>
            <a:r>
              <a:rPr lang="en-US" b="1" dirty="0"/>
              <a:t>the Review ribbon-tab &gt; Show All Comments </a:t>
            </a:r>
            <a:r>
              <a:rPr lang="en-US" dirty="0"/>
              <a:t>link to view </a:t>
            </a:r>
            <a:r>
              <a:rPr lang="en-US" dirty="0" smtClean="0"/>
              <a:t>the comments </a:t>
            </a:r>
            <a:r>
              <a:rPr lang="en-US" dirty="0"/>
              <a:t>for fields with errors.</a:t>
            </a:r>
          </a:p>
        </p:txBody>
      </p:sp>
    </p:spTree>
    <p:extLst>
      <p:ext uri="{BB962C8B-B14F-4D97-AF65-F5344CB8AC3E}">
        <p14:creationId xmlns:p14="http://schemas.microsoft.com/office/powerpoint/2010/main" val="184910133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12192000" cy="379876"/>
          </a:xfrm>
          <a:prstGeom prst="rect">
            <a:avLst/>
          </a:prstGeom>
          <a:solidFill>
            <a:schemeClr val="accent6">
              <a:lumMod val="50000"/>
            </a:schemeClr>
          </a:solidFill>
        </p:spPr>
        <p:txBody>
          <a:bodyPr vert="horz" wrap="square" lIns="0" tIns="50941" rIns="0" bIns="50941" rtlCol="0" anchor="t" anchorCtr="0">
            <a:spAutoFit/>
          </a:bodyPr>
          <a:lstStyle>
            <a:lvl1pPr algn="l" defTabSz="899010" rtl="0" eaLnBrk="1" latinLnBrk="0" hangingPunct="1">
              <a:spcBef>
                <a:spcPct val="0"/>
              </a:spcBef>
              <a:buNone/>
              <a:defRPr sz="1588" kern="1200">
                <a:solidFill>
                  <a:schemeClr val="tx2"/>
                </a:solidFill>
                <a:latin typeface="+mj-lt"/>
                <a:ea typeface="+mj-ea"/>
                <a:cs typeface="+mj-cs"/>
              </a:defRPr>
            </a:lvl1pPr>
          </a:lstStyle>
          <a:p>
            <a:pPr algn="ctr"/>
            <a:r>
              <a:rPr lang="en-US" altLang="en-US" sz="1800" b="1" dirty="0">
                <a:solidFill>
                  <a:schemeClr val="bg1"/>
                </a:solidFill>
                <a:latin typeface="Georgia" panose="02040502050405020303" pitchFamily="18" charset="0"/>
                <a:ea typeface="MS Mincho" panose="02020609040205080304" pitchFamily="49" charset="-128"/>
              </a:rPr>
              <a:t>Tax deduction at source-Return </a:t>
            </a:r>
            <a:r>
              <a:rPr lang="en-US" altLang="en-US" sz="1800" b="1" dirty="0" smtClean="0">
                <a:solidFill>
                  <a:schemeClr val="bg1"/>
                </a:solidFill>
                <a:latin typeface="Georgia" panose="02040502050405020303" pitchFamily="18" charset="0"/>
                <a:ea typeface="MS Mincho" panose="02020609040205080304" pitchFamily="49" charset="-128"/>
              </a:rPr>
              <a:t>GSTR-07</a:t>
            </a:r>
            <a:r>
              <a:rPr lang="en-US" sz="1800" b="1" dirty="0" smtClean="0">
                <a:solidFill>
                  <a:schemeClr val="bg1"/>
                </a:solidFill>
                <a:latin typeface="Georgia" panose="02040502050405020303" pitchFamily="18" charset="0"/>
              </a:rPr>
              <a:t>	</a:t>
            </a:r>
            <a:endParaRPr lang="en-US" sz="1800" dirty="0">
              <a:solidFill>
                <a:schemeClr val="bg1"/>
              </a:solidFill>
              <a:latin typeface="Georgia" panose="02040502050405020303" pitchFamily="18" charset="0"/>
            </a:endParaRPr>
          </a:p>
        </p:txBody>
      </p:sp>
      <p:sp>
        <p:nvSpPr>
          <p:cNvPr id="5" name="Rectangle 4"/>
          <p:cNvSpPr/>
          <p:nvPr/>
        </p:nvSpPr>
        <p:spPr>
          <a:xfrm>
            <a:off x="1262742" y="638591"/>
            <a:ext cx="8096931" cy="369332"/>
          </a:xfrm>
          <a:prstGeom prst="rect">
            <a:avLst/>
          </a:prstGeom>
        </p:spPr>
        <p:txBody>
          <a:bodyPr wrap="square">
            <a:spAutoFit/>
          </a:bodyPr>
          <a:lstStyle/>
          <a:p>
            <a:pPr algn="just"/>
            <a:r>
              <a:rPr lang="en-US" b="1" dirty="0"/>
              <a:t>7. After you have corrected all the errors, again click the Validate Sheet button.</a:t>
            </a:r>
          </a:p>
        </p:txBody>
      </p:sp>
      <p:pic>
        <p:nvPicPr>
          <p:cNvPr id="2" name="Picture 1"/>
          <p:cNvPicPr>
            <a:picLocks noChangeAspect="1"/>
          </p:cNvPicPr>
          <p:nvPr/>
        </p:nvPicPr>
        <p:blipFill>
          <a:blip r:embed="rId2"/>
          <a:stretch>
            <a:fillRect/>
          </a:stretch>
        </p:blipFill>
        <p:spPr>
          <a:xfrm>
            <a:off x="1262742" y="1513791"/>
            <a:ext cx="8763000" cy="3419475"/>
          </a:xfrm>
          <a:prstGeom prst="rect">
            <a:avLst/>
          </a:prstGeom>
        </p:spPr>
      </p:pic>
    </p:spTree>
    <p:extLst>
      <p:ext uri="{BB962C8B-B14F-4D97-AF65-F5344CB8AC3E}">
        <p14:creationId xmlns:p14="http://schemas.microsoft.com/office/powerpoint/2010/main" val="137633344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12192000" cy="379876"/>
          </a:xfrm>
          <a:prstGeom prst="rect">
            <a:avLst/>
          </a:prstGeom>
          <a:solidFill>
            <a:schemeClr val="accent6">
              <a:lumMod val="50000"/>
            </a:schemeClr>
          </a:solidFill>
        </p:spPr>
        <p:txBody>
          <a:bodyPr vert="horz" wrap="square" lIns="0" tIns="50941" rIns="0" bIns="50941" rtlCol="0" anchor="t" anchorCtr="0">
            <a:spAutoFit/>
          </a:bodyPr>
          <a:lstStyle>
            <a:lvl1pPr algn="l" defTabSz="899010" rtl="0" eaLnBrk="1" latinLnBrk="0" hangingPunct="1">
              <a:spcBef>
                <a:spcPct val="0"/>
              </a:spcBef>
              <a:buNone/>
              <a:defRPr sz="1588" kern="1200">
                <a:solidFill>
                  <a:schemeClr val="tx2"/>
                </a:solidFill>
                <a:latin typeface="+mj-lt"/>
                <a:ea typeface="+mj-ea"/>
                <a:cs typeface="+mj-cs"/>
              </a:defRPr>
            </a:lvl1pPr>
          </a:lstStyle>
          <a:p>
            <a:pPr algn="ctr"/>
            <a:r>
              <a:rPr lang="en-US" altLang="en-US" sz="1800" b="1" dirty="0">
                <a:solidFill>
                  <a:schemeClr val="bg1"/>
                </a:solidFill>
                <a:latin typeface="Georgia" panose="02040502050405020303" pitchFamily="18" charset="0"/>
                <a:ea typeface="MS Mincho" panose="02020609040205080304" pitchFamily="49" charset="-128"/>
              </a:rPr>
              <a:t>Tax deduction at source-Return </a:t>
            </a:r>
            <a:r>
              <a:rPr lang="en-US" altLang="en-US" sz="1800" b="1" dirty="0" smtClean="0">
                <a:solidFill>
                  <a:schemeClr val="bg1"/>
                </a:solidFill>
                <a:latin typeface="Georgia" panose="02040502050405020303" pitchFamily="18" charset="0"/>
                <a:ea typeface="MS Mincho" panose="02020609040205080304" pitchFamily="49" charset="-128"/>
              </a:rPr>
              <a:t>GSTR-07</a:t>
            </a:r>
            <a:r>
              <a:rPr lang="en-US" sz="1800" b="1" dirty="0" smtClean="0">
                <a:solidFill>
                  <a:schemeClr val="bg1"/>
                </a:solidFill>
                <a:latin typeface="Georgia" panose="02040502050405020303" pitchFamily="18" charset="0"/>
              </a:rPr>
              <a:t>	</a:t>
            </a:r>
            <a:endParaRPr lang="en-US" sz="1800" dirty="0">
              <a:solidFill>
                <a:schemeClr val="bg1"/>
              </a:solidFill>
              <a:latin typeface="Georgia" panose="02040502050405020303" pitchFamily="18" charset="0"/>
            </a:endParaRPr>
          </a:p>
        </p:txBody>
      </p:sp>
      <p:sp>
        <p:nvSpPr>
          <p:cNvPr id="5" name="Rectangle 4"/>
          <p:cNvSpPr/>
          <p:nvPr/>
        </p:nvSpPr>
        <p:spPr>
          <a:xfrm>
            <a:off x="1524000" y="697828"/>
            <a:ext cx="8096931" cy="646331"/>
          </a:xfrm>
          <a:prstGeom prst="rect">
            <a:avLst/>
          </a:prstGeom>
        </p:spPr>
        <p:txBody>
          <a:bodyPr wrap="square">
            <a:spAutoFit/>
          </a:bodyPr>
          <a:lstStyle/>
          <a:p>
            <a:pPr algn="just"/>
            <a:r>
              <a:rPr lang="en-US" b="1" dirty="0" smtClean="0"/>
              <a:t>8.As </a:t>
            </a:r>
            <a:r>
              <a:rPr lang="en-US" b="1" dirty="0"/>
              <a:t>no errors were found, Column H of this sheet will be empty and a No errors </a:t>
            </a:r>
            <a:r>
              <a:rPr lang="en-US" b="1" dirty="0" smtClean="0"/>
              <a:t>popup appears</a:t>
            </a:r>
            <a:r>
              <a:rPr lang="en-US" b="1" dirty="0"/>
              <a:t>. Click OK.</a:t>
            </a:r>
          </a:p>
        </p:txBody>
      </p:sp>
      <p:pic>
        <p:nvPicPr>
          <p:cNvPr id="3" name="Picture 2"/>
          <p:cNvPicPr>
            <a:picLocks noChangeAspect="1"/>
          </p:cNvPicPr>
          <p:nvPr/>
        </p:nvPicPr>
        <p:blipFill>
          <a:blip r:embed="rId2"/>
          <a:stretch>
            <a:fillRect/>
          </a:stretch>
        </p:blipFill>
        <p:spPr>
          <a:xfrm>
            <a:off x="1524000" y="1662112"/>
            <a:ext cx="9144000" cy="3533775"/>
          </a:xfrm>
          <a:prstGeom prst="rect">
            <a:avLst/>
          </a:prstGeom>
        </p:spPr>
      </p:pic>
    </p:spTree>
    <p:extLst>
      <p:ext uri="{BB962C8B-B14F-4D97-AF65-F5344CB8AC3E}">
        <p14:creationId xmlns:p14="http://schemas.microsoft.com/office/powerpoint/2010/main" val="314731040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12192000" cy="379876"/>
          </a:xfrm>
          <a:prstGeom prst="rect">
            <a:avLst/>
          </a:prstGeom>
          <a:solidFill>
            <a:schemeClr val="accent6">
              <a:lumMod val="50000"/>
            </a:schemeClr>
          </a:solidFill>
        </p:spPr>
        <p:txBody>
          <a:bodyPr vert="horz" wrap="square" lIns="0" tIns="50941" rIns="0" bIns="50941" rtlCol="0" anchor="t" anchorCtr="0">
            <a:spAutoFit/>
          </a:bodyPr>
          <a:lstStyle>
            <a:lvl1pPr algn="l" defTabSz="899010" rtl="0" eaLnBrk="1" latinLnBrk="0" hangingPunct="1">
              <a:spcBef>
                <a:spcPct val="0"/>
              </a:spcBef>
              <a:buNone/>
              <a:defRPr sz="1588" kern="1200">
                <a:solidFill>
                  <a:schemeClr val="tx2"/>
                </a:solidFill>
                <a:latin typeface="+mj-lt"/>
                <a:ea typeface="+mj-ea"/>
                <a:cs typeface="+mj-cs"/>
              </a:defRPr>
            </a:lvl1pPr>
          </a:lstStyle>
          <a:p>
            <a:pPr algn="ctr"/>
            <a:r>
              <a:rPr lang="en-US" altLang="en-US" sz="1800" b="1" dirty="0">
                <a:solidFill>
                  <a:schemeClr val="bg1"/>
                </a:solidFill>
                <a:latin typeface="Georgia" panose="02040502050405020303" pitchFamily="18" charset="0"/>
                <a:ea typeface="MS Mincho" panose="02020609040205080304" pitchFamily="49" charset="-128"/>
              </a:rPr>
              <a:t>Tax deduction at source-Return </a:t>
            </a:r>
            <a:r>
              <a:rPr lang="en-US" altLang="en-US" sz="1800" b="1" dirty="0" smtClean="0">
                <a:solidFill>
                  <a:schemeClr val="bg1"/>
                </a:solidFill>
                <a:latin typeface="Georgia" panose="02040502050405020303" pitchFamily="18" charset="0"/>
                <a:ea typeface="MS Mincho" panose="02020609040205080304" pitchFamily="49" charset="-128"/>
              </a:rPr>
              <a:t>GSTR-07</a:t>
            </a:r>
            <a:r>
              <a:rPr lang="en-US" sz="1800" b="1" dirty="0" smtClean="0">
                <a:solidFill>
                  <a:schemeClr val="bg1"/>
                </a:solidFill>
                <a:latin typeface="Georgia" panose="02040502050405020303" pitchFamily="18" charset="0"/>
              </a:rPr>
              <a:t>	</a:t>
            </a:r>
            <a:endParaRPr lang="en-US" sz="1800" dirty="0">
              <a:solidFill>
                <a:schemeClr val="bg1"/>
              </a:solidFill>
              <a:latin typeface="Georgia" panose="02040502050405020303" pitchFamily="18" charset="0"/>
            </a:endParaRPr>
          </a:p>
        </p:txBody>
      </p:sp>
      <p:sp>
        <p:nvSpPr>
          <p:cNvPr id="5" name="Rectangle 4"/>
          <p:cNvSpPr/>
          <p:nvPr/>
        </p:nvSpPr>
        <p:spPr>
          <a:xfrm>
            <a:off x="1524000" y="697828"/>
            <a:ext cx="8096931" cy="923330"/>
          </a:xfrm>
          <a:prstGeom prst="rect">
            <a:avLst/>
          </a:prstGeom>
        </p:spPr>
        <p:txBody>
          <a:bodyPr wrap="square">
            <a:spAutoFit/>
          </a:bodyPr>
          <a:lstStyle/>
          <a:p>
            <a:pPr algn="just"/>
            <a:r>
              <a:rPr lang="en-US" b="1" dirty="0"/>
              <a:t>9. If you have to make any amendments related to previous month(s), go to the 4 Amend </a:t>
            </a:r>
            <a:r>
              <a:rPr lang="en-US" b="1" dirty="0" smtClean="0"/>
              <a:t>tab. Otherwise</a:t>
            </a:r>
            <a:r>
              <a:rPr lang="en-US" b="1" dirty="0"/>
              <a:t>, perform steps mentioned in the following hyperlink: Generate JSON File to upload</a:t>
            </a:r>
          </a:p>
        </p:txBody>
      </p:sp>
      <p:pic>
        <p:nvPicPr>
          <p:cNvPr id="2" name="Picture 1"/>
          <p:cNvPicPr>
            <a:picLocks noChangeAspect="1"/>
          </p:cNvPicPr>
          <p:nvPr/>
        </p:nvPicPr>
        <p:blipFill>
          <a:blip r:embed="rId2"/>
          <a:stretch>
            <a:fillRect/>
          </a:stretch>
        </p:blipFill>
        <p:spPr>
          <a:xfrm>
            <a:off x="1528762" y="2320471"/>
            <a:ext cx="9134475" cy="3581400"/>
          </a:xfrm>
          <a:prstGeom prst="rect">
            <a:avLst/>
          </a:prstGeom>
        </p:spPr>
      </p:pic>
    </p:spTree>
    <p:extLst>
      <p:ext uri="{BB962C8B-B14F-4D97-AF65-F5344CB8AC3E}">
        <p14:creationId xmlns:p14="http://schemas.microsoft.com/office/powerpoint/2010/main" val="68318998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12192000" cy="379876"/>
          </a:xfrm>
          <a:prstGeom prst="rect">
            <a:avLst/>
          </a:prstGeom>
          <a:solidFill>
            <a:schemeClr val="accent6">
              <a:lumMod val="50000"/>
            </a:schemeClr>
          </a:solidFill>
        </p:spPr>
        <p:txBody>
          <a:bodyPr vert="horz" wrap="square" lIns="0" tIns="50941" rIns="0" bIns="50941" rtlCol="0" anchor="t" anchorCtr="0">
            <a:spAutoFit/>
          </a:bodyPr>
          <a:lstStyle>
            <a:lvl1pPr algn="l" defTabSz="899010" rtl="0" eaLnBrk="1" latinLnBrk="0" hangingPunct="1">
              <a:spcBef>
                <a:spcPct val="0"/>
              </a:spcBef>
              <a:buNone/>
              <a:defRPr sz="1588" kern="1200">
                <a:solidFill>
                  <a:schemeClr val="tx2"/>
                </a:solidFill>
                <a:latin typeface="+mj-lt"/>
                <a:ea typeface="+mj-ea"/>
                <a:cs typeface="+mj-cs"/>
              </a:defRPr>
            </a:lvl1pPr>
          </a:lstStyle>
          <a:p>
            <a:pPr algn="ctr"/>
            <a:r>
              <a:rPr lang="en-US" altLang="en-US" sz="1800" b="1" dirty="0">
                <a:solidFill>
                  <a:schemeClr val="bg1"/>
                </a:solidFill>
                <a:latin typeface="Georgia" panose="02040502050405020303" pitchFamily="18" charset="0"/>
                <a:ea typeface="MS Mincho" panose="02020609040205080304" pitchFamily="49" charset="-128"/>
              </a:rPr>
              <a:t>Tax deduction at source-Return </a:t>
            </a:r>
            <a:r>
              <a:rPr lang="en-US" altLang="en-US" sz="1800" b="1" dirty="0" smtClean="0">
                <a:solidFill>
                  <a:schemeClr val="bg1"/>
                </a:solidFill>
                <a:latin typeface="Georgia" panose="02040502050405020303" pitchFamily="18" charset="0"/>
                <a:ea typeface="MS Mincho" panose="02020609040205080304" pitchFamily="49" charset="-128"/>
              </a:rPr>
              <a:t>GSTR-07</a:t>
            </a:r>
            <a:r>
              <a:rPr lang="en-US" sz="1800" b="1" dirty="0" smtClean="0">
                <a:solidFill>
                  <a:schemeClr val="bg1"/>
                </a:solidFill>
                <a:latin typeface="Georgia" panose="02040502050405020303" pitchFamily="18" charset="0"/>
              </a:rPr>
              <a:t>	</a:t>
            </a:r>
            <a:endParaRPr lang="en-US" sz="1800" dirty="0">
              <a:solidFill>
                <a:schemeClr val="bg1"/>
              </a:solidFill>
              <a:latin typeface="Georgia" panose="02040502050405020303" pitchFamily="18" charset="0"/>
            </a:endParaRPr>
          </a:p>
        </p:txBody>
      </p:sp>
      <p:sp>
        <p:nvSpPr>
          <p:cNvPr id="5" name="Rectangle 4"/>
          <p:cNvSpPr/>
          <p:nvPr/>
        </p:nvSpPr>
        <p:spPr>
          <a:xfrm>
            <a:off x="1175657" y="625257"/>
            <a:ext cx="9797143" cy="646331"/>
          </a:xfrm>
          <a:prstGeom prst="rect">
            <a:avLst/>
          </a:prstGeom>
        </p:spPr>
        <p:txBody>
          <a:bodyPr wrap="square">
            <a:spAutoFit/>
          </a:bodyPr>
          <a:lstStyle/>
          <a:p>
            <a:pPr algn="just"/>
            <a:r>
              <a:rPr lang="en-US" b="1" dirty="0"/>
              <a:t>9a Enter details from Column B, C, D, E, F, G, H, I, J, K, L, M and click the </a:t>
            </a:r>
            <a:r>
              <a:rPr lang="en-US" b="1" dirty="0" smtClean="0"/>
              <a:t>Validate Sheet </a:t>
            </a:r>
            <a:r>
              <a:rPr lang="en-US" b="1" dirty="0"/>
              <a:t>button. Perform Steps 5 to 8 mentioned above, in this sheet also, until </a:t>
            </a:r>
            <a:r>
              <a:rPr lang="en-US" b="1" dirty="0" smtClean="0"/>
              <a:t>all the </a:t>
            </a:r>
            <a:r>
              <a:rPr lang="en-US" b="1" dirty="0"/>
              <a:t>cells of the sheet are error-free.</a:t>
            </a:r>
          </a:p>
        </p:txBody>
      </p:sp>
      <p:pic>
        <p:nvPicPr>
          <p:cNvPr id="6" name="Picture 5"/>
          <p:cNvPicPr>
            <a:picLocks noChangeAspect="1"/>
          </p:cNvPicPr>
          <p:nvPr/>
        </p:nvPicPr>
        <p:blipFill>
          <a:blip r:embed="rId2"/>
          <a:stretch>
            <a:fillRect/>
          </a:stretch>
        </p:blipFill>
        <p:spPr>
          <a:xfrm>
            <a:off x="1291061" y="1701345"/>
            <a:ext cx="9184625" cy="2160971"/>
          </a:xfrm>
          <a:prstGeom prst="rect">
            <a:avLst/>
          </a:prstGeom>
        </p:spPr>
      </p:pic>
    </p:spTree>
    <p:extLst>
      <p:ext uri="{BB962C8B-B14F-4D97-AF65-F5344CB8AC3E}">
        <p14:creationId xmlns:p14="http://schemas.microsoft.com/office/powerpoint/2010/main" val="269083150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94492" y="436755"/>
            <a:ext cx="4020652" cy="369332"/>
          </a:xfrm>
          <a:prstGeom prst="rect">
            <a:avLst/>
          </a:prstGeom>
        </p:spPr>
        <p:txBody>
          <a:bodyPr wrap="none">
            <a:spAutoFit/>
          </a:bodyPr>
          <a:lstStyle/>
          <a:p>
            <a:r>
              <a:rPr lang="en-US" b="1" dirty="0">
                <a:latin typeface="Georgia" panose="02040502050405020303" pitchFamily="18" charset="0"/>
              </a:rPr>
              <a:t>D. Generate JSON File to upload</a:t>
            </a:r>
          </a:p>
        </p:txBody>
      </p:sp>
      <p:sp>
        <p:nvSpPr>
          <p:cNvPr id="5" name="Rectangle 4"/>
          <p:cNvSpPr/>
          <p:nvPr/>
        </p:nvSpPr>
        <p:spPr>
          <a:xfrm>
            <a:off x="794492" y="975435"/>
            <a:ext cx="11194308" cy="923330"/>
          </a:xfrm>
          <a:prstGeom prst="rect">
            <a:avLst/>
          </a:prstGeom>
        </p:spPr>
        <p:txBody>
          <a:bodyPr wrap="square">
            <a:spAutoFit/>
          </a:bodyPr>
          <a:lstStyle/>
          <a:p>
            <a:r>
              <a:rPr lang="en-US" dirty="0">
                <a:latin typeface="Georgia" panose="02040502050405020303" pitchFamily="18" charset="0"/>
              </a:rPr>
              <a:t>To generate JSON File to upload, perform following steps:</a:t>
            </a:r>
          </a:p>
          <a:p>
            <a:r>
              <a:rPr lang="en-US" dirty="0">
                <a:latin typeface="Georgia" panose="02040502050405020303" pitchFamily="18" charset="0"/>
              </a:rPr>
              <a:t>1. From the tab you are on, go to the Home tab by either clicking the Go Home button or </a:t>
            </a:r>
            <a:r>
              <a:rPr lang="en-US" dirty="0" smtClean="0">
                <a:latin typeface="Georgia" panose="02040502050405020303" pitchFamily="18" charset="0"/>
              </a:rPr>
              <a:t>clicking the </a:t>
            </a:r>
            <a:r>
              <a:rPr lang="en-US" dirty="0">
                <a:latin typeface="Georgia" panose="02040502050405020303" pitchFamily="18" charset="0"/>
              </a:rPr>
              <a:t>Home tab.</a:t>
            </a:r>
          </a:p>
        </p:txBody>
      </p:sp>
      <p:pic>
        <p:nvPicPr>
          <p:cNvPr id="6" name="Picture 5"/>
          <p:cNvPicPr>
            <a:picLocks noChangeAspect="1"/>
          </p:cNvPicPr>
          <p:nvPr/>
        </p:nvPicPr>
        <p:blipFill>
          <a:blip r:embed="rId2"/>
          <a:stretch>
            <a:fillRect/>
          </a:stretch>
        </p:blipFill>
        <p:spPr>
          <a:xfrm>
            <a:off x="794492" y="2102529"/>
            <a:ext cx="9935496" cy="3848328"/>
          </a:xfrm>
          <a:prstGeom prst="rect">
            <a:avLst/>
          </a:prstGeom>
        </p:spPr>
      </p:pic>
      <p:sp>
        <p:nvSpPr>
          <p:cNvPr id="7" name="Title 1"/>
          <p:cNvSpPr txBox="1">
            <a:spLocks/>
          </p:cNvSpPr>
          <p:nvPr/>
        </p:nvSpPr>
        <p:spPr>
          <a:xfrm>
            <a:off x="0" y="-7693"/>
            <a:ext cx="12192000" cy="379876"/>
          </a:xfrm>
          <a:prstGeom prst="rect">
            <a:avLst/>
          </a:prstGeom>
          <a:solidFill>
            <a:schemeClr val="accent6">
              <a:lumMod val="50000"/>
            </a:schemeClr>
          </a:solidFill>
        </p:spPr>
        <p:txBody>
          <a:bodyPr vert="horz" wrap="square" lIns="0" tIns="50941" rIns="0" bIns="50941" rtlCol="0" anchor="t" anchorCtr="0">
            <a:spAutoFit/>
          </a:bodyPr>
          <a:lstStyle>
            <a:lvl1pPr algn="l" defTabSz="899010" rtl="0" eaLnBrk="1" latinLnBrk="0" hangingPunct="1">
              <a:spcBef>
                <a:spcPct val="0"/>
              </a:spcBef>
              <a:buNone/>
              <a:defRPr sz="1588" kern="1200">
                <a:solidFill>
                  <a:schemeClr val="tx2"/>
                </a:solidFill>
                <a:latin typeface="+mj-lt"/>
                <a:ea typeface="+mj-ea"/>
                <a:cs typeface="+mj-cs"/>
              </a:defRPr>
            </a:lvl1pPr>
          </a:lstStyle>
          <a:p>
            <a:pPr algn="ctr"/>
            <a:r>
              <a:rPr lang="en-US" altLang="en-US" sz="1800" b="1" dirty="0">
                <a:solidFill>
                  <a:schemeClr val="bg1"/>
                </a:solidFill>
                <a:latin typeface="Georgia" panose="02040502050405020303" pitchFamily="18" charset="0"/>
                <a:ea typeface="MS Mincho" panose="02020609040205080304" pitchFamily="49" charset="-128"/>
              </a:rPr>
              <a:t>Tax deduction at source-Return </a:t>
            </a:r>
            <a:r>
              <a:rPr lang="en-US" altLang="en-US" sz="1800" b="1" dirty="0" smtClean="0">
                <a:solidFill>
                  <a:schemeClr val="bg1"/>
                </a:solidFill>
                <a:latin typeface="Georgia" panose="02040502050405020303" pitchFamily="18" charset="0"/>
                <a:ea typeface="MS Mincho" panose="02020609040205080304" pitchFamily="49" charset="-128"/>
              </a:rPr>
              <a:t>GSTR-07</a:t>
            </a:r>
            <a:r>
              <a:rPr lang="en-US" sz="1800" b="1" dirty="0" smtClean="0">
                <a:solidFill>
                  <a:schemeClr val="bg1"/>
                </a:solidFill>
                <a:latin typeface="Georgia" panose="02040502050405020303" pitchFamily="18" charset="0"/>
              </a:rPr>
              <a:t>	</a:t>
            </a:r>
            <a:endParaRPr lang="en-US" sz="18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28792887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22613" y="797318"/>
            <a:ext cx="11194308" cy="646331"/>
          </a:xfrm>
          <a:prstGeom prst="rect">
            <a:avLst/>
          </a:prstGeom>
        </p:spPr>
        <p:txBody>
          <a:bodyPr wrap="square">
            <a:spAutoFit/>
          </a:bodyPr>
          <a:lstStyle/>
          <a:p>
            <a:r>
              <a:rPr lang="en-US" b="1" dirty="0" smtClean="0">
                <a:latin typeface="Georgia" panose="02040502050405020303" pitchFamily="18" charset="0"/>
              </a:rPr>
              <a:t>2. </a:t>
            </a:r>
            <a:r>
              <a:rPr lang="en-US" b="1" dirty="0"/>
              <a:t>On the Home tab, scroll down and click on the Get Summary button.</a:t>
            </a:r>
          </a:p>
          <a:p>
            <a:endParaRPr lang="en-US" b="1" dirty="0">
              <a:latin typeface="Georgia" panose="02040502050405020303" pitchFamily="18" charset="0"/>
            </a:endParaRPr>
          </a:p>
        </p:txBody>
      </p:sp>
      <p:sp>
        <p:nvSpPr>
          <p:cNvPr id="7" name="Title 1"/>
          <p:cNvSpPr txBox="1">
            <a:spLocks/>
          </p:cNvSpPr>
          <p:nvPr/>
        </p:nvSpPr>
        <p:spPr>
          <a:xfrm>
            <a:off x="0" y="-7693"/>
            <a:ext cx="12192000" cy="379876"/>
          </a:xfrm>
          <a:prstGeom prst="rect">
            <a:avLst/>
          </a:prstGeom>
          <a:solidFill>
            <a:schemeClr val="accent6">
              <a:lumMod val="50000"/>
            </a:schemeClr>
          </a:solidFill>
        </p:spPr>
        <p:txBody>
          <a:bodyPr vert="horz" wrap="square" lIns="0" tIns="50941" rIns="0" bIns="50941" rtlCol="0" anchor="t" anchorCtr="0">
            <a:spAutoFit/>
          </a:bodyPr>
          <a:lstStyle>
            <a:lvl1pPr algn="l" defTabSz="899010" rtl="0" eaLnBrk="1" latinLnBrk="0" hangingPunct="1">
              <a:spcBef>
                <a:spcPct val="0"/>
              </a:spcBef>
              <a:buNone/>
              <a:defRPr sz="1588" kern="1200">
                <a:solidFill>
                  <a:schemeClr val="tx2"/>
                </a:solidFill>
                <a:latin typeface="+mj-lt"/>
                <a:ea typeface="+mj-ea"/>
                <a:cs typeface="+mj-cs"/>
              </a:defRPr>
            </a:lvl1pPr>
          </a:lstStyle>
          <a:p>
            <a:pPr algn="ctr"/>
            <a:r>
              <a:rPr lang="en-US" altLang="en-US" sz="1800" b="1" dirty="0">
                <a:solidFill>
                  <a:schemeClr val="bg1"/>
                </a:solidFill>
                <a:latin typeface="Georgia" panose="02040502050405020303" pitchFamily="18" charset="0"/>
                <a:ea typeface="MS Mincho" panose="02020609040205080304" pitchFamily="49" charset="-128"/>
              </a:rPr>
              <a:t>Tax deduction at source-Return </a:t>
            </a:r>
            <a:r>
              <a:rPr lang="en-US" altLang="en-US" sz="1800" b="1" dirty="0" smtClean="0">
                <a:solidFill>
                  <a:schemeClr val="bg1"/>
                </a:solidFill>
                <a:latin typeface="Georgia" panose="02040502050405020303" pitchFamily="18" charset="0"/>
                <a:ea typeface="MS Mincho" panose="02020609040205080304" pitchFamily="49" charset="-128"/>
              </a:rPr>
              <a:t>GSTR-07</a:t>
            </a:r>
            <a:r>
              <a:rPr lang="en-US" sz="1800" b="1" dirty="0" smtClean="0">
                <a:solidFill>
                  <a:schemeClr val="bg1"/>
                </a:solidFill>
                <a:latin typeface="Georgia" panose="02040502050405020303" pitchFamily="18" charset="0"/>
              </a:rPr>
              <a:t>	</a:t>
            </a:r>
            <a:endParaRPr lang="en-US" sz="1800" dirty="0">
              <a:solidFill>
                <a:schemeClr val="bg1"/>
              </a:solidFill>
              <a:latin typeface="Georgia" panose="02040502050405020303" pitchFamily="18" charset="0"/>
            </a:endParaRPr>
          </a:p>
        </p:txBody>
      </p:sp>
      <p:sp>
        <p:nvSpPr>
          <p:cNvPr id="8" name="Title 1"/>
          <p:cNvSpPr txBox="1">
            <a:spLocks/>
          </p:cNvSpPr>
          <p:nvPr/>
        </p:nvSpPr>
        <p:spPr>
          <a:xfrm>
            <a:off x="0" y="0"/>
            <a:ext cx="12192000" cy="379876"/>
          </a:xfrm>
          <a:prstGeom prst="rect">
            <a:avLst/>
          </a:prstGeom>
          <a:solidFill>
            <a:schemeClr val="accent6">
              <a:lumMod val="50000"/>
            </a:schemeClr>
          </a:solidFill>
        </p:spPr>
        <p:txBody>
          <a:bodyPr vert="horz" wrap="square" lIns="0" tIns="50941" rIns="0" bIns="50941" rtlCol="0" anchor="t" anchorCtr="0">
            <a:spAutoFit/>
          </a:bodyPr>
          <a:lstStyle>
            <a:lvl1pPr algn="l" defTabSz="899010" rtl="0" eaLnBrk="1" latinLnBrk="0" hangingPunct="1">
              <a:spcBef>
                <a:spcPct val="0"/>
              </a:spcBef>
              <a:buNone/>
              <a:defRPr sz="1588" kern="1200">
                <a:solidFill>
                  <a:schemeClr val="tx2"/>
                </a:solidFill>
                <a:latin typeface="+mj-lt"/>
                <a:ea typeface="+mj-ea"/>
                <a:cs typeface="+mj-cs"/>
              </a:defRPr>
            </a:lvl1pPr>
          </a:lstStyle>
          <a:p>
            <a:pPr algn="ctr"/>
            <a:r>
              <a:rPr lang="en-US" altLang="en-US" sz="1800" b="1" dirty="0">
                <a:solidFill>
                  <a:schemeClr val="bg1"/>
                </a:solidFill>
                <a:latin typeface="Georgia" panose="02040502050405020303" pitchFamily="18" charset="0"/>
                <a:ea typeface="MS Mincho" panose="02020609040205080304" pitchFamily="49" charset="-128"/>
              </a:rPr>
              <a:t>Tax deduction at source-Return </a:t>
            </a:r>
            <a:r>
              <a:rPr lang="en-US" altLang="en-US" sz="1800" b="1" dirty="0" smtClean="0">
                <a:solidFill>
                  <a:schemeClr val="bg1"/>
                </a:solidFill>
                <a:latin typeface="Georgia" panose="02040502050405020303" pitchFamily="18" charset="0"/>
                <a:ea typeface="MS Mincho" panose="02020609040205080304" pitchFamily="49" charset="-128"/>
              </a:rPr>
              <a:t>GSTR-07</a:t>
            </a:r>
            <a:r>
              <a:rPr lang="en-US" sz="1800" b="1" dirty="0" smtClean="0">
                <a:solidFill>
                  <a:schemeClr val="bg1"/>
                </a:solidFill>
                <a:latin typeface="Georgia" panose="02040502050405020303" pitchFamily="18" charset="0"/>
              </a:rPr>
              <a:t>	</a:t>
            </a:r>
            <a:endParaRPr lang="en-US" sz="1800" dirty="0">
              <a:solidFill>
                <a:schemeClr val="bg1"/>
              </a:solidFill>
              <a:latin typeface="Georgia" panose="02040502050405020303" pitchFamily="18" charset="0"/>
            </a:endParaRPr>
          </a:p>
        </p:txBody>
      </p:sp>
      <p:pic>
        <p:nvPicPr>
          <p:cNvPr id="3" name="Picture 2"/>
          <p:cNvPicPr>
            <a:picLocks noChangeAspect="1"/>
          </p:cNvPicPr>
          <p:nvPr/>
        </p:nvPicPr>
        <p:blipFill>
          <a:blip r:embed="rId2"/>
          <a:stretch>
            <a:fillRect/>
          </a:stretch>
        </p:blipFill>
        <p:spPr>
          <a:xfrm>
            <a:off x="1322613" y="1890119"/>
            <a:ext cx="8018789" cy="3436624"/>
          </a:xfrm>
          <a:prstGeom prst="rect">
            <a:avLst/>
          </a:prstGeom>
        </p:spPr>
      </p:pic>
    </p:spTree>
    <p:extLst>
      <p:ext uri="{BB962C8B-B14F-4D97-AF65-F5344CB8AC3E}">
        <p14:creationId xmlns:p14="http://schemas.microsoft.com/office/powerpoint/2010/main" val="3970803617"/>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22613" y="797318"/>
            <a:ext cx="11194308" cy="369332"/>
          </a:xfrm>
          <a:prstGeom prst="rect">
            <a:avLst/>
          </a:prstGeom>
        </p:spPr>
        <p:txBody>
          <a:bodyPr wrap="square">
            <a:spAutoFit/>
          </a:bodyPr>
          <a:lstStyle/>
          <a:p>
            <a:r>
              <a:rPr lang="en-US" b="1" dirty="0">
                <a:latin typeface="Georgia" panose="02040502050405020303" pitchFamily="18" charset="0"/>
              </a:rPr>
              <a:t>3. Summary of all the entries filled in 3 TDS and 4 Amend sheets is displayed.</a:t>
            </a:r>
          </a:p>
        </p:txBody>
      </p:sp>
      <p:sp>
        <p:nvSpPr>
          <p:cNvPr id="7" name="Title 1"/>
          <p:cNvSpPr txBox="1">
            <a:spLocks/>
          </p:cNvSpPr>
          <p:nvPr/>
        </p:nvSpPr>
        <p:spPr>
          <a:xfrm>
            <a:off x="0" y="-7693"/>
            <a:ext cx="12192000" cy="379876"/>
          </a:xfrm>
          <a:prstGeom prst="rect">
            <a:avLst/>
          </a:prstGeom>
          <a:solidFill>
            <a:schemeClr val="accent6">
              <a:lumMod val="50000"/>
            </a:schemeClr>
          </a:solidFill>
        </p:spPr>
        <p:txBody>
          <a:bodyPr vert="horz" wrap="square" lIns="0" tIns="50941" rIns="0" bIns="50941" rtlCol="0" anchor="t" anchorCtr="0">
            <a:spAutoFit/>
          </a:bodyPr>
          <a:lstStyle>
            <a:lvl1pPr algn="l" defTabSz="899010" rtl="0" eaLnBrk="1" latinLnBrk="0" hangingPunct="1">
              <a:spcBef>
                <a:spcPct val="0"/>
              </a:spcBef>
              <a:buNone/>
              <a:defRPr sz="1588" kern="1200">
                <a:solidFill>
                  <a:schemeClr val="tx2"/>
                </a:solidFill>
                <a:latin typeface="+mj-lt"/>
                <a:ea typeface="+mj-ea"/>
                <a:cs typeface="+mj-cs"/>
              </a:defRPr>
            </a:lvl1pPr>
          </a:lstStyle>
          <a:p>
            <a:pPr algn="ctr"/>
            <a:r>
              <a:rPr lang="en-US" altLang="en-US" sz="1800" b="1" dirty="0">
                <a:solidFill>
                  <a:schemeClr val="bg1"/>
                </a:solidFill>
                <a:latin typeface="Georgia" panose="02040502050405020303" pitchFamily="18" charset="0"/>
                <a:ea typeface="MS Mincho" panose="02020609040205080304" pitchFamily="49" charset="-128"/>
              </a:rPr>
              <a:t>Tax deduction at source-Return </a:t>
            </a:r>
            <a:r>
              <a:rPr lang="en-US" altLang="en-US" sz="1800" b="1" dirty="0" smtClean="0">
                <a:solidFill>
                  <a:schemeClr val="bg1"/>
                </a:solidFill>
                <a:latin typeface="Georgia" panose="02040502050405020303" pitchFamily="18" charset="0"/>
                <a:ea typeface="MS Mincho" panose="02020609040205080304" pitchFamily="49" charset="-128"/>
              </a:rPr>
              <a:t>GSTR-07</a:t>
            </a:r>
            <a:r>
              <a:rPr lang="en-US" sz="1800" b="1" dirty="0" smtClean="0">
                <a:solidFill>
                  <a:schemeClr val="bg1"/>
                </a:solidFill>
                <a:latin typeface="Georgia" panose="02040502050405020303" pitchFamily="18" charset="0"/>
              </a:rPr>
              <a:t>	</a:t>
            </a:r>
            <a:endParaRPr lang="en-US" sz="1800" dirty="0">
              <a:solidFill>
                <a:schemeClr val="bg1"/>
              </a:solidFill>
              <a:latin typeface="Georgia" panose="02040502050405020303" pitchFamily="18" charset="0"/>
            </a:endParaRPr>
          </a:p>
        </p:txBody>
      </p:sp>
      <p:sp>
        <p:nvSpPr>
          <p:cNvPr id="8" name="Title 1"/>
          <p:cNvSpPr txBox="1">
            <a:spLocks/>
          </p:cNvSpPr>
          <p:nvPr/>
        </p:nvSpPr>
        <p:spPr>
          <a:xfrm>
            <a:off x="0" y="0"/>
            <a:ext cx="12192000" cy="379876"/>
          </a:xfrm>
          <a:prstGeom prst="rect">
            <a:avLst/>
          </a:prstGeom>
          <a:solidFill>
            <a:schemeClr val="accent6">
              <a:lumMod val="50000"/>
            </a:schemeClr>
          </a:solidFill>
        </p:spPr>
        <p:txBody>
          <a:bodyPr vert="horz" wrap="square" lIns="0" tIns="50941" rIns="0" bIns="50941" rtlCol="0" anchor="t" anchorCtr="0">
            <a:spAutoFit/>
          </a:bodyPr>
          <a:lstStyle>
            <a:lvl1pPr algn="l" defTabSz="899010" rtl="0" eaLnBrk="1" latinLnBrk="0" hangingPunct="1">
              <a:spcBef>
                <a:spcPct val="0"/>
              </a:spcBef>
              <a:buNone/>
              <a:defRPr sz="1588" kern="1200">
                <a:solidFill>
                  <a:schemeClr val="tx2"/>
                </a:solidFill>
                <a:latin typeface="+mj-lt"/>
                <a:ea typeface="+mj-ea"/>
                <a:cs typeface="+mj-cs"/>
              </a:defRPr>
            </a:lvl1pPr>
          </a:lstStyle>
          <a:p>
            <a:pPr algn="ctr"/>
            <a:r>
              <a:rPr lang="en-US" altLang="en-US" sz="1800" b="1" dirty="0">
                <a:solidFill>
                  <a:schemeClr val="bg1"/>
                </a:solidFill>
                <a:latin typeface="Georgia" panose="02040502050405020303" pitchFamily="18" charset="0"/>
                <a:ea typeface="MS Mincho" panose="02020609040205080304" pitchFamily="49" charset="-128"/>
              </a:rPr>
              <a:t>Tax deduction at source-Return </a:t>
            </a:r>
            <a:r>
              <a:rPr lang="en-US" altLang="en-US" sz="1800" b="1" dirty="0" smtClean="0">
                <a:solidFill>
                  <a:schemeClr val="bg1"/>
                </a:solidFill>
                <a:latin typeface="Georgia" panose="02040502050405020303" pitchFamily="18" charset="0"/>
                <a:ea typeface="MS Mincho" panose="02020609040205080304" pitchFamily="49" charset="-128"/>
              </a:rPr>
              <a:t>GSTR-07</a:t>
            </a:r>
            <a:r>
              <a:rPr lang="en-US" sz="1800" b="1" dirty="0" smtClean="0">
                <a:solidFill>
                  <a:schemeClr val="bg1"/>
                </a:solidFill>
                <a:latin typeface="Georgia" panose="02040502050405020303" pitchFamily="18" charset="0"/>
              </a:rPr>
              <a:t>	</a:t>
            </a:r>
            <a:endParaRPr lang="en-US" sz="1800" dirty="0">
              <a:solidFill>
                <a:schemeClr val="bg1"/>
              </a:solidFill>
              <a:latin typeface="Georgia" panose="02040502050405020303" pitchFamily="18" charset="0"/>
            </a:endParaRPr>
          </a:p>
        </p:txBody>
      </p:sp>
      <p:pic>
        <p:nvPicPr>
          <p:cNvPr id="2" name="Picture 1"/>
          <p:cNvPicPr>
            <a:picLocks noChangeAspect="1"/>
          </p:cNvPicPr>
          <p:nvPr/>
        </p:nvPicPr>
        <p:blipFill>
          <a:blip r:embed="rId2"/>
          <a:stretch>
            <a:fillRect/>
          </a:stretch>
        </p:blipFill>
        <p:spPr>
          <a:xfrm>
            <a:off x="1485900" y="1743075"/>
            <a:ext cx="8534400" cy="2762250"/>
          </a:xfrm>
          <a:prstGeom prst="rect">
            <a:avLst/>
          </a:prstGeom>
        </p:spPr>
      </p:pic>
    </p:spTree>
    <p:extLst>
      <p:ext uri="{BB962C8B-B14F-4D97-AF65-F5344CB8AC3E}">
        <p14:creationId xmlns:p14="http://schemas.microsoft.com/office/powerpoint/2010/main" val="1863098785"/>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12192000" cy="379876"/>
          </a:xfrm>
          <a:prstGeom prst="rect">
            <a:avLst/>
          </a:prstGeom>
          <a:solidFill>
            <a:schemeClr val="accent6">
              <a:lumMod val="50000"/>
            </a:schemeClr>
          </a:solidFill>
        </p:spPr>
        <p:txBody>
          <a:bodyPr vert="horz" wrap="square" lIns="0" tIns="50941" rIns="0" bIns="50941" rtlCol="0" anchor="t" anchorCtr="0">
            <a:spAutoFit/>
          </a:bodyPr>
          <a:lstStyle>
            <a:lvl1pPr algn="l" defTabSz="899010" rtl="0" eaLnBrk="1" latinLnBrk="0" hangingPunct="1">
              <a:spcBef>
                <a:spcPct val="0"/>
              </a:spcBef>
              <a:buNone/>
              <a:defRPr sz="1588" kern="1200">
                <a:solidFill>
                  <a:schemeClr val="tx2"/>
                </a:solidFill>
                <a:latin typeface="+mj-lt"/>
                <a:ea typeface="+mj-ea"/>
                <a:cs typeface="+mj-cs"/>
              </a:defRPr>
            </a:lvl1pPr>
          </a:lstStyle>
          <a:p>
            <a:pPr algn="ctr"/>
            <a:r>
              <a:rPr lang="en-US" altLang="en-US" sz="1800" b="1" dirty="0">
                <a:solidFill>
                  <a:schemeClr val="bg1"/>
                </a:solidFill>
                <a:latin typeface="Georgia" panose="02040502050405020303" pitchFamily="18" charset="0"/>
                <a:ea typeface="MS Mincho" panose="02020609040205080304" pitchFamily="49" charset="-128"/>
              </a:rPr>
              <a:t>Tax deduction at source-Return </a:t>
            </a:r>
            <a:r>
              <a:rPr lang="en-US" altLang="en-US" sz="1800" b="1" dirty="0" smtClean="0">
                <a:solidFill>
                  <a:schemeClr val="bg1"/>
                </a:solidFill>
                <a:latin typeface="Georgia" panose="02040502050405020303" pitchFamily="18" charset="0"/>
                <a:ea typeface="MS Mincho" panose="02020609040205080304" pitchFamily="49" charset="-128"/>
              </a:rPr>
              <a:t>GSTR-07</a:t>
            </a:r>
            <a:r>
              <a:rPr lang="en-US" sz="1800" b="1" dirty="0" smtClean="0">
                <a:solidFill>
                  <a:schemeClr val="bg1"/>
                </a:solidFill>
                <a:latin typeface="Georgia" panose="02040502050405020303" pitchFamily="18" charset="0"/>
              </a:rPr>
              <a:t>	</a:t>
            </a:r>
            <a:endParaRPr lang="en-US" sz="1800" dirty="0">
              <a:solidFill>
                <a:schemeClr val="bg1"/>
              </a:solidFill>
              <a:latin typeface="Georgia" panose="02040502050405020303" pitchFamily="18" charset="0"/>
            </a:endParaRPr>
          </a:p>
        </p:txBody>
      </p:sp>
      <p:sp>
        <p:nvSpPr>
          <p:cNvPr id="5" name="Rectangle 4"/>
          <p:cNvSpPr/>
          <p:nvPr/>
        </p:nvSpPr>
        <p:spPr>
          <a:xfrm>
            <a:off x="1905000" y="653534"/>
            <a:ext cx="8972549" cy="400110"/>
          </a:xfrm>
          <a:prstGeom prst="rect">
            <a:avLst/>
          </a:prstGeom>
        </p:spPr>
        <p:txBody>
          <a:bodyPr wrap="square">
            <a:spAutoFit/>
          </a:bodyPr>
          <a:lstStyle/>
          <a:p>
            <a:r>
              <a:rPr lang="en-US" sz="2000" b="1" dirty="0">
                <a:latin typeface="Georgia" panose="02040502050405020303" pitchFamily="18" charset="0"/>
              </a:rPr>
              <a:t>4. Scroll up and click the Generate JSON File to upload button.</a:t>
            </a:r>
          </a:p>
        </p:txBody>
      </p:sp>
      <p:pic>
        <p:nvPicPr>
          <p:cNvPr id="6" name="Picture 5"/>
          <p:cNvPicPr>
            <a:picLocks noChangeAspect="1"/>
          </p:cNvPicPr>
          <p:nvPr/>
        </p:nvPicPr>
        <p:blipFill>
          <a:blip r:embed="rId2"/>
          <a:stretch>
            <a:fillRect/>
          </a:stretch>
        </p:blipFill>
        <p:spPr>
          <a:xfrm>
            <a:off x="1905000" y="1523999"/>
            <a:ext cx="8453437" cy="4429557"/>
          </a:xfrm>
          <a:prstGeom prst="rect">
            <a:avLst/>
          </a:prstGeom>
        </p:spPr>
      </p:pic>
    </p:spTree>
    <p:extLst>
      <p:ext uri="{BB962C8B-B14F-4D97-AF65-F5344CB8AC3E}">
        <p14:creationId xmlns:p14="http://schemas.microsoft.com/office/powerpoint/2010/main" val="13895935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PwC Orange">
      <a:dk1>
        <a:srgbClr val="000000"/>
      </a:dk1>
      <a:lt1>
        <a:srgbClr val="FFFFFF"/>
      </a:lt1>
      <a:dk2>
        <a:srgbClr val="DC6900"/>
      </a:dk2>
      <a:lt2>
        <a:srgbClr val="FFFFFF"/>
      </a:lt2>
      <a:accent1>
        <a:srgbClr val="DC6900"/>
      </a:accent1>
      <a:accent2>
        <a:srgbClr val="FFB600"/>
      </a:accent2>
      <a:accent3>
        <a:srgbClr val="602320"/>
      </a:accent3>
      <a:accent4>
        <a:srgbClr val="DB536A"/>
      </a:accent4>
      <a:accent5>
        <a:srgbClr val="A32020"/>
      </a:accent5>
      <a:accent6>
        <a:srgbClr val="E0301E"/>
      </a:accent6>
      <a:hlink>
        <a:srgbClr val="DC6900"/>
      </a:hlink>
      <a:folHlink>
        <a:srgbClr val="DC69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chemeClr val="accent6">
            <a:lumMod val="50000"/>
          </a:schemeClr>
        </a:solidFill>
      </a:spPr>
      <a:bodyPr vert="horz" wrap="square" lIns="0" tIns="50941" rIns="0" bIns="50941" rtlCol="0" anchor="t" anchorCtr="0">
        <a:spAutoFit/>
      </a:bodyPr>
      <a:lstStyle>
        <a:defPPr algn="ctr">
          <a:defRPr sz="1800" b="1" dirty="0">
            <a:solidFill>
              <a:schemeClr val="bg1"/>
            </a:solidFill>
            <a:latin typeface="Georgia" panose="02040502050405020303" pitchFamily="18" charset="0"/>
            <a:ea typeface="MS Mincho" panose="02020609040205080304" pitchFamily="49" charset="-128"/>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wC Grey">
    <a:dk1>
      <a:srgbClr val="000000"/>
    </a:dk1>
    <a:lt1>
      <a:srgbClr val="FFFFFF"/>
    </a:lt1>
    <a:dk2>
      <a:srgbClr val="968C6D"/>
    </a:dk2>
    <a:lt2>
      <a:srgbClr val="FFFFFF"/>
    </a:lt2>
    <a:accent1>
      <a:srgbClr val="968C6D"/>
    </a:accent1>
    <a:accent2>
      <a:srgbClr val="D5D1C5"/>
    </a:accent2>
    <a:accent3>
      <a:srgbClr val="602320"/>
    </a:accent3>
    <a:accent4>
      <a:srgbClr val="DB536A"/>
    </a:accent4>
    <a:accent5>
      <a:srgbClr val="A32020"/>
    </a:accent5>
    <a:accent6>
      <a:srgbClr val="E0301E"/>
    </a:accent6>
    <a:hlink>
      <a:srgbClr val="968C6D"/>
    </a:hlink>
    <a:folHlink>
      <a:srgbClr val="968C6D"/>
    </a:folHlink>
  </a:clrScheme>
</a:themeOverride>
</file>

<file path=docProps/app.xml><?xml version="1.0" encoding="utf-8"?>
<Properties xmlns="http://schemas.openxmlformats.org/officeDocument/2006/extended-properties" xmlns:vt="http://schemas.openxmlformats.org/officeDocument/2006/docPropsVTypes">
  <Template/>
  <TotalTime>11385</TotalTime>
  <Words>6914</Words>
  <Application>Microsoft Office PowerPoint</Application>
  <PresentationFormat>Widescreen</PresentationFormat>
  <Paragraphs>611</Paragraphs>
  <Slides>147</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147</vt:i4>
      </vt:variant>
    </vt:vector>
  </HeadingPairs>
  <TitlesOfParts>
    <vt:vector size="155" baseType="lpstr">
      <vt:lpstr>Arial</vt:lpstr>
      <vt:lpstr>Calibri</vt:lpstr>
      <vt:lpstr>Calibri Light</vt:lpstr>
      <vt:lpstr>Georgia</vt:lpstr>
      <vt:lpstr>MS Mincho</vt:lpstr>
      <vt:lpstr>Trebuchet MS</vt:lpstr>
      <vt:lpstr>Wingdings</vt:lpstr>
      <vt:lpstr>Office Theme</vt:lpstr>
      <vt:lpstr>Goods &amp; Services Tax (GST)</vt:lpstr>
      <vt:lpstr>PowerPoint Presentation</vt:lpstr>
      <vt:lpstr>TDS Provisions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Situations / Contracts</vt:lpstr>
      <vt:lpstr>Answer:</vt:lpstr>
      <vt:lpstr>Situations / Contracts</vt:lpstr>
      <vt:lpstr>Answer:</vt:lpstr>
      <vt:lpstr>Situations / Contracts</vt:lpstr>
      <vt:lpstr>Answer:</vt:lpstr>
      <vt:lpstr>Situations / Contracts</vt:lpstr>
      <vt:lpstr>Answer:</vt:lpstr>
      <vt:lpstr>Comparison in VAT and GST regime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REGISTRATION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Crediting the TDS deducted in the cash ledger of the DDOs</vt:lpstr>
      <vt:lpstr>PowerPoint Presentation</vt:lpstr>
      <vt:lpstr>Generation &amp; Filing of GSTR-7 along with Payment of taxes &amp; Amendments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OFFLINE UTILITY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Queries</vt:lpstr>
      <vt:lpstr>Thank You</vt:lpstr>
    </vt:vector>
  </TitlesOfParts>
  <Company>PricewaterhouseCoopers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Kirti Prasad</dc:creator>
  <cp:lastModifiedBy>Kirti Prasad</cp:lastModifiedBy>
  <cp:revision>106</cp:revision>
  <dcterms:created xsi:type="dcterms:W3CDTF">2018-09-19T05:46:13Z</dcterms:created>
  <dcterms:modified xsi:type="dcterms:W3CDTF">2018-10-05T11:41:34Z</dcterms:modified>
</cp:coreProperties>
</file>