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20C3C8-0069-4475-AD34-A7390B034CC1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C64EE-3105-4720-92E5-718B735BFE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86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 N/A</a:t>
            </a:r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BAC16500-98B8-419C-AF6F-06646118EDBE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625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r>
              <a:rPr lang="en-US" altLang="en-US" smtClean="0"/>
              <a:t>An applicant can add up to 10 authorised signatories however only one of them can be the Primary Authorised Signatory (PAS). It is mandatory to have a PAS.</a:t>
            </a:r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ADF415AC-E296-47BB-9E35-5A65955E5887}" type="slidenum">
              <a:rPr lang="en-US" altLang="en-US" smtClean="0">
                <a:latin typeface="Calibri" panose="020F0502020204030204" pitchFamily="34" charset="0"/>
              </a:rPr>
              <a:pPr/>
              <a:t>10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942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8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r>
              <a:rPr lang="en-US" altLang="en-US" smtClean="0"/>
              <a:t>Please specify the top 5 goods &amp; top 5 services only.</a:t>
            </a:r>
          </a:p>
          <a:p>
            <a:endParaRPr lang="en-US" altLang="en-US" smtClean="0"/>
          </a:p>
          <a:p>
            <a:r>
              <a:rPr lang="en-US" altLang="en-US" b="1" smtClean="0"/>
              <a:t>Question</a:t>
            </a:r>
            <a:r>
              <a:rPr lang="en-US" altLang="en-US" smtClean="0"/>
              <a:t>: </a:t>
            </a:r>
            <a:r>
              <a:rPr lang="en-US" altLang="en-US" i="1" smtClean="0"/>
              <a:t>A taxpayer will not register all goods and services, so can the tax official see anywhere how many goods/services a dealer is dealing with, or only registered goods/services?</a:t>
            </a:r>
          </a:p>
          <a:p>
            <a:r>
              <a:rPr lang="en-US" altLang="en-US" b="1" smtClean="0"/>
              <a:t>Answer</a:t>
            </a:r>
            <a:r>
              <a:rPr lang="en-US" altLang="en-US" smtClean="0"/>
              <a:t>: </a:t>
            </a:r>
            <a:r>
              <a:rPr lang="en-US" altLang="en-US" i="1" smtClean="0"/>
              <a:t>This detail is expected to be provided through MIS reports. </a:t>
            </a:r>
            <a:endParaRPr lang="en-US" altLang="en-US" b="1" i="1" smtClean="0"/>
          </a:p>
        </p:txBody>
      </p:sp>
      <p:sp>
        <p:nvSpPr>
          <p:cNvPr id="188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79EC3CC3-CBDF-424D-BEFB-4A07FE07E036}" type="slidenum">
              <a:rPr lang="en-US" altLang="en-US" smtClean="0">
                <a:latin typeface="Calibri" panose="020F0502020204030204" pitchFamily="34" charset="0"/>
              </a:rPr>
              <a:pPr/>
              <a:t>11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</p:txBody>
      </p:sp>
      <p:sp>
        <p:nvSpPr>
          <p:cNvPr id="202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01C971E-ABB8-4BAF-9412-AEE170DFF5B7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427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 N/A</a:t>
            </a:r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46A9B748-9922-4422-8E4A-320844F21A75}" type="slidenum">
              <a:rPr lang="en-US" altLang="en-US" smtClean="0">
                <a:latin typeface="Calibri" panose="020F0502020204030204" pitchFamily="34" charset="0"/>
              </a:rPr>
              <a:pPr/>
              <a:t>13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5796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 N/A</a:t>
            </a:r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A55EE973-E193-4748-8E54-1D3F85C379B2}" type="slidenum">
              <a:rPr lang="en-US" altLang="en-US" smtClean="0">
                <a:latin typeface="Calibri" panose="020F0502020204030204" pitchFamily="34" charset="0"/>
              </a:rPr>
              <a:pPr/>
              <a:t>14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8406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 N/A</a:t>
            </a:r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589A098E-B9D7-49C9-AC69-3CE8F53AED91}" type="slidenum">
              <a:rPr lang="en-US" altLang="en-US" smtClean="0">
                <a:latin typeface="Calibri" panose="020F0502020204030204" pitchFamily="34" charset="0"/>
              </a:rPr>
              <a:pPr/>
              <a:t>15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82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r>
              <a:rPr lang="en-US" altLang="en-US" smtClean="0"/>
              <a:t>PAN Validation Issues</a:t>
            </a:r>
          </a:p>
          <a:p>
            <a:endParaRPr lang="en-US" altLang="en-US" smtClean="0"/>
          </a:p>
          <a:p>
            <a:r>
              <a:rPr lang="en-US" altLang="en-US" b="1" smtClean="0"/>
              <a:t>Question</a:t>
            </a:r>
            <a:r>
              <a:rPr lang="en-US" altLang="en-US" smtClean="0"/>
              <a:t>: Data given in CBDT doesn’t always match with the data that users enter in the GST portal. For example, the name might differ slightly. How does a taxpayer overcome this problem?</a:t>
            </a:r>
          </a:p>
          <a:p>
            <a:r>
              <a:rPr lang="en-US" altLang="en-US" b="1" smtClean="0"/>
              <a:t>Answer</a:t>
            </a:r>
            <a:r>
              <a:rPr lang="en-US" altLang="en-US" smtClean="0"/>
              <a:t>: Please fill the name as per CBDT data. In case you wish to change/correct the name, please get it updated in CBDT data first.</a:t>
            </a:r>
            <a:endParaRPr lang="en-US" altLang="en-US" b="1" smtClean="0"/>
          </a:p>
        </p:txBody>
      </p:sp>
      <p:sp>
        <p:nvSpPr>
          <p:cNvPr id="163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33A8AFA7-E8C1-476A-BD9B-224F5EAFF059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25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65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82CCF129-B19E-4980-91CC-715ABFB9216D}" type="slidenum">
              <a:rPr lang="en-US" altLang="en-US" smtClean="0">
                <a:latin typeface="Calibri" panose="020F0502020204030204" pitchFamily="34" charset="0"/>
              </a:rPr>
              <a:pPr/>
              <a:t>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75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8DA0C89B-91B8-4275-ABCC-455816B9198C}" type="slidenum">
              <a:rPr lang="en-US" altLang="en-US" smtClean="0">
                <a:latin typeface="Calibri" panose="020F0502020204030204" pitchFamily="34" charset="0"/>
              </a:rPr>
              <a:pPr/>
              <a:t>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396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69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92FA91D-D352-4366-9D91-85DDF1ADEF6E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820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2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72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48C660BE-CF93-4848-9B01-1D56A638B656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08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</p:txBody>
      </p:sp>
      <p:sp>
        <p:nvSpPr>
          <p:cNvPr id="174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D9A28596-3ECE-4CFD-90CB-925B1BB75CB2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427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258CA9A-9025-456B-A96D-1B7169B77B36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856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Facilitation Notes: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fld id="{960E2457-C60C-419B-9B9E-1BC796CD7854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626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7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53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95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78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08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17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3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1EC8B-4C82-4DB9-AAF3-079E2C99C30A}" type="datetimeFigureOut">
              <a:rPr lang="en-US" smtClean="0"/>
              <a:t>08/06/2017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85FDD-C6B0-44DF-9D32-793D204EA3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2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Demonstration</a:t>
            </a:r>
          </a:p>
        </p:txBody>
      </p:sp>
      <p:sp>
        <p:nvSpPr>
          <p:cNvPr id="16077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D6EDEA37-FD2B-4A08-B19D-2AB709C3824E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6077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438" y="1600200"/>
            <a:ext cx="4754562" cy="475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3046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DCF62212-0B06-4CAD-9C97-83F008387E7A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10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Section – Authorized Signatory</a:t>
            </a:r>
          </a:p>
        </p:txBody>
      </p:sp>
      <p:pic>
        <p:nvPicPr>
          <p:cNvPr id="185349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22400"/>
            <a:ext cx="822960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5350" name="Rectangle 5"/>
          <p:cNvSpPr>
            <a:spLocks noChangeArrowheads="1"/>
          </p:cNvSpPr>
          <p:nvPr/>
        </p:nvSpPr>
        <p:spPr bwMode="auto">
          <a:xfrm>
            <a:off x="588963" y="2590800"/>
            <a:ext cx="1773237" cy="4572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 sz="2400"/>
          </a:p>
        </p:txBody>
      </p:sp>
      <p:cxnSp>
        <p:nvCxnSpPr>
          <p:cNvPr id="185351" name="Straight Arrow Connector 9"/>
          <p:cNvCxnSpPr>
            <a:cxnSpLocks noChangeShapeType="1"/>
          </p:cNvCxnSpPr>
          <p:nvPr/>
        </p:nvCxnSpPr>
        <p:spPr bwMode="auto">
          <a:xfrm flipV="1">
            <a:off x="2362200" y="2819400"/>
            <a:ext cx="685800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352" name="TextBox 11"/>
          <p:cNvSpPr txBox="1">
            <a:spLocks noChangeArrowheads="1"/>
          </p:cNvSpPr>
          <p:nvPr/>
        </p:nvSpPr>
        <p:spPr bwMode="auto">
          <a:xfrm>
            <a:off x="3048000" y="2663825"/>
            <a:ext cx="4708525" cy="30797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IN" altLang="en-US" sz="1400">
                <a:solidFill>
                  <a:srgbClr val="FF0000"/>
                </a:solidFill>
              </a:rPr>
              <a:t>Don’t forget to mark your Primary Authorised Signatory!</a:t>
            </a:r>
          </a:p>
        </p:txBody>
      </p:sp>
      <p:sp>
        <p:nvSpPr>
          <p:cNvPr id="185353" name="TextBox 1"/>
          <p:cNvSpPr txBox="1">
            <a:spLocks noChangeArrowheads="1"/>
          </p:cNvSpPr>
          <p:nvPr/>
        </p:nvSpPr>
        <p:spPr bwMode="auto">
          <a:xfrm rot="-1703225">
            <a:off x="2319338" y="4359275"/>
            <a:ext cx="4437062" cy="339725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IN" altLang="en-US" sz="1600" b="1">
                <a:solidFill>
                  <a:srgbClr val="FF0000"/>
                </a:solidFill>
              </a:rPr>
              <a:t>You can add up to 10 Authorised Signatories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2340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1436688"/>
            <a:ext cx="8004175" cy="493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739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D8B1F89C-C96D-49CE-B70A-A435F6E440CA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27847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Section - Goods and Services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7398" name="TextBox 1"/>
          <p:cNvSpPr txBox="1">
            <a:spLocks noChangeArrowheads="1"/>
          </p:cNvSpPr>
          <p:nvPr/>
        </p:nvSpPr>
        <p:spPr bwMode="auto">
          <a:xfrm rot="-1703225">
            <a:off x="1911350" y="4956175"/>
            <a:ext cx="5253038" cy="338138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IN" altLang="en-US" sz="1600" b="1">
                <a:solidFill>
                  <a:srgbClr val="FF0000"/>
                </a:solidFill>
              </a:rPr>
              <a:t>Please specify Top 5 goods &amp; Top 5 commodities only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4490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73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1447800"/>
            <a:ext cx="7945437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173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DF20459F-468F-4DB7-B08E-13C609F1BD9C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12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Section -</a:t>
            </a: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Bank Accounts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1734" name="TextBox 1"/>
          <p:cNvSpPr txBox="1">
            <a:spLocks noChangeArrowheads="1"/>
          </p:cNvSpPr>
          <p:nvPr/>
        </p:nvSpPr>
        <p:spPr bwMode="auto">
          <a:xfrm rot="-1703225">
            <a:off x="2282825" y="3729038"/>
            <a:ext cx="4510088" cy="338137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IN" altLang="en-US" sz="1600" b="1">
                <a:solidFill>
                  <a:srgbClr val="FF0000"/>
                </a:solidFill>
              </a:rPr>
              <a:t>You can add up to 10 business bank accounts</a:t>
            </a:r>
          </a:p>
        </p:txBody>
      </p:sp>
      <p:sp>
        <p:nvSpPr>
          <p:cNvPr id="201735" name="Rectangle 3"/>
          <p:cNvSpPr>
            <a:spLocks noChangeArrowheads="1"/>
          </p:cNvSpPr>
          <p:nvPr/>
        </p:nvSpPr>
        <p:spPr bwMode="auto">
          <a:xfrm>
            <a:off x="5334000" y="6096000"/>
            <a:ext cx="1638300" cy="3810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 sz="2400"/>
          </a:p>
        </p:txBody>
      </p:sp>
      <p:cxnSp>
        <p:nvCxnSpPr>
          <p:cNvPr id="201736" name="Connector: Elbow 5"/>
          <p:cNvCxnSpPr>
            <a:cxnSpLocks noChangeShapeType="1"/>
            <a:stCxn id="201735" idx="0"/>
            <a:endCxn id="201734" idx="2"/>
          </p:cNvCxnSpPr>
          <p:nvPr/>
        </p:nvCxnSpPr>
        <p:spPr bwMode="auto">
          <a:xfrm rot="16200000" flipV="1">
            <a:off x="4360863" y="4303713"/>
            <a:ext cx="2049462" cy="1535112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63145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7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331913"/>
            <a:ext cx="9144000" cy="495935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7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D932C78E-F984-4351-8035-D52F1F5210D1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13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Section -</a:t>
            </a: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Verificationge</a:t>
            </a:r>
            <a:endParaRPr lang="en-US" b="1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: Rounded Corners 10"/>
          <p:cNvSpPr/>
          <p:nvPr/>
        </p:nvSpPr>
        <p:spPr bwMode="auto">
          <a:xfrm>
            <a:off x="419100" y="4724400"/>
            <a:ext cx="5051425" cy="1828800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</a:rPr>
              <a:t>Before you can submit your application, you must</a:t>
            </a:r>
          </a:p>
          <a:p>
            <a:pPr marL="342900" indent="-342900">
              <a:buFontTx/>
              <a:buAutoNum type="arabicPeriod"/>
              <a:defRPr/>
            </a:pPr>
            <a:endParaRPr lang="en-IN" sz="1600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1600" dirty="0">
                <a:solidFill>
                  <a:schemeClr val="bg1"/>
                </a:solidFill>
              </a:rPr>
              <a:t>Check the box to accept the sworn affidavit</a:t>
            </a:r>
          </a:p>
          <a:p>
            <a:pPr marL="342900" indent="-342900">
              <a:buFontTx/>
              <a:buAutoNum type="arabicPeriod"/>
              <a:defRPr/>
            </a:pPr>
            <a:endParaRPr lang="en-US" sz="1600" dirty="0">
              <a:solidFill>
                <a:schemeClr val="bg1"/>
              </a:solidFill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1600" dirty="0">
                <a:solidFill>
                  <a:schemeClr val="bg1"/>
                </a:solidFill>
              </a:rPr>
              <a:t>Digitally sign the application using DSC/E-Signature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203783" name="Rectangle 11"/>
          <p:cNvSpPr>
            <a:spLocks noChangeArrowheads="1"/>
          </p:cNvSpPr>
          <p:nvPr/>
        </p:nvSpPr>
        <p:spPr bwMode="auto">
          <a:xfrm>
            <a:off x="6400800" y="5410200"/>
            <a:ext cx="2446338" cy="45720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 sz="2400"/>
          </a:p>
        </p:txBody>
      </p:sp>
      <p:sp>
        <p:nvSpPr>
          <p:cNvPr id="203784" name="Oval 8"/>
          <p:cNvSpPr>
            <a:spLocks noChangeArrowheads="1"/>
          </p:cNvSpPr>
          <p:nvPr/>
        </p:nvSpPr>
        <p:spPr bwMode="auto">
          <a:xfrm>
            <a:off x="246063" y="3000375"/>
            <a:ext cx="685800" cy="6858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endParaRPr lang="en-IN" altLang="en-US" sz="2400"/>
          </a:p>
        </p:txBody>
      </p:sp>
      <p:sp>
        <p:nvSpPr>
          <p:cNvPr id="203785" name="TextBox 9"/>
          <p:cNvSpPr txBox="1">
            <a:spLocks noChangeArrowheads="1"/>
          </p:cNvSpPr>
          <p:nvPr/>
        </p:nvSpPr>
        <p:spPr bwMode="auto">
          <a:xfrm>
            <a:off x="419100" y="3143250"/>
            <a:ext cx="550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n-IN" altLang="en-US" sz="200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203786" name="Connector: Elbow 23"/>
          <p:cNvCxnSpPr>
            <a:cxnSpLocks noChangeShapeType="1"/>
            <a:stCxn id="203784" idx="4"/>
            <a:endCxn id="11" idx="1"/>
          </p:cNvCxnSpPr>
          <p:nvPr/>
        </p:nvCxnSpPr>
        <p:spPr bwMode="auto">
          <a:xfrm rot="5400000">
            <a:off x="-472281" y="4577556"/>
            <a:ext cx="1952625" cy="169863"/>
          </a:xfrm>
          <a:prstGeom prst="bentConnector4">
            <a:avLst>
              <a:gd name="adj1" fmla="val 26583"/>
              <a:gd name="adj2" fmla="val 234579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3787" name="Straight Arrow Connector 105474"/>
          <p:cNvCxnSpPr>
            <a:cxnSpLocks noChangeShapeType="1"/>
            <a:stCxn id="203783" idx="1"/>
          </p:cNvCxnSpPr>
          <p:nvPr/>
        </p:nvCxnSpPr>
        <p:spPr bwMode="auto">
          <a:xfrm flipH="1">
            <a:off x="5470525" y="5638800"/>
            <a:ext cx="93027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/>
          <p:cNvSpPr/>
          <p:nvPr/>
        </p:nvSpPr>
        <p:spPr bwMode="auto">
          <a:xfrm>
            <a:off x="7177088" y="5567363"/>
            <a:ext cx="733425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IN" sz="24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852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06600"/>
            <a:ext cx="9144000" cy="450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2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0050C669-AF56-4EAA-8938-B704ECCBB8E2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14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Submit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05830" name="Connector: Elbow 12"/>
          <p:cNvCxnSpPr>
            <a:cxnSpLocks noChangeShapeType="1"/>
            <a:endCxn id="11" idx="2"/>
          </p:cNvCxnSpPr>
          <p:nvPr/>
        </p:nvCxnSpPr>
        <p:spPr bwMode="auto">
          <a:xfrm rot="16200000" flipV="1">
            <a:off x="4553744" y="2191544"/>
            <a:ext cx="1712912" cy="16764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6781800" y="5410200"/>
            <a:ext cx="6096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IN" sz="2400" dirty="0"/>
          </a:p>
        </p:txBody>
      </p:sp>
      <p:sp>
        <p:nvSpPr>
          <p:cNvPr id="11" name="Rectangle: Rounded Corners 10"/>
          <p:cNvSpPr/>
          <p:nvPr/>
        </p:nvSpPr>
        <p:spPr bwMode="auto">
          <a:xfrm>
            <a:off x="720725" y="1447800"/>
            <a:ext cx="7702550" cy="725488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After digitally signing the form, you can click on submit. Select OK to confirm your action.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740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87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144000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7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4EAE38F9-AB4E-4F79-A893-78B1B7DC630F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Success</a:t>
            </a: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Rectangle: Rounded Corners 8"/>
          <p:cNvSpPr/>
          <p:nvPr/>
        </p:nvSpPr>
        <p:spPr bwMode="auto">
          <a:xfrm>
            <a:off x="720725" y="1446213"/>
            <a:ext cx="7702550" cy="611187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Congratulations! You have successfully submitted your GST Registration Application.</a:t>
            </a:r>
          </a:p>
        </p:txBody>
      </p:sp>
      <p:cxnSp>
        <p:nvCxnSpPr>
          <p:cNvPr id="207879" name="Connector: Elbow 4"/>
          <p:cNvCxnSpPr>
            <a:cxnSpLocks noChangeShapeType="1"/>
            <a:endCxn id="9" idx="2"/>
          </p:cNvCxnSpPr>
          <p:nvPr/>
        </p:nvCxnSpPr>
        <p:spPr bwMode="auto">
          <a:xfrm flipV="1">
            <a:off x="1447800" y="2057400"/>
            <a:ext cx="3124200" cy="990600"/>
          </a:xfrm>
          <a:prstGeom prst="bentConnector2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3124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1325563"/>
            <a:ext cx="3771900" cy="512127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4" name="Rectangle: Rounded Corners 63"/>
          <p:cNvSpPr/>
          <p:nvPr/>
        </p:nvSpPr>
        <p:spPr bwMode="auto">
          <a:xfrm>
            <a:off x="5508625" y="1447800"/>
            <a:ext cx="3521075" cy="5029200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Open the GST website &amp; select New Registration</a:t>
            </a:r>
          </a:p>
          <a:p>
            <a:pPr marL="342900" indent="-342900">
              <a:buFontTx/>
              <a:buAutoNum type="arabicPeriod"/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Enter the mandatory details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I am a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State/UT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District where Principal Place of Business is located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Legal Name of Business (as per PAN)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PAN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Email Address</a:t>
            </a:r>
          </a:p>
          <a:p>
            <a:pPr marL="742950" lvl="1" indent="-285750">
              <a:buFont typeface="Wingdings" panose="05000000000000000000" pitchFamily="2" charset="2"/>
              <a:buChar char="ü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Mobile Number</a:t>
            </a:r>
          </a:p>
          <a:p>
            <a:pPr lvl="1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Click Proceed</a:t>
            </a:r>
          </a:p>
        </p:txBody>
      </p:sp>
      <p:sp>
        <p:nvSpPr>
          <p:cNvPr id="162820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Georgia" panose="02040502050405020303" pitchFamily="18" charset="0"/>
              </a:rPr>
              <a:t>Slide </a:t>
            </a:r>
            <a:fld id="{5A0DCAA7-3D08-49F5-87C9-8CDF2D2F8B50}" type="slidenum">
              <a:rPr lang="en-US" altLang="en-US" smtClean="0">
                <a:solidFill>
                  <a:schemeClr val="bg1"/>
                </a:solidFill>
                <a:latin typeface="Georgia" panose="02040502050405020303" pitchFamily="18" charset="0"/>
              </a:rPr>
              <a:pPr/>
              <a:t>2</a:t>
            </a:fld>
            <a:endParaRPr lang="en-US" altLang="en-US" smtClean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89038" y="836372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62823" name="Straight Connector 29"/>
          <p:cNvCxnSpPr>
            <a:cxnSpLocks noChangeShapeType="1"/>
          </p:cNvCxnSpPr>
          <p:nvPr/>
        </p:nvCxnSpPr>
        <p:spPr bwMode="auto">
          <a:xfrm>
            <a:off x="3886200" y="1981200"/>
            <a:ext cx="4572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824" name="Straight Connector 97279"/>
          <p:cNvCxnSpPr>
            <a:cxnSpLocks noChangeShapeType="1"/>
          </p:cNvCxnSpPr>
          <p:nvPr/>
        </p:nvCxnSpPr>
        <p:spPr bwMode="auto">
          <a:xfrm>
            <a:off x="4343400" y="1981200"/>
            <a:ext cx="0" cy="396240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825" name="Straight Connector 97282"/>
          <p:cNvCxnSpPr>
            <a:cxnSpLocks noChangeShapeType="1"/>
          </p:cNvCxnSpPr>
          <p:nvPr/>
        </p:nvCxnSpPr>
        <p:spPr bwMode="auto">
          <a:xfrm flipH="1">
            <a:off x="3886200" y="5943600"/>
            <a:ext cx="4572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826" name="Straight Arrow Connector 97287"/>
          <p:cNvCxnSpPr>
            <a:cxnSpLocks noChangeShapeType="1"/>
          </p:cNvCxnSpPr>
          <p:nvPr/>
        </p:nvCxnSpPr>
        <p:spPr bwMode="auto">
          <a:xfrm>
            <a:off x="4343400" y="3886200"/>
            <a:ext cx="1616075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827" name="Connector: Elbow 97301"/>
          <p:cNvCxnSpPr>
            <a:cxnSpLocks noChangeShapeType="1"/>
          </p:cNvCxnSpPr>
          <p:nvPr/>
        </p:nvCxnSpPr>
        <p:spPr bwMode="auto">
          <a:xfrm flipV="1">
            <a:off x="4038600" y="5791200"/>
            <a:ext cx="1676400" cy="4572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74671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262188"/>
            <a:ext cx="4684713" cy="3244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4" name="Rectangle: Rounded Corners 63"/>
          <p:cNvSpPr/>
          <p:nvPr/>
        </p:nvSpPr>
        <p:spPr bwMode="auto">
          <a:xfrm>
            <a:off x="6240463" y="3160713"/>
            <a:ext cx="2606675" cy="1449387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4. Enter the Mobile OTP</a:t>
            </a:r>
          </a:p>
          <a:p>
            <a:pPr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5. Enter the Email OTP</a:t>
            </a:r>
          </a:p>
          <a:p>
            <a:pPr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6. Click Proceed</a:t>
            </a:r>
          </a:p>
        </p:txBody>
      </p:sp>
      <p:sp>
        <p:nvSpPr>
          <p:cNvPr id="16486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2E8A0D4C-EEB1-46F1-9B7B-B16EB17D0F66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1022096"/>
            <a:ext cx="8618538" cy="384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64871" name="Elbow Connector 3"/>
          <p:cNvCxnSpPr>
            <a:cxnSpLocks noChangeShapeType="1"/>
            <a:endCxn id="64" idx="0"/>
          </p:cNvCxnSpPr>
          <p:nvPr/>
        </p:nvCxnSpPr>
        <p:spPr bwMode="auto">
          <a:xfrm flipV="1">
            <a:off x="1447800" y="3160713"/>
            <a:ext cx="6096000" cy="723900"/>
          </a:xfrm>
          <a:prstGeom prst="bentConnector4">
            <a:avLst>
              <a:gd name="adj1" fmla="val 218"/>
              <a:gd name="adj2" fmla="val 121991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872" name="Elbow Connector 10"/>
          <p:cNvCxnSpPr>
            <a:cxnSpLocks noChangeShapeType="1"/>
            <a:endCxn id="64" idx="2"/>
          </p:cNvCxnSpPr>
          <p:nvPr/>
        </p:nvCxnSpPr>
        <p:spPr bwMode="auto">
          <a:xfrm flipV="1">
            <a:off x="4800600" y="4610100"/>
            <a:ext cx="2743200" cy="419100"/>
          </a:xfrm>
          <a:prstGeom prst="bentConnector2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873" name="Straight Arrow Connector 12"/>
          <p:cNvCxnSpPr>
            <a:cxnSpLocks noChangeShapeType="1"/>
          </p:cNvCxnSpPr>
          <p:nvPr/>
        </p:nvCxnSpPr>
        <p:spPr bwMode="auto">
          <a:xfrm>
            <a:off x="3124200" y="3884613"/>
            <a:ext cx="3048000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0148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91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9550"/>
            <a:ext cx="91440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Rectangle: Rounded Corners 63"/>
          <p:cNvSpPr/>
          <p:nvPr/>
        </p:nvSpPr>
        <p:spPr bwMode="auto">
          <a:xfrm>
            <a:off x="1752600" y="4038600"/>
            <a:ext cx="5410200" cy="2185988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7. Temporary Reference Number (TRN) is generated</a:t>
            </a:r>
          </a:p>
          <a:p>
            <a:pPr algn="ctr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8. Click </a:t>
            </a:r>
            <a:r>
              <a:rPr lang="en-IN" sz="1600" u="sng" dirty="0">
                <a:solidFill>
                  <a:schemeClr val="bg1"/>
                </a:solidFill>
                <a:latin typeface="Georgia" panose="02040502050405020303" pitchFamily="18" charset="0"/>
              </a:rPr>
              <a:t>Home</a:t>
            </a: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 link to go back to Register Now</a:t>
            </a:r>
          </a:p>
          <a:p>
            <a:pPr algn="ctr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9. Click on Register Now again</a:t>
            </a:r>
          </a:p>
          <a:p>
            <a:pPr algn="ctr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10. Select Temporary Reference Number radio button</a:t>
            </a:r>
          </a:p>
          <a:p>
            <a:pPr algn="ctr"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66916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C5214BD3-BD3D-44CC-80E3-C8BC1471605D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66919" name="Elbow Connector 2"/>
          <p:cNvCxnSpPr>
            <a:cxnSpLocks noChangeShapeType="1"/>
            <a:endCxn id="64" idx="1"/>
          </p:cNvCxnSpPr>
          <p:nvPr/>
        </p:nvCxnSpPr>
        <p:spPr bwMode="auto">
          <a:xfrm rot="5400000">
            <a:off x="1511300" y="3670300"/>
            <a:ext cx="1701800" cy="1219200"/>
          </a:xfrm>
          <a:prstGeom prst="bentConnector4">
            <a:avLst>
              <a:gd name="adj1" fmla="val 17907"/>
              <a:gd name="adj2" fmla="val 11875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387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0200"/>
            <a:ext cx="6553200" cy="4648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4" name="Rectangle: Rounded Corners 63"/>
          <p:cNvSpPr/>
          <p:nvPr/>
        </p:nvSpPr>
        <p:spPr bwMode="auto">
          <a:xfrm>
            <a:off x="6943725" y="3390900"/>
            <a:ext cx="2073275" cy="914400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11. Enter the TRN</a:t>
            </a:r>
          </a:p>
          <a:p>
            <a:pPr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12. Click Proceed</a:t>
            </a:r>
          </a:p>
          <a:p>
            <a:pPr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168964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FEE8589B-472F-4F9F-B1DF-BF049FB822E8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5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168967" name="Elbow Connector 3"/>
          <p:cNvCxnSpPr>
            <a:cxnSpLocks noChangeShapeType="1"/>
            <a:endCxn id="64" idx="0"/>
          </p:cNvCxnSpPr>
          <p:nvPr/>
        </p:nvCxnSpPr>
        <p:spPr bwMode="auto">
          <a:xfrm flipV="1">
            <a:off x="4191000" y="3390900"/>
            <a:ext cx="3789363" cy="1485900"/>
          </a:xfrm>
          <a:prstGeom prst="bentConnector4">
            <a:avLst>
              <a:gd name="adj1" fmla="val 68130"/>
              <a:gd name="adj2" fmla="val 115384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968" name="Elbow Connector 10"/>
          <p:cNvCxnSpPr>
            <a:cxnSpLocks noChangeShapeType="1"/>
            <a:endCxn id="64" idx="2"/>
          </p:cNvCxnSpPr>
          <p:nvPr/>
        </p:nvCxnSpPr>
        <p:spPr bwMode="auto">
          <a:xfrm flipV="1">
            <a:off x="4538663" y="4305300"/>
            <a:ext cx="3441700" cy="1333500"/>
          </a:xfrm>
          <a:prstGeom prst="bentConnector2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18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1501775"/>
            <a:ext cx="8705850" cy="2600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4" name="Rectangle: Rounded Corners 63"/>
          <p:cNvSpPr/>
          <p:nvPr/>
        </p:nvSpPr>
        <p:spPr bwMode="auto">
          <a:xfrm>
            <a:off x="361950" y="4953000"/>
            <a:ext cx="8485188" cy="1489075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N" sz="1600" dirty="0">
                <a:solidFill>
                  <a:schemeClr val="bg1"/>
                </a:solidFill>
              </a:rPr>
              <a:t>The taxpayer can access the saved application on the GST portal at anytime using the TRN up to 15 days post generation of TRN.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IN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IN" sz="1600" dirty="0">
                <a:solidFill>
                  <a:schemeClr val="bg1"/>
                </a:solidFill>
              </a:rPr>
              <a:t>The TRN helps maintain data for Casual taxpayer (Advance Tax Payment)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1600" dirty="0">
                <a:solidFill>
                  <a:schemeClr val="bg1"/>
                </a:solidFill>
              </a:rPr>
              <a:t>All applications saved by taxpayer appear in descending chronological order.</a:t>
            </a:r>
            <a:endParaRPr lang="en-IN" sz="1600" dirty="0">
              <a:solidFill>
                <a:schemeClr val="bg1"/>
              </a:solidFill>
            </a:endParaRPr>
          </a:p>
        </p:txBody>
      </p:sp>
      <p:sp>
        <p:nvSpPr>
          <p:cNvPr id="171012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22286BB9-FA57-4BB5-825E-0B9EFFB423B9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6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0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: Rounded Corners 63"/>
          <p:cNvSpPr/>
          <p:nvPr/>
        </p:nvSpPr>
        <p:spPr bwMode="auto">
          <a:xfrm>
            <a:off x="6049963" y="4030663"/>
            <a:ext cx="2797175" cy="885825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 sz="16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IN" sz="1600" dirty="0">
                <a:solidFill>
                  <a:schemeClr val="bg1"/>
                </a:solidFill>
              </a:rPr>
              <a:t>You can edit or delete the saved application here</a:t>
            </a:r>
          </a:p>
          <a:p>
            <a:pPr>
              <a:defRPr/>
            </a:pPr>
            <a:endParaRPr lang="en-IN" sz="1600" dirty="0">
              <a:solidFill>
                <a:schemeClr val="bg1"/>
              </a:solidFill>
            </a:endParaRPr>
          </a:p>
        </p:txBody>
      </p:sp>
      <p:cxnSp>
        <p:nvCxnSpPr>
          <p:cNvPr id="171016" name="Elbow Connector 3"/>
          <p:cNvCxnSpPr>
            <a:cxnSpLocks noChangeShapeType="1"/>
            <a:endCxn id="20" idx="0"/>
          </p:cNvCxnSpPr>
          <p:nvPr/>
        </p:nvCxnSpPr>
        <p:spPr bwMode="auto">
          <a:xfrm rot="5400000">
            <a:off x="7233443" y="3263107"/>
            <a:ext cx="982663" cy="55245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017" name="Elbow Connector 7"/>
          <p:cNvCxnSpPr>
            <a:cxnSpLocks noChangeShapeType="1"/>
          </p:cNvCxnSpPr>
          <p:nvPr/>
        </p:nvCxnSpPr>
        <p:spPr bwMode="auto">
          <a:xfrm rot="16200000" flipH="1">
            <a:off x="-390525" y="3114675"/>
            <a:ext cx="2590800" cy="1085850"/>
          </a:xfrm>
          <a:prstGeom prst="bentConnector3">
            <a:avLst>
              <a:gd name="adj1" fmla="val 38426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4432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rgbClr val="474747"/>
                </a:solidFill>
                <a:latin typeface="Arial" panose="020B0604020202020204" pitchFamily="34" charset="0"/>
              </a:rPr>
              <a:t>Page </a:t>
            </a:r>
            <a:fld id="{86D6AE9C-FB71-4C6D-B5D0-15A3839F622B}" type="slidenum">
              <a:rPr lang="en-US" altLang="en-US" smtClean="0">
                <a:solidFill>
                  <a:srgbClr val="474747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en-US" smtClean="0">
              <a:solidFill>
                <a:srgbClr val="474747"/>
              </a:solidFill>
              <a:latin typeface="Arial" panose="020B0604020202020204" pitchFamily="34" charset="0"/>
            </a:endParaRPr>
          </a:p>
        </p:txBody>
      </p:sp>
      <p:grpSp>
        <p:nvGrpSpPr>
          <p:cNvPr id="173059" name="Group 4"/>
          <p:cNvGrpSpPr>
            <a:grpSpLocks/>
          </p:cNvGrpSpPr>
          <p:nvPr/>
        </p:nvGrpSpPr>
        <p:grpSpPr bwMode="auto">
          <a:xfrm>
            <a:off x="1168400" y="2547566"/>
            <a:ext cx="6731000" cy="838200"/>
            <a:chOff x="1201345" y="2362200"/>
            <a:chExt cx="6650830" cy="838200"/>
          </a:xfrm>
        </p:grpSpPr>
        <p:sp>
          <p:nvSpPr>
            <p:cNvPr id="19" name="Freeform: Shape 18"/>
            <p:cNvSpPr/>
            <p:nvPr/>
          </p:nvSpPr>
          <p:spPr>
            <a:xfrm>
              <a:off x="1201345" y="2362200"/>
              <a:ext cx="2181912" cy="427037"/>
            </a:xfrm>
            <a:custGeom>
              <a:avLst/>
              <a:gdLst>
                <a:gd name="connsiteX0" fmla="*/ 0 w 2182415"/>
                <a:gd name="connsiteY0" fmla="*/ 0 h 748800"/>
                <a:gd name="connsiteX1" fmla="*/ 2182415 w 2182415"/>
                <a:gd name="connsiteY1" fmla="*/ 0 h 748800"/>
                <a:gd name="connsiteX2" fmla="*/ 2182415 w 2182415"/>
                <a:gd name="connsiteY2" fmla="*/ 748800 h 748800"/>
                <a:gd name="connsiteX3" fmla="*/ 0 w 2182415"/>
                <a:gd name="connsiteY3" fmla="*/ 748800 h 748800"/>
                <a:gd name="connsiteX4" fmla="*/ 0 w 2182415"/>
                <a:gd name="connsiteY4" fmla="*/ 0 h 74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748800">
                  <a:moveTo>
                    <a:pt x="0" y="0"/>
                  </a:moveTo>
                  <a:lnTo>
                    <a:pt x="2182415" y="0"/>
                  </a:lnTo>
                  <a:lnTo>
                    <a:pt x="2182415" y="748800"/>
                  </a:lnTo>
                  <a:lnTo>
                    <a:pt x="0" y="748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84912" tIns="105664" rIns="184912" bIns="105664" spcCol="1270" anchor="ctr"/>
            <a:lstStyle/>
            <a:p>
              <a:pPr algn="ctr" defTabSz="11557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/>
                <a:t>Registration</a:t>
              </a:r>
            </a:p>
          </p:txBody>
        </p:sp>
        <p:sp>
          <p:nvSpPr>
            <p:cNvPr id="20" name="Freeform: Shape 19"/>
            <p:cNvSpPr/>
            <p:nvPr/>
          </p:nvSpPr>
          <p:spPr>
            <a:xfrm>
              <a:off x="1201345" y="2789237"/>
              <a:ext cx="2181912" cy="411163"/>
            </a:xfrm>
            <a:custGeom>
              <a:avLst/>
              <a:gdLst>
                <a:gd name="connsiteX0" fmla="*/ 0 w 2182415"/>
                <a:gd name="connsiteY0" fmla="*/ 0 h 1141920"/>
                <a:gd name="connsiteX1" fmla="*/ 2182415 w 2182415"/>
                <a:gd name="connsiteY1" fmla="*/ 0 h 1141920"/>
                <a:gd name="connsiteX2" fmla="*/ 2182415 w 2182415"/>
                <a:gd name="connsiteY2" fmla="*/ 1141920 h 1141920"/>
                <a:gd name="connsiteX3" fmla="*/ 0 w 2182415"/>
                <a:gd name="connsiteY3" fmla="*/ 1141920 h 1141920"/>
                <a:gd name="connsiteX4" fmla="*/ 0 w 2182415"/>
                <a:gd name="connsiteY4" fmla="*/ 0 h 114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1141920">
                  <a:moveTo>
                    <a:pt x="0" y="0"/>
                  </a:moveTo>
                  <a:lnTo>
                    <a:pt x="2182415" y="0"/>
                  </a:lnTo>
                  <a:lnTo>
                    <a:pt x="2182415" y="1141920"/>
                  </a:lnTo>
                  <a:lnTo>
                    <a:pt x="0" y="11419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38684" tIns="138684" rIns="184912" bIns="208026" spcCol="1270" anchor="ctr"/>
            <a:lstStyle/>
            <a:p>
              <a:pPr marL="228600" lvl="1" indent="-228600" algn="ctr" defTabSz="11557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2000" dirty="0"/>
                <a:t>15 Days</a:t>
              </a:r>
            </a:p>
          </p:txBody>
        </p:sp>
        <p:sp>
          <p:nvSpPr>
            <p:cNvPr id="21" name="Freeform: Shape 20"/>
            <p:cNvSpPr/>
            <p:nvPr/>
          </p:nvSpPr>
          <p:spPr>
            <a:xfrm>
              <a:off x="3435020" y="2362200"/>
              <a:ext cx="2183480" cy="427037"/>
            </a:xfrm>
            <a:custGeom>
              <a:avLst/>
              <a:gdLst>
                <a:gd name="connsiteX0" fmla="*/ 0 w 2182415"/>
                <a:gd name="connsiteY0" fmla="*/ 0 h 748800"/>
                <a:gd name="connsiteX1" fmla="*/ 2182415 w 2182415"/>
                <a:gd name="connsiteY1" fmla="*/ 0 h 748800"/>
                <a:gd name="connsiteX2" fmla="*/ 2182415 w 2182415"/>
                <a:gd name="connsiteY2" fmla="*/ 748800 h 748800"/>
                <a:gd name="connsiteX3" fmla="*/ 0 w 2182415"/>
                <a:gd name="connsiteY3" fmla="*/ 748800 h 748800"/>
                <a:gd name="connsiteX4" fmla="*/ 0 w 2182415"/>
                <a:gd name="connsiteY4" fmla="*/ 0 h 74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748800">
                  <a:moveTo>
                    <a:pt x="0" y="0"/>
                  </a:moveTo>
                  <a:lnTo>
                    <a:pt x="2182415" y="0"/>
                  </a:lnTo>
                  <a:lnTo>
                    <a:pt x="2182415" y="748800"/>
                  </a:lnTo>
                  <a:lnTo>
                    <a:pt x="0" y="748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84912" tIns="105664" rIns="184912" bIns="105664" spcCol="1270" anchor="ctr"/>
            <a:lstStyle/>
            <a:p>
              <a:pPr algn="ctr" defTabSz="11557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/>
                <a:t>Amendment</a:t>
              </a:r>
            </a:p>
          </p:txBody>
        </p:sp>
        <p:sp>
          <p:nvSpPr>
            <p:cNvPr id="22" name="Freeform: Shape 21"/>
            <p:cNvSpPr/>
            <p:nvPr/>
          </p:nvSpPr>
          <p:spPr>
            <a:xfrm>
              <a:off x="3435020" y="2789237"/>
              <a:ext cx="2183480" cy="411163"/>
            </a:xfrm>
            <a:custGeom>
              <a:avLst/>
              <a:gdLst>
                <a:gd name="connsiteX0" fmla="*/ 0 w 2182415"/>
                <a:gd name="connsiteY0" fmla="*/ 0 h 1141920"/>
                <a:gd name="connsiteX1" fmla="*/ 2182415 w 2182415"/>
                <a:gd name="connsiteY1" fmla="*/ 0 h 1141920"/>
                <a:gd name="connsiteX2" fmla="*/ 2182415 w 2182415"/>
                <a:gd name="connsiteY2" fmla="*/ 1141920 h 1141920"/>
                <a:gd name="connsiteX3" fmla="*/ 0 w 2182415"/>
                <a:gd name="connsiteY3" fmla="*/ 1141920 h 1141920"/>
                <a:gd name="connsiteX4" fmla="*/ 0 w 2182415"/>
                <a:gd name="connsiteY4" fmla="*/ 0 h 114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1141920">
                  <a:moveTo>
                    <a:pt x="0" y="0"/>
                  </a:moveTo>
                  <a:lnTo>
                    <a:pt x="2182415" y="0"/>
                  </a:lnTo>
                  <a:lnTo>
                    <a:pt x="2182415" y="1141920"/>
                  </a:lnTo>
                  <a:lnTo>
                    <a:pt x="0" y="11419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38684" tIns="138684" rIns="184912" bIns="208026" spcCol="1270" anchor="ctr"/>
            <a:lstStyle/>
            <a:p>
              <a:pPr marL="228600" lvl="1" indent="-228600" algn="ctr" defTabSz="11557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2000" dirty="0"/>
                <a:t>15 Days</a:t>
              </a:r>
            </a:p>
          </p:txBody>
        </p:sp>
        <p:sp>
          <p:nvSpPr>
            <p:cNvPr id="23" name="Freeform: Shape 22"/>
            <p:cNvSpPr/>
            <p:nvPr/>
          </p:nvSpPr>
          <p:spPr>
            <a:xfrm>
              <a:off x="5670264" y="2362200"/>
              <a:ext cx="2181911" cy="427037"/>
            </a:xfrm>
            <a:custGeom>
              <a:avLst/>
              <a:gdLst>
                <a:gd name="connsiteX0" fmla="*/ 0 w 2182415"/>
                <a:gd name="connsiteY0" fmla="*/ 0 h 748800"/>
                <a:gd name="connsiteX1" fmla="*/ 2182415 w 2182415"/>
                <a:gd name="connsiteY1" fmla="*/ 0 h 748800"/>
                <a:gd name="connsiteX2" fmla="*/ 2182415 w 2182415"/>
                <a:gd name="connsiteY2" fmla="*/ 748800 h 748800"/>
                <a:gd name="connsiteX3" fmla="*/ 0 w 2182415"/>
                <a:gd name="connsiteY3" fmla="*/ 748800 h 748800"/>
                <a:gd name="connsiteX4" fmla="*/ 0 w 2182415"/>
                <a:gd name="connsiteY4" fmla="*/ 0 h 74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748800">
                  <a:moveTo>
                    <a:pt x="0" y="0"/>
                  </a:moveTo>
                  <a:lnTo>
                    <a:pt x="2182415" y="0"/>
                  </a:lnTo>
                  <a:lnTo>
                    <a:pt x="2182415" y="748800"/>
                  </a:lnTo>
                  <a:lnTo>
                    <a:pt x="0" y="748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84912" tIns="105664" rIns="184912" bIns="105664" spcCol="1270" anchor="ctr"/>
            <a:lstStyle/>
            <a:p>
              <a:pPr algn="ctr" defTabSz="11557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2000" dirty="0"/>
                <a:t>Cancellation</a:t>
              </a:r>
            </a:p>
          </p:txBody>
        </p:sp>
        <p:sp>
          <p:nvSpPr>
            <p:cNvPr id="24" name="Freeform: Shape 23"/>
            <p:cNvSpPr/>
            <p:nvPr/>
          </p:nvSpPr>
          <p:spPr>
            <a:xfrm>
              <a:off x="5670264" y="2789237"/>
              <a:ext cx="2181911" cy="411163"/>
            </a:xfrm>
            <a:custGeom>
              <a:avLst/>
              <a:gdLst>
                <a:gd name="connsiteX0" fmla="*/ 0 w 2182415"/>
                <a:gd name="connsiteY0" fmla="*/ 0 h 1141920"/>
                <a:gd name="connsiteX1" fmla="*/ 2182415 w 2182415"/>
                <a:gd name="connsiteY1" fmla="*/ 0 h 1141920"/>
                <a:gd name="connsiteX2" fmla="*/ 2182415 w 2182415"/>
                <a:gd name="connsiteY2" fmla="*/ 1141920 h 1141920"/>
                <a:gd name="connsiteX3" fmla="*/ 0 w 2182415"/>
                <a:gd name="connsiteY3" fmla="*/ 1141920 h 1141920"/>
                <a:gd name="connsiteX4" fmla="*/ 0 w 2182415"/>
                <a:gd name="connsiteY4" fmla="*/ 0 h 11419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82415" h="1141920">
                  <a:moveTo>
                    <a:pt x="0" y="0"/>
                  </a:moveTo>
                  <a:lnTo>
                    <a:pt x="2182415" y="0"/>
                  </a:lnTo>
                  <a:lnTo>
                    <a:pt x="2182415" y="1141920"/>
                  </a:lnTo>
                  <a:lnTo>
                    <a:pt x="0" y="11419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38684" tIns="138684" rIns="184912" bIns="208026" spcCol="1270" anchor="ctr"/>
            <a:lstStyle/>
            <a:p>
              <a:pPr marL="228600" lvl="1" indent="-228600" algn="ctr" defTabSz="1155700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en-US" sz="2000" dirty="0"/>
                <a:t>15 Days</a:t>
              </a:r>
            </a:p>
          </p:txBody>
        </p:sp>
      </p:grpSp>
      <p:sp>
        <p:nvSpPr>
          <p:cNvPr id="173060" name="Rectangle 25"/>
          <p:cNvSpPr>
            <a:spLocks noChangeArrowheads="1"/>
          </p:cNvSpPr>
          <p:nvPr/>
        </p:nvSpPr>
        <p:spPr bwMode="auto">
          <a:xfrm>
            <a:off x="1149350" y="2088778"/>
            <a:ext cx="6750050" cy="40322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IN" altLang="en-US" sz="1600" b="1">
                <a:solidFill>
                  <a:schemeClr val="bg1"/>
                </a:solidFill>
              </a:rPr>
              <a:t>Duration for which applications can be saved</a:t>
            </a:r>
          </a:p>
        </p:txBody>
      </p:sp>
      <p:sp>
        <p:nvSpPr>
          <p:cNvPr id="173061" name="TextBox 1"/>
          <p:cNvSpPr txBox="1">
            <a:spLocks noChangeArrowheads="1"/>
          </p:cNvSpPr>
          <p:nvPr/>
        </p:nvSpPr>
        <p:spPr bwMode="auto">
          <a:xfrm>
            <a:off x="685800" y="3958853"/>
            <a:ext cx="76962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FF0000"/>
                </a:solidFill>
                <a:latin typeface="Georgia" panose="02040502050405020303" pitchFamily="18" charset="0"/>
              </a:rPr>
              <a:t>Once duration has expired, applications will be purged by the system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FF0000"/>
                </a:solidFill>
                <a:latin typeface="Georgia" panose="02040502050405020303" pitchFamily="18" charset="0"/>
              </a:rPr>
              <a:t>This section is related to Registration &amp; associated activities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15106" y="1187196"/>
            <a:ext cx="86185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New Registration Screen</a:t>
            </a:r>
            <a:endParaRPr lang="en-US" dirty="0">
              <a:solidFill>
                <a:srgbClr val="0070C0"/>
              </a:solidFill>
              <a:latin typeface="Georgia" panose="02040502050405020303" pitchFamily="18" charset="0"/>
              <a:ea typeface="MS Mincho" panose="02020609040205080304" pitchFamily="49" charset="-128"/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4732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90663"/>
            <a:ext cx="91440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5BCC18CE-926C-4C1F-8DB3-4B2B1D905FCD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8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Head of the Registration Form</a:t>
            </a: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2100" y="4827588"/>
            <a:ext cx="8559800" cy="13223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IN" sz="1600" dirty="0">
                <a:latin typeface="Georgia" panose="02040502050405020303" pitchFamily="18" charset="0"/>
              </a:rPr>
              <a:t>The head contains all the sections of the application in order of sequence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IN" sz="1600" dirty="0">
                <a:latin typeface="Georgia" panose="02040502050405020303" pitchFamily="18" charset="0"/>
              </a:rPr>
              <a:t>You must fill all the mandatory details in each section before moving onto the next one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IN" sz="1600" dirty="0">
                <a:latin typeface="Georgia" panose="02040502050405020303" pitchFamily="18" charset="0"/>
              </a:rPr>
              <a:t>You cannot jump sections until data on the tab page is saved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en-IN" sz="1600" dirty="0">
                <a:latin typeface="Georgia" panose="02040502050405020303" pitchFamily="18" charset="0"/>
              </a:rPr>
              <a:t>Once you complete a section, it will be marked as complete with a check mark</a:t>
            </a:r>
          </a:p>
          <a:p>
            <a:pPr algn="ctr">
              <a:defRPr/>
            </a:pPr>
            <a:endParaRPr lang="en-IN" sz="1600" dirty="0">
              <a:latin typeface="Georgia" panose="02040502050405020303" pitchFamily="18" charset="0"/>
            </a:endParaRPr>
          </a:p>
        </p:txBody>
      </p:sp>
      <p:cxnSp>
        <p:nvCxnSpPr>
          <p:cNvPr id="181255" name="Straight Connector 16"/>
          <p:cNvCxnSpPr>
            <a:cxnSpLocks noChangeShapeType="1"/>
          </p:cNvCxnSpPr>
          <p:nvPr/>
        </p:nvCxnSpPr>
        <p:spPr bwMode="auto">
          <a:xfrm flipH="1">
            <a:off x="228600" y="3733800"/>
            <a:ext cx="4572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256" name="Straight Connector 18"/>
          <p:cNvCxnSpPr>
            <a:cxnSpLocks noChangeShapeType="1"/>
          </p:cNvCxnSpPr>
          <p:nvPr/>
        </p:nvCxnSpPr>
        <p:spPr bwMode="auto">
          <a:xfrm>
            <a:off x="228600" y="3733800"/>
            <a:ext cx="0" cy="2416175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257" name="Straight Connector 20"/>
          <p:cNvCxnSpPr>
            <a:cxnSpLocks noChangeShapeType="1"/>
          </p:cNvCxnSpPr>
          <p:nvPr/>
        </p:nvCxnSpPr>
        <p:spPr bwMode="auto">
          <a:xfrm>
            <a:off x="228600" y="6149975"/>
            <a:ext cx="7162800" cy="0"/>
          </a:xfrm>
          <a:prstGeom prst="lin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1258" name="Straight Arrow Connector 22"/>
          <p:cNvCxnSpPr>
            <a:cxnSpLocks noChangeShapeType="1"/>
          </p:cNvCxnSpPr>
          <p:nvPr/>
        </p:nvCxnSpPr>
        <p:spPr bwMode="auto">
          <a:xfrm flipV="1">
            <a:off x="7391400" y="5867400"/>
            <a:ext cx="0" cy="282575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/>
          <p:cNvSpPr/>
          <p:nvPr/>
        </p:nvSpPr>
        <p:spPr bwMode="auto">
          <a:xfrm>
            <a:off x="7239000" y="3665538"/>
            <a:ext cx="914400" cy="838200"/>
          </a:xfrm>
          <a:prstGeom prst="rect">
            <a:avLst/>
          </a:prstGeom>
          <a:solidFill>
            <a:schemeClr val="tx1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IN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6265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: Rounded Corners 40"/>
          <p:cNvSpPr/>
          <p:nvPr/>
        </p:nvSpPr>
        <p:spPr bwMode="auto">
          <a:xfrm>
            <a:off x="5534025" y="1981200"/>
            <a:ext cx="3513138" cy="4191000"/>
          </a:xfrm>
          <a:prstGeom prst="roundRect">
            <a:avLst/>
          </a:prstGeom>
          <a:solidFill>
            <a:srgbClr val="2C4E86"/>
          </a:solidFill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This is an illustration of the Business Details section</a:t>
            </a:r>
          </a:p>
          <a:p>
            <a:pPr marL="342900" indent="-342900">
              <a:buFontTx/>
              <a:buAutoNum type="arabicPeriod"/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All fields marked with red dot are mandatory and must be filled</a:t>
            </a:r>
          </a:p>
          <a:p>
            <a:pPr marL="342900" indent="-342900">
              <a:buFontTx/>
              <a:buAutoNum type="arabicPeriod"/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Once you have entered all the details, you must attach the relevant documents (may not be applicable in all sections)</a:t>
            </a:r>
          </a:p>
          <a:p>
            <a:pPr marL="342900" indent="-342900">
              <a:buFontTx/>
              <a:buAutoNum type="arabicPeriod"/>
              <a:defRPr/>
            </a:pPr>
            <a:endParaRPr lang="en-IN" sz="16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IN" sz="1600" dirty="0">
                <a:solidFill>
                  <a:schemeClr val="bg1"/>
                </a:solidFill>
                <a:latin typeface="Georgia" panose="02040502050405020303" pitchFamily="18" charset="0"/>
              </a:rPr>
              <a:t>Click ‘Save &amp; Continue’ to progress to the next section</a:t>
            </a:r>
          </a:p>
        </p:txBody>
      </p:sp>
      <p:sp>
        <p:nvSpPr>
          <p:cNvPr id="18329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t>Slide </a:t>
            </a:r>
            <a:fld id="{CAB3DA03-0373-4584-8064-4209BC6BE06E}" type="slidenum">
              <a:rPr lang="en-US" altLang="en-US" smtClean="0">
                <a:solidFill>
                  <a:schemeClr val="bg1"/>
                </a:solidFill>
                <a:latin typeface="Arial" panose="020B0604020202020204" pitchFamily="34" charset="0"/>
              </a:rPr>
              <a:pPr/>
              <a:t>9</a:t>
            </a:fld>
            <a:endParaRPr lang="en-US" altLang="en-US" smtClean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588963" y="82550"/>
            <a:ext cx="7391400" cy="381000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AF2828"/>
              </a:buClr>
              <a:buSzPct val="8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5715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2pPr>
            <a:lvl3pPr marL="914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3pPr>
            <a:lvl4pPr marL="1262063" indent="-2333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Char char="—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4pPr>
            <a:lvl5pPr marL="1600200" indent="-22383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AF2828"/>
              </a:buClr>
              <a:buSzPct val="70000"/>
              <a:buFont typeface="Wingdings" panose="05000000000000000000" pitchFamily="2" charset="2"/>
              <a:buChar char="n"/>
              <a:defRPr sz="1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5pPr>
            <a:lvl6pPr marL="20574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6pPr>
            <a:lvl7pPr marL="25146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7pPr>
            <a:lvl8pPr marL="29718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8pPr>
            <a:lvl9pPr marL="3429000" indent="-223838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defRPr sz="1400">
                <a:solidFill>
                  <a:srgbClr val="474747"/>
                </a:solidFill>
                <a:latin typeface="+mn-lt"/>
              </a:defRPr>
            </a:lvl9pPr>
          </a:lstStyle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1800" b="1" dirty="0">
                <a:solidFill>
                  <a:schemeClr val="bg1"/>
                </a:solidFill>
                <a:latin typeface="+mj-lt"/>
                <a:ea typeface="MS Mincho" panose="02020609040205080304" pitchFamily="49" charset="-128"/>
              </a:rPr>
              <a:t>Registration for Taxpayers</a:t>
            </a:r>
            <a:endParaRPr lang="en-US" altLang="en-US" sz="1800" b="1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28600" y="914400"/>
            <a:ext cx="8618538" cy="38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450"/>
              </a:spcBef>
              <a:spcAft>
                <a:spcPts val="45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How to Apply for a New Registration: </a:t>
            </a:r>
            <a:r>
              <a:rPr lang="en-US" b="1" dirty="0">
                <a:solidFill>
                  <a:srgbClr val="0070C0"/>
                </a:solidFill>
                <a:latin typeface="Georgia" panose="02040502050405020303" pitchFamily="18" charset="0"/>
                <a:ea typeface="MS Mincho" panose="02020609040205080304" pitchFamily="49" charset="-128"/>
              </a:rPr>
              <a:t>Body of the Registration Form</a:t>
            </a:r>
          </a:p>
        </p:txBody>
      </p:sp>
      <p:pic>
        <p:nvPicPr>
          <p:cNvPr id="18330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6675"/>
            <a:ext cx="5073650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3303" name="Connector: Elbow 3"/>
          <p:cNvCxnSpPr>
            <a:cxnSpLocks noChangeShapeType="1"/>
          </p:cNvCxnSpPr>
          <p:nvPr/>
        </p:nvCxnSpPr>
        <p:spPr bwMode="auto">
          <a:xfrm>
            <a:off x="1524000" y="1600200"/>
            <a:ext cx="4191000" cy="7620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304" name="Connector: Elbow 10"/>
          <p:cNvCxnSpPr>
            <a:cxnSpLocks noChangeShapeType="1"/>
          </p:cNvCxnSpPr>
          <p:nvPr/>
        </p:nvCxnSpPr>
        <p:spPr bwMode="auto">
          <a:xfrm flipV="1">
            <a:off x="1333500" y="4191000"/>
            <a:ext cx="4457700" cy="838200"/>
          </a:xfrm>
          <a:prstGeom prst="bentConnector3">
            <a:avLst>
              <a:gd name="adj1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305" name="Straight Connector 29"/>
          <p:cNvCxnSpPr>
            <a:cxnSpLocks noChangeShapeType="1"/>
          </p:cNvCxnSpPr>
          <p:nvPr/>
        </p:nvCxnSpPr>
        <p:spPr bwMode="auto">
          <a:xfrm flipV="1">
            <a:off x="4876800" y="5715000"/>
            <a:ext cx="0" cy="6096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3306" name="Straight Arrow Connector 103423"/>
          <p:cNvCxnSpPr>
            <a:cxnSpLocks noChangeShapeType="1"/>
          </p:cNvCxnSpPr>
          <p:nvPr/>
        </p:nvCxnSpPr>
        <p:spPr bwMode="auto">
          <a:xfrm>
            <a:off x="4876800" y="5715000"/>
            <a:ext cx="914400" cy="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itle 1"/>
          <p:cNvSpPr txBox="1">
            <a:spLocks/>
          </p:cNvSpPr>
          <p:nvPr/>
        </p:nvSpPr>
        <p:spPr>
          <a:xfrm>
            <a:off x="26307" y="32684"/>
            <a:ext cx="9144000" cy="83225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lIns="0" tIns="50941" rIns="0" bIns="50941" rtlCol="0" anchor="b" anchorCtr="0">
            <a:noAutofit/>
          </a:bodyPr>
          <a:lstStyle>
            <a:lvl1pPr algn="ctr" defTabSz="89901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0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Registration</a:t>
            </a:r>
            <a:endParaRPr lang="en-US" sz="30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34493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878</Words>
  <Application>Microsoft Office PowerPoint</Application>
  <PresentationFormat>On-screen Show (4:3)</PresentationFormat>
  <Paragraphs>171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MS Mincho</vt:lpstr>
      <vt:lpstr>Arial</vt:lpstr>
      <vt:lpstr>Calibri</vt:lpstr>
      <vt:lpstr>Calibri Light</vt:lpstr>
      <vt:lpstr>Georgia</vt:lpstr>
      <vt:lpstr>Trebuchet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PricewaterhouseCoopers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Abhash Sharma</dc:creator>
  <cp:lastModifiedBy>Abhash Sharma</cp:lastModifiedBy>
  <cp:revision>1</cp:revision>
  <dcterms:created xsi:type="dcterms:W3CDTF">2017-06-08T12:57:38Z</dcterms:created>
  <dcterms:modified xsi:type="dcterms:W3CDTF">2017-06-08T12:58:54Z</dcterms:modified>
</cp:coreProperties>
</file>