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73" r:id="rId5"/>
    <p:sldId id="262" r:id="rId6"/>
    <p:sldId id="264" r:id="rId7"/>
    <p:sldId id="266" r:id="rId8"/>
    <p:sldId id="267" r:id="rId9"/>
    <p:sldId id="271" r:id="rId10"/>
    <p:sldId id="263" r:id="rId11"/>
    <p:sldId id="257" r:id="rId12"/>
    <p:sldId id="258" r:id="rId13"/>
    <p:sldId id="269" r:id="rId14"/>
    <p:sldId id="274" r:id="rId15"/>
    <p:sldId id="25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EF67FA-E284-4EA4-95B9-49DECB690FE9}"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184521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EF67FA-E284-4EA4-95B9-49DECB690FE9}"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2680451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EF67FA-E284-4EA4-95B9-49DECB690FE9}"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1745312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EF67FA-E284-4EA4-95B9-49DECB690FE9}"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346737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EF67FA-E284-4EA4-95B9-49DECB690FE9}" type="datetimeFigureOut">
              <a:rPr lang="en-US" smtClean="0"/>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2180119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EF67FA-E284-4EA4-95B9-49DECB690FE9}" type="datetimeFigureOut">
              <a:rPr lang="en-US" smtClean="0"/>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802709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EF67FA-E284-4EA4-95B9-49DECB690FE9}" type="datetimeFigureOut">
              <a:rPr lang="en-US" smtClean="0"/>
              <a:t>3/20/2018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1924506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EF67FA-E284-4EA4-95B9-49DECB690FE9}" type="datetimeFigureOut">
              <a:rPr lang="en-US" smtClean="0"/>
              <a:t>3/20/2018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255504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EF67FA-E284-4EA4-95B9-49DECB690FE9}" type="datetimeFigureOut">
              <a:rPr lang="en-US" smtClean="0"/>
              <a:t>3/20/2018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422376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EF67FA-E284-4EA4-95B9-49DECB690FE9}" type="datetimeFigureOut">
              <a:rPr lang="en-US" smtClean="0"/>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3307347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EF67FA-E284-4EA4-95B9-49DECB690FE9}" type="datetimeFigureOut">
              <a:rPr lang="en-US" smtClean="0"/>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565714-09FE-4FF7-B29B-55752AAE8CBE}" type="slidenum">
              <a:rPr lang="en-US" smtClean="0"/>
              <a:t>‹#›</a:t>
            </a:fld>
            <a:endParaRPr lang="en-US"/>
          </a:p>
        </p:txBody>
      </p:sp>
    </p:spTree>
    <p:extLst>
      <p:ext uri="{BB962C8B-B14F-4D97-AF65-F5344CB8AC3E}">
        <p14:creationId xmlns:p14="http://schemas.microsoft.com/office/powerpoint/2010/main" val="336286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F67FA-E284-4EA4-95B9-49DECB690FE9}" type="datetimeFigureOut">
              <a:rPr lang="en-US" smtClean="0"/>
              <a:t>3/20/2018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565714-09FE-4FF7-B29B-55752AAE8CBE}" type="slidenum">
              <a:rPr lang="en-US" smtClean="0"/>
              <a:t>‹#›</a:t>
            </a:fld>
            <a:endParaRPr lang="en-US"/>
          </a:p>
        </p:txBody>
      </p:sp>
    </p:spTree>
    <p:extLst>
      <p:ext uri="{BB962C8B-B14F-4D97-AF65-F5344CB8AC3E}">
        <p14:creationId xmlns:p14="http://schemas.microsoft.com/office/powerpoint/2010/main" val="3062154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LUT</a:t>
            </a:r>
            <a:endParaRPr lang="en-US" dirty="0"/>
          </a:p>
        </p:txBody>
      </p:sp>
      <p:sp>
        <p:nvSpPr>
          <p:cNvPr id="3" name="Subtitle 2"/>
          <p:cNvSpPr>
            <a:spLocks noGrp="1"/>
          </p:cNvSpPr>
          <p:nvPr>
            <p:ph type="subTitle" idx="1"/>
          </p:nvPr>
        </p:nvSpPr>
        <p:spPr>
          <a:xfrm>
            <a:off x="4605528" y="4315270"/>
            <a:ext cx="9144000" cy="1655762"/>
          </a:xfrm>
        </p:spPr>
        <p:txBody>
          <a:bodyPr>
            <a:normAutofit fontScale="92500" lnSpcReduction="10000"/>
          </a:bodyPr>
          <a:lstStyle/>
          <a:p>
            <a:r>
              <a:rPr lang="en-US" dirty="0" smtClean="0"/>
              <a:t>By</a:t>
            </a:r>
          </a:p>
          <a:p>
            <a:r>
              <a:rPr lang="en-US" dirty="0" smtClean="0"/>
              <a:t>Siyaram Kumar </a:t>
            </a:r>
          </a:p>
          <a:p>
            <a:r>
              <a:rPr lang="en-US" dirty="0" smtClean="0"/>
              <a:t>VP(Services), GSTN</a:t>
            </a:r>
          </a:p>
          <a:p>
            <a:r>
              <a:rPr lang="en-US" dirty="0" smtClean="0"/>
              <a:t>New Delhi</a:t>
            </a:r>
          </a:p>
          <a:p>
            <a:endParaRPr lang="en-US" dirty="0"/>
          </a:p>
          <a:p>
            <a:endParaRPr lang="en-US" dirty="0"/>
          </a:p>
        </p:txBody>
      </p:sp>
      <p:sp>
        <p:nvSpPr>
          <p:cNvPr id="4" name="TextBox 3"/>
          <p:cNvSpPr txBox="1"/>
          <p:nvPr/>
        </p:nvSpPr>
        <p:spPr>
          <a:xfrm>
            <a:off x="8339328" y="5971032"/>
            <a:ext cx="3547872" cy="369332"/>
          </a:xfrm>
          <a:prstGeom prst="rect">
            <a:avLst/>
          </a:prstGeom>
          <a:noFill/>
        </p:spPr>
        <p:txBody>
          <a:bodyPr wrap="square" rtlCol="0">
            <a:spAutoFit/>
          </a:bodyPr>
          <a:lstStyle/>
          <a:p>
            <a:r>
              <a:rPr lang="en-US" dirty="0" smtClean="0"/>
              <a:t>20</a:t>
            </a:r>
            <a:r>
              <a:rPr lang="en-US" baseline="30000" dirty="0" smtClean="0"/>
              <a:t>th</a:t>
            </a:r>
            <a:r>
              <a:rPr lang="en-US" dirty="0" smtClean="0"/>
              <a:t> March , 2018</a:t>
            </a:r>
            <a:endParaRPr lang="en-US" dirty="0"/>
          </a:p>
        </p:txBody>
      </p:sp>
    </p:spTree>
    <p:extLst>
      <p:ext uri="{BB962C8B-B14F-4D97-AF65-F5344CB8AC3E}">
        <p14:creationId xmlns:p14="http://schemas.microsoft.com/office/powerpoint/2010/main" val="624529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15568"/>
          </a:xfrm>
          <a:solidFill>
            <a:schemeClr val="accent5">
              <a:lumMod val="75000"/>
            </a:schemeClr>
          </a:solidFill>
        </p:spPr>
        <p:txBody>
          <a:bodyPr>
            <a:normAutofit fontScale="90000"/>
          </a:bodyPr>
          <a:lstStyle/>
          <a:p>
            <a:r>
              <a:rPr lang="en-US" dirty="0" smtClean="0">
                <a:solidFill>
                  <a:schemeClr val="bg1"/>
                </a:solidFill>
              </a:rPr>
              <a:t>Looking ahead 2- MOU between GSTN &amp; DGFT for sharing of e-BRC data </a:t>
            </a:r>
            <a:endParaRPr lang="en-US" dirty="0">
              <a:solidFill>
                <a:schemeClr val="bg1"/>
              </a:solidFill>
            </a:endParaRPr>
          </a:p>
        </p:txBody>
      </p:sp>
      <p:sp>
        <p:nvSpPr>
          <p:cNvPr id="3" name="Content Placeholder 2"/>
          <p:cNvSpPr>
            <a:spLocks noGrp="1"/>
          </p:cNvSpPr>
          <p:nvPr>
            <p:ph idx="1"/>
          </p:nvPr>
        </p:nvSpPr>
        <p:spPr>
          <a:xfrm>
            <a:off x="838200" y="1014984"/>
            <a:ext cx="10515600" cy="5161979"/>
          </a:xfrm>
        </p:spPr>
        <p:txBody>
          <a:bodyPr>
            <a:normAutofit/>
          </a:bodyPr>
          <a:lstStyle/>
          <a:p>
            <a:pPr marL="0" indent="0">
              <a:buNone/>
            </a:pPr>
            <a:endParaRPr lang="en-US" dirty="0" smtClean="0"/>
          </a:p>
          <a:p>
            <a:pPr algn="just"/>
            <a:r>
              <a:rPr lang="en-US" dirty="0" smtClean="0"/>
              <a:t>In case of export of services under </a:t>
            </a:r>
            <a:r>
              <a:rPr lang="en-US" dirty="0"/>
              <a:t>Letter of Undertaking , </a:t>
            </a:r>
            <a:r>
              <a:rPr lang="en-US" dirty="0" smtClean="0"/>
              <a:t>the furnishing of Bank </a:t>
            </a:r>
            <a:r>
              <a:rPr lang="en-US" dirty="0" err="1" smtClean="0"/>
              <a:t>Realisation</a:t>
            </a:r>
            <a:r>
              <a:rPr lang="en-US" dirty="0" smtClean="0"/>
              <a:t> Certificates(BRC) or Foreign Inward Remittance Certificates (FIRC) as proof of export proceeds is  a condition.</a:t>
            </a:r>
          </a:p>
          <a:p>
            <a:pPr algn="just"/>
            <a:r>
              <a:rPr lang="en-US" dirty="0" smtClean="0"/>
              <a:t>DGFT captures details of e-BRC (Electronic Bank </a:t>
            </a:r>
            <a:r>
              <a:rPr lang="en-US" dirty="0" err="1" smtClean="0"/>
              <a:t>Realisation</a:t>
            </a:r>
            <a:r>
              <a:rPr lang="en-US" dirty="0" smtClean="0"/>
              <a:t> Certificate) directly from the Banks through secured electronic mode. MOU is in operation between DGFT and several State Governments for sharing of e-BRC data to facilitate refund of VAT by the State Governments. MOU between DGFT and GSTN for sharing of e-BRC data may expedite the processing of </a:t>
            </a:r>
            <a:r>
              <a:rPr lang="en-US" dirty="0"/>
              <a:t>Letter of Undertaking </a:t>
            </a:r>
            <a:r>
              <a:rPr lang="en-US" dirty="0" smtClean="0"/>
              <a:t>applications filed by the exporters.</a:t>
            </a:r>
          </a:p>
          <a:p>
            <a:pPr marL="0" indent="0">
              <a:buNone/>
            </a:pPr>
            <a:endParaRPr lang="en-US" dirty="0"/>
          </a:p>
        </p:txBody>
      </p:sp>
    </p:spTree>
    <p:extLst>
      <p:ext uri="{BB962C8B-B14F-4D97-AF65-F5344CB8AC3E}">
        <p14:creationId xmlns:p14="http://schemas.microsoft.com/office/powerpoint/2010/main" val="171826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445496" cy="6748271"/>
          </a:xfrm>
        </p:spPr>
        <p:txBody>
          <a:bodyPr>
            <a:noAutofit/>
          </a:bodyPr>
          <a:lstStyle/>
          <a:p>
            <a:pPr marL="0" indent="0">
              <a:buNone/>
            </a:pPr>
            <a:r>
              <a:rPr lang="en-US" sz="1800" dirty="0" smtClean="0"/>
              <a:t>             </a:t>
            </a:r>
          </a:p>
          <a:p>
            <a:pPr marL="0" indent="0">
              <a:buNone/>
            </a:pPr>
            <a:r>
              <a:rPr lang="en-US" sz="1800" dirty="0" smtClean="0"/>
              <a:t>  Letter of Undertaking for export of goods or services without payment of integrated tax </a:t>
            </a:r>
          </a:p>
          <a:p>
            <a:pPr marL="0" indent="0">
              <a:buNone/>
            </a:pPr>
            <a:r>
              <a:rPr lang="en-US" sz="1800" dirty="0" smtClean="0"/>
              <a:t>                                                                         (See rule 96A) </a:t>
            </a:r>
          </a:p>
          <a:p>
            <a:pPr marL="0" indent="0">
              <a:buNone/>
            </a:pPr>
            <a:r>
              <a:rPr lang="en-US" sz="1800" dirty="0" smtClean="0"/>
              <a:t>	To </a:t>
            </a:r>
          </a:p>
          <a:p>
            <a:endParaRPr lang="en-US" sz="1800" dirty="0" smtClean="0"/>
          </a:p>
          <a:p>
            <a:pPr marL="0" indent="0">
              <a:buNone/>
            </a:pPr>
            <a:r>
              <a:rPr lang="en-US" sz="1800" dirty="0" smtClean="0"/>
              <a:t>	The President of India (hereinafter called the "President"), acting through the proper officer </a:t>
            </a:r>
          </a:p>
          <a:p>
            <a:endParaRPr lang="en-US" sz="1000" dirty="0" smtClean="0"/>
          </a:p>
          <a:p>
            <a:pPr marL="0" indent="0">
              <a:buNone/>
            </a:pPr>
            <a:r>
              <a:rPr lang="en-US" sz="1000" dirty="0" smtClean="0"/>
              <a:t>	</a:t>
            </a:r>
            <a:r>
              <a:rPr lang="en-US" sz="1800" dirty="0" smtClean="0"/>
              <a:t>I/We .................................. of..........................…………… (address of the registered person) having Goods &amp; Services Tax Identification Number No………………………………………… , hereinafter called "the undertaker(s) including my/our respective heirs, executors/ administrators, legal representatives/successors and assigns by these presents, hereby jointly and severally undertake on this .................. day of ................... to the President </a:t>
            </a:r>
          </a:p>
          <a:p>
            <a:pPr marL="0" indent="0">
              <a:buNone/>
            </a:pPr>
            <a:r>
              <a:rPr lang="en-US" sz="1800" dirty="0" smtClean="0"/>
              <a:t>	(a) to export the goods or services supplied without payment of integrated tax within time specified in sub-rule (1) of rule 96A ; </a:t>
            </a:r>
          </a:p>
          <a:p>
            <a:pPr marL="0" indent="0">
              <a:buNone/>
            </a:pPr>
            <a:r>
              <a:rPr lang="en-US" sz="1800" dirty="0" smtClean="0"/>
              <a:t>	(b) to observes all the provisions of the Goods and Services Tax Act and rules made thereunder, in respect of export of goods or services; </a:t>
            </a:r>
          </a:p>
          <a:p>
            <a:pPr marL="0" indent="0">
              <a:buNone/>
            </a:pPr>
            <a:r>
              <a:rPr lang="en-US" sz="1800" dirty="0" smtClean="0"/>
              <a:t>	(c) pay the integrated tax, thereon in the event of failure to export the goods or services, along with an amount equal to eighteen percent interest per annum on the amount of tax not paid, from the date of invoice till the date of payment. </a:t>
            </a:r>
          </a:p>
        </p:txBody>
      </p:sp>
    </p:spTree>
    <p:extLst>
      <p:ext uri="{BB962C8B-B14F-4D97-AF65-F5344CB8AC3E}">
        <p14:creationId xmlns:p14="http://schemas.microsoft.com/office/powerpoint/2010/main" val="1895040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60120"/>
            <a:ext cx="10515600" cy="5216843"/>
          </a:xfrm>
        </p:spPr>
        <p:txBody>
          <a:bodyPr>
            <a:normAutofit fontScale="70000" lnSpcReduction="20000"/>
          </a:bodyPr>
          <a:lstStyle/>
          <a:p>
            <a:pPr marL="0" indent="0">
              <a:buNone/>
            </a:pPr>
            <a:r>
              <a:rPr lang="en-US" dirty="0" smtClean="0"/>
              <a:t>	I/We declare that this undertaking is given under the orders of the proper officer for the performance of enacts in which the public are interested. </a:t>
            </a:r>
          </a:p>
          <a:p>
            <a:endParaRPr lang="en-US" dirty="0" smtClean="0"/>
          </a:p>
          <a:p>
            <a:pPr marL="0" indent="0">
              <a:buNone/>
            </a:pPr>
            <a:r>
              <a:rPr lang="en-US" dirty="0" smtClean="0"/>
              <a:t>	IN THE WITNESS THEREOF these presents have been signed the day hereinbefore written by the undertaker(s) </a:t>
            </a:r>
          </a:p>
          <a:p>
            <a:pPr marL="0" indent="0">
              <a:buNone/>
            </a:pPr>
            <a:r>
              <a:rPr lang="en-US" dirty="0" smtClean="0"/>
              <a:t>	Signature(s) of undertaker(s). </a:t>
            </a:r>
          </a:p>
          <a:p>
            <a:pPr marL="0" indent="0">
              <a:buNone/>
            </a:pPr>
            <a:r>
              <a:rPr lang="en-US" dirty="0" smtClean="0"/>
              <a:t>	Date : </a:t>
            </a:r>
          </a:p>
          <a:p>
            <a:pPr marL="0" indent="0">
              <a:buNone/>
            </a:pPr>
            <a:r>
              <a:rPr lang="en-US" dirty="0" smtClean="0"/>
              <a:t>	Place : </a:t>
            </a:r>
          </a:p>
          <a:p>
            <a:pPr marL="0" indent="0">
              <a:buNone/>
            </a:pPr>
            <a:r>
              <a:rPr lang="en-US" dirty="0" smtClean="0"/>
              <a:t>	Witnesses </a:t>
            </a:r>
          </a:p>
          <a:p>
            <a:pPr marL="0" indent="0">
              <a:buNone/>
            </a:pPr>
            <a:r>
              <a:rPr lang="en-US" dirty="0" smtClean="0"/>
              <a:t>	(1) Name and Address Occupation </a:t>
            </a:r>
          </a:p>
          <a:p>
            <a:pPr marL="0" indent="0">
              <a:buNone/>
            </a:pPr>
            <a:r>
              <a:rPr lang="en-US" dirty="0" smtClean="0"/>
              <a:t>	(2) Name and Address Occupation </a:t>
            </a:r>
          </a:p>
          <a:p>
            <a:pPr marL="0" indent="0">
              <a:buNone/>
            </a:pPr>
            <a:r>
              <a:rPr lang="en-US" dirty="0" smtClean="0"/>
              <a:t>	Date </a:t>
            </a:r>
          </a:p>
          <a:p>
            <a:pPr marL="0" indent="0">
              <a:buNone/>
            </a:pPr>
            <a:r>
              <a:rPr lang="en-US" dirty="0" smtClean="0"/>
              <a:t>	Place </a:t>
            </a:r>
          </a:p>
          <a:p>
            <a:pPr marL="0" indent="0">
              <a:buNone/>
            </a:pPr>
            <a:r>
              <a:rPr lang="en-US" dirty="0" smtClean="0"/>
              <a:t>	Accepted by me this.............................day of ......................... (month).................…….. (year) ………………………………..of ……………..</a:t>
            </a:r>
          </a:p>
          <a:p>
            <a:pPr marL="0" indent="0">
              <a:buNone/>
            </a:pPr>
            <a:r>
              <a:rPr lang="en-US" dirty="0" smtClean="0"/>
              <a:t> (Designation) for and on behalf of the President of India </a:t>
            </a:r>
          </a:p>
          <a:p>
            <a:endParaRPr lang="en-US" dirty="0" smtClean="0"/>
          </a:p>
          <a:p>
            <a:endParaRPr lang="en-US" dirty="0"/>
          </a:p>
        </p:txBody>
      </p:sp>
    </p:spTree>
    <p:extLst>
      <p:ext uri="{BB962C8B-B14F-4D97-AF65-F5344CB8AC3E}">
        <p14:creationId xmlns:p14="http://schemas.microsoft.com/office/powerpoint/2010/main" val="3424995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05256"/>
          </a:xfrm>
          <a:solidFill>
            <a:schemeClr val="accent5">
              <a:lumMod val="75000"/>
            </a:schemeClr>
          </a:solidFill>
        </p:spPr>
        <p:txBody>
          <a:bodyPr>
            <a:normAutofit/>
          </a:bodyPr>
          <a:lstStyle/>
          <a:p>
            <a:r>
              <a:rPr lang="en-US" sz="4000" dirty="0" smtClean="0">
                <a:solidFill>
                  <a:schemeClr val="bg1"/>
                </a:solidFill>
              </a:rPr>
              <a:t>References</a:t>
            </a:r>
            <a:endParaRPr lang="en-US" sz="4000"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dirty="0" smtClean="0"/>
              <a:t>Sections-   54 (3) (</a:t>
            </a:r>
            <a:r>
              <a:rPr lang="en-US" dirty="0" err="1" smtClean="0"/>
              <a:t>i</a:t>
            </a:r>
            <a:r>
              <a:rPr lang="en-US" dirty="0" smtClean="0"/>
              <a:t>) &amp; 54 (10) of the CGST Act.</a:t>
            </a:r>
          </a:p>
          <a:p>
            <a:r>
              <a:rPr lang="en-US" dirty="0"/>
              <a:t> </a:t>
            </a:r>
            <a:r>
              <a:rPr lang="en-US" dirty="0" smtClean="0"/>
              <a:t>              - 16 of the IGST Act. </a:t>
            </a:r>
          </a:p>
          <a:p>
            <a:pPr lvl="4"/>
            <a:endParaRPr lang="en-US" dirty="0" smtClean="0"/>
          </a:p>
          <a:p>
            <a:r>
              <a:rPr lang="en-US" dirty="0" smtClean="0"/>
              <a:t>Rule-           96A of the CGST Rules.</a:t>
            </a:r>
          </a:p>
          <a:p>
            <a:r>
              <a:rPr lang="en-US" dirty="0" smtClean="0"/>
              <a:t>Circular Nos.- 2/2/2017-GST dated 4</a:t>
            </a:r>
            <a:r>
              <a:rPr lang="en-US" baseline="30000" dirty="0" smtClean="0"/>
              <a:t>th</a:t>
            </a:r>
            <a:r>
              <a:rPr lang="en-US" dirty="0" smtClean="0"/>
              <a:t> July,2017, 4/4/2017-GST dated 7</a:t>
            </a:r>
            <a:r>
              <a:rPr lang="en-US" baseline="30000" dirty="0" smtClean="0"/>
              <a:t>th</a:t>
            </a:r>
            <a:r>
              <a:rPr lang="en-US" dirty="0" smtClean="0"/>
              <a:t> July,2017,5/5/2017-GST dated 11</a:t>
            </a:r>
            <a:r>
              <a:rPr lang="en-US" baseline="30000" dirty="0" smtClean="0"/>
              <a:t>th</a:t>
            </a:r>
            <a:r>
              <a:rPr lang="en-US" dirty="0" smtClean="0"/>
              <a:t> August,2017, 8/8/2017- GST dated 4</a:t>
            </a:r>
            <a:r>
              <a:rPr lang="en-US" baseline="30000" dirty="0" smtClean="0"/>
              <a:t>th</a:t>
            </a:r>
            <a:r>
              <a:rPr lang="en-US" dirty="0" smtClean="0"/>
              <a:t> October,2017 &amp; 37/11/2018-GST dated 15</a:t>
            </a:r>
            <a:r>
              <a:rPr lang="en-US" baseline="30000" dirty="0" smtClean="0"/>
              <a:t>th</a:t>
            </a:r>
            <a:r>
              <a:rPr lang="en-US" dirty="0" smtClean="0"/>
              <a:t> March, 2018.26/2017-Customs dated 1</a:t>
            </a:r>
            <a:r>
              <a:rPr lang="en-US" baseline="30000" dirty="0" smtClean="0"/>
              <a:t>st</a:t>
            </a:r>
            <a:r>
              <a:rPr lang="en-US" dirty="0" smtClean="0"/>
              <a:t> July,2017</a:t>
            </a:r>
          </a:p>
          <a:p>
            <a:r>
              <a:rPr lang="en-US" dirty="0" smtClean="0"/>
              <a:t>Notification Nos.- 16/2017-Central Tax dated 7</a:t>
            </a:r>
            <a:r>
              <a:rPr lang="en-US" baseline="30000" dirty="0" smtClean="0"/>
              <a:t>th</a:t>
            </a:r>
            <a:r>
              <a:rPr lang="en-US" dirty="0" smtClean="0"/>
              <a:t> July,2017,37/2017-Central Tax dated 4</a:t>
            </a:r>
            <a:r>
              <a:rPr lang="en-US" baseline="30000" dirty="0" smtClean="0"/>
              <a:t>th</a:t>
            </a:r>
            <a:r>
              <a:rPr lang="en-US" dirty="0" smtClean="0"/>
              <a:t> October,2017, 40/2017-Central Tax(Rate), dated 23</a:t>
            </a:r>
            <a:r>
              <a:rPr lang="en-US" baseline="30000" dirty="0" smtClean="0"/>
              <a:t>rd</a:t>
            </a:r>
            <a:r>
              <a:rPr lang="en-US" dirty="0" smtClean="0"/>
              <a:t> October,2017 &amp; 3/2018-	Central Tax, dated 23</a:t>
            </a:r>
            <a:r>
              <a:rPr lang="en-US" baseline="30000" dirty="0" smtClean="0"/>
              <a:t>rd</a:t>
            </a:r>
            <a:r>
              <a:rPr lang="en-US" dirty="0" smtClean="0"/>
              <a:t> January,2018.</a:t>
            </a:r>
            <a:endParaRPr lang="en-US" dirty="0"/>
          </a:p>
        </p:txBody>
      </p:sp>
    </p:spTree>
    <p:extLst>
      <p:ext uri="{BB962C8B-B14F-4D97-AF65-F5344CB8AC3E}">
        <p14:creationId xmlns:p14="http://schemas.microsoft.com/office/powerpoint/2010/main" val="3323110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3600" dirty="0" smtClean="0"/>
              <a:t>Demonstration of LUT Application filing and processing will follow</a:t>
            </a:r>
            <a:endParaRPr lang="en-US" sz="3600" dirty="0"/>
          </a:p>
        </p:txBody>
      </p:sp>
    </p:spTree>
    <p:extLst>
      <p:ext uri="{BB962C8B-B14F-4D97-AF65-F5344CB8AC3E}">
        <p14:creationId xmlns:p14="http://schemas.microsoft.com/office/powerpoint/2010/main" val="25997326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5948363"/>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lgn="just">
              <a:buNone/>
            </a:pPr>
            <a:r>
              <a:rPr lang="en-US" dirty="0"/>
              <a:t> </a:t>
            </a:r>
            <a:r>
              <a:rPr lang="en-US" dirty="0" smtClean="0"/>
              <a:t>                                              </a:t>
            </a:r>
            <a:r>
              <a:rPr lang="en-US" sz="5400" dirty="0" smtClean="0"/>
              <a:t>Thank you</a:t>
            </a:r>
            <a:endParaRPr lang="en-US" sz="5400" dirty="0"/>
          </a:p>
        </p:txBody>
      </p:sp>
    </p:spTree>
    <p:extLst>
      <p:ext uri="{BB962C8B-B14F-4D97-AF65-F5344CB8AC3E}">
        <p14:creationId xmlns:p14="http://schemas.microsoft.com/office/powerpoint/2010/main" val="442641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59003"/>
          </a:xfrm>
          <a:solidFill>
            <a:schemeClr val="accent5">
              <a:lumMod val="75000"/>
            </a:schemeClr>
          </a:solidFill>
        </p:spPr>
        <p:txBody>
          <a:bodyPr>
            <a:normAutofit fontScale="90000"/>
          </a:bodyPr>
          <a:lstStyle/>
          <a:p>
            <a:r>
              <a:rPr lang="en-US" b="1" dirty="0" smtClean="0">
                <a:solidFill>
                  <a:schemeClr val="bg1"/>
                </a:solidFill>
              </a:rPr>
              <a:t>Introduction</a:t>
            </a:r>
            <a:endParaRPr lang="en-US" b="1" dirty="0">
              <a:solidFill>
                <a:schemeClr val="bg1"/>
              </a:solidFill>
            </a:endParaRPr>
          </a:p>
        </p:txBody>
      </p:sp>
      <p:sp>
        <p:nvSpPr>
          <p:cNvPr id="3" name="Content Placeholder 2"/>
          <p:cNvSpPr>
            <a:spLocks noGrp="1"/>
          </p:cNvSpPr>
          <p:nvPr>
            <p:ph idx="1"/>
          </p:nvPr>
        </p:nvSpPr>
        <p:spPr>
          <a:xfrm>
            <a:off x="838200" y="1024129"/>
            <a:ext cx="10515600" cy="5833872"/>
          </a:xfrm>
        </p:spPr>
        <p:txBody>
          <a:bodyPr>
            <a:normAutofit fontScale="77500" lnSpcReduction="20000"/>
          </a:bodyPr>
          <a:lstStyle/>
          <a:p>
            <a:pPr marL="0" indent="0" algn="just">
              <a:buNone/>
            </a:pPr>
            <a:r>
              <a:rPr lang="en-US" dirty="0" smtClean="0"/>
              <a:t>- “Zero-rated supply” means</a:t>
            </a:r>
          </a:p>
          <a:p>
            <a:pPr algn="just">
              <a:buFontTx/>
              <a:buChar char="-"/>
            </a:pPr>
            <a:r>
              <a:rPr lang="en-US" dirty="0" smtClean="0"/>
              <a:t>exports of goods or services or both </a:t>
            </a:r>
          </a:p>
          <a:p>
            <a:pPr algn="just">
              <a:buFontTx/>
              <a:buChar char="-"/>
            </a:pPr>
            <a:r>
              <a:rPr lang="en-US" dirty="0" smtClean="0"/>
              <a:t>Or supply of goods or services or both to a SEZ Developer or SEZ Unit</a:t>
            </a:r>
          </a:p>
          <a:p>
            <a:pPr algn="just">
              <a:buFontTx/>
              <a:buChar char="-"/>
            </a:pPr>
            <a:r>
              <a:rPr lang="en-US" dirty="0" smtClean="0"/>
              <a:t>Zero-rated supply can be made without payment of integrated </a:t>
            </a:r>
            <a:r>
              <a:rPr lang="en-US" dirty="0"/>
              <a:t>tax</a:t>
            </a:r>
            <a:r>
              <a:rPr lang="en-US" dirty="0" smtClean="0"/>
              <a:t>.</a:t>
            </a:r>
          </a:p>
          <a:p>
            <a:pPr algn="just">
              <a:buFontTx/>
              <a:buChar char="-"/>
            </a:pPr>
            <a:r>
              <a:rPr lang="en-US" dirty="0" smtClean="0"/>
              <a:t>A registered person effecting zero-rated supplies is required to furnish </a:t>
            </a:r>
            <a:r>
              <a:rPr lang="en-US" dirty="0"/>
              <a:t>before such supplies</a:t>
            </a:r>
            <a:r>
              <a:rPr lang="en-US" dirty="0" smtClean="0"/>
              <a:t> a Letter of Undertaking (LUT) before the jurisdictional Deputy Commissioner or Assistant Commissioner.</a:t>
            </a:r>
          </a:p>
          <a:p>
            <a:pPr algn="just">
              <a:buFontTx/>
              <a:buChar char="-"/>
            </a:pPr>
            <a:r>
              <a:rPr lang="en-US" dirty="0" smtClean="0"/>
              <a:t> </a:t>
            </a:r>
            <a:r>
              <a:rPr lang="en-US" dirty="0"/>
              <a:t>A registered person may claim refund of any unutilised input tax credit at the end of any tax period in case of zero-rated </a:t>
            </a:r>
            <a:r>
              <a:rPr lang="en-US" dirty="0" smtClean="0"/>
              <a:t>supplies of goods or services or both under Letter of Undertaking or bond </a:t>
            </a:r>
            <a:r>
              <a:rPr lang="en-US" dirty="0"/>
              <a:t>provided he has not defaulted in furnishing any return or has not defaulted in paying any tax, interest or penalty which has not been stayed by any Court, Tribunal or Appellate Authority by the specified </a:t>
            </a:r>
            <a:r>
              <a:rPr lang="en-US" dirty="0" smtClean="0"/>
              <a:t>date.</a:t>
            </a:r>
          </a:p>
          <a:p>
            <a:pPr algn="just">
              <a:buFontTx/>
              <a:buChar char="-"/>
            </a:pPr>
            <a:r>
              <a:rPr lang="en-US" dirty="0"/>
              <a:t>An exporter availing supplies of goods at concessional rate @ 0.5%/0.1% can export such goods only under LUT or bond</a:t>
            </a:r>
            <a:r>
              <a:rPr lang="en-US" dirty="0" smtClean="0"/>
              <a:t>. Thus, all registered persons who intend to supply goods or </a:t>
            </a:r>
            <a:r>
              <a:rPr lang="en-US" dirty="0" smtClean="0"/>
              <a:t>services </a:t>
            </a:r>
            <a:r>
              <a:rPr lang="en-US" smtClean="0"/>
              <a:t>for export </a:t>
            </a:r>
            <a:r>
              <a:rPr lang="en-US" dirty="0" smtClean="0"/>
              <a:t>without payment of integrated tax shall be eligible to furnish a Letter </a:t>
            </a:r>
            <a:r>
              <a:rPr lang="en-US" smtClean="0"/>
              <a:t>of Undertaking.</a:t>
            </a:r>
            <a:endParaRPr lang="en-US" dirty="0"/>
          </a:p>
          <a:p>
            <a:pPr algn="just">
              <a:buFontTx/>
              <a:buChar char="-"/>
            </a:pPr>
            <a:endParaRPr lang="en-US" sz="4000" dirty="0" smtClean="0"/>
          </a:p>
          <a:p>
            <a:endParaRPr lang="en-US" dirty="0" smtClean="0"/>
          </a:p>
          <a:p>
            <a:pPr marL="0" indent="0">
              <a:buNone/>
            </a:pPr>
            <a:r>
              <a:rPr lang="en-US" dirty="0"/>
              <a:t> </a:t>
            </a:r>
            <a:r>
              <a:rPr lang="en-US" dirty="0" smtClean="0"/>
              <a:t>  </a:t>
            </a:r>
            <a:endParaRPr lang="en-US" dirty="0"/>
          </a:p>
        </p:txBody>
      </p:sp>
    </p:spTree>
    <p:extLst>
      <p:ext uri="{BB962C8B-B14F-4D97-AF65-F5344CB8AC3E}">
        <p14:creationId xmlns:p14="http://schemas.microsoft.com/office/powerpoint/2010/main" val="3380853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04139"/>
          </a:xfrm>
          <a:solidFill>
            <a:schemeClr val="accent5">
              <a:lumMod val="75000"/>
            </a:schemeClr>
          </a:solidFill>
        </p:spPr>
        <p:txBody>
          <a:bodyPr>
            <a:normAutofit fontScale="90000"/>
          </a:bodyPr>
          <a:lstStyle/>
          <a:p>
            <a:r>
              <a:rPr lang="en-US" dirty="0" smtClean="0">
                <a:solidFill>
                  <a:schemeClr val="bg1"/>
                </a:solidFill>
              </a:rPr>
              <a:t>Zero-rated supplies of goods under LUT</a:t>
            </a:r>
            <a:endParaRPr lang="en-US" dirty="0">
              <a:solidFill>
                <a:schemeClr val="bg1"/>
              </a:solidFill>
            </a:endParaRPr>
          </a:p>
        </p:txBody>
      </p:sp>
      <p:sp>
        <p:nvSpPr>
          <p:cNvPr id="3" name="Content Placeholder 2"/>
          <p:cNvSpPr>
            <a:spLocks noGrp="1"/>
          </p:cNvSpPr>
          <p:nvPr>
            <p:ph idx="1"/>
          </p:nvPr>
        </p:nvSpPr>
        <p:spPr>
          <a:xfrm>
            <a:off x="838200" y="969264"/>
            <a:ext cx="10515600" cy="5207699"/>
          </a:xfrm>
        </p:spPr>
        <p:txBody>
          <a:bodyPr>
            <a:normAutofit fontScale="70000" lnSpcReduction="20000"/>
          </a:bodyPr>
          <a:lstStyle/>
          <a:p>
            <a:pPr algn="just"/>
            <a:r>
              <a:rPr lang="en-US" dirty="0" smtClean="0"/>
              <a:t>A registered person may export goods without payment of integrated tax after furnishing a Letter of Undertaking subject to the condition that the goods are exported out of India within a period of three months or such further period as may be allowed by the </a:t>
            </a:r>
            <a:r>
              <a:rPr lang="en-US" dirty="0"/>
              <a:t>jurisdictional Deputy Commissioner or Assistant Commissioner </a:t>
            </a:r>
            <a:r>
              <a:rPr lang="en-US" dirty="0" smtClean="0"/>
              <a:t>from the date of issue of the invoice for export;</a:t>
            </a:r>
          </a:p>
          <a:p>
            <a:pPr algn="just"/>
            <a:r>
              <a:rPr lang="en-US" dirty="0"/>
              <a:t>In case of export of goods under Letter of Undertaking , a statement containing the number and date of shipping bills or bills of export and the number and the date of relevant export invoices is required to be </a:t>
            </a:r>
            <a:r>
              <a:rPr lang="en-US" dirty="0" smtClean="0"/>
              <a:t>submitted.</a:t>
            </a:r>
          </a:p>
          <a:p>
            <a:pPr algn="just"/>
            <a:r>
              <a:rPr lang="en-US" dirty="0"/>
              <a:t>In case of export of goods under Letter of Undertaking , the insistence of furnishing Bank </a:t>
            </a:r>
            <a:r>
              <a:rPr lang="en-US" dirty="0" err="1"/>
              <a:t>Realisation</a:t>
            </a:r>
            <a:r>
              <a:rPr lang="en-US" dirty="0"/>
              <a:t> Certificates(BRC) or Foreign Inward Remittance Certificates (FIRC) as proof of export proceeds is not a condition.</a:t>
            </a:r>
          </a:p>
          <a:p>
            <a:pPr algn="just"/>
            <a:r>
              <a:rPr lang="en-US" dirty="0" smtClean="0"/>
              <a:t>In cases where the period of three months has elapsed, the </a:t>
            </a:r>
            <a:r>
              <a:rPr lang="en-US" dirty="0"/>
              <a:t>jurisdictional Deputy Commissioner or Assistant Commissioner </a:t>
            </a:r>
            <a:r>
              <a:rPr lang="en-US" dirty="0" smtClean="0"/>
              <a:t>may consider granting extension of time limit for export as provided in Rule 96A(1) of the CGST Rules on post facto basis keeping in view the facts and circumstances of each case;</a:t>
            </a:r>
          </a:p>
          <a:p>
            <a:pPr algn="just"/>
            <a:r>
              <a:rPr lang="en-US" dirty="0" smtClean="0"/>
              <a:t>In case the exports have been made prior to furnishing of </a:t>
            </a:r>
            <a:r>
              <a:rPr lang="en-US" dirty="0"/>
              <a:t>Letter of Undertaking , </a:t>
            </a:r>
            <a:r>
              <a:rPr lang="en-US" dirty="0" smtClean="0"/>
              <a:t>the delay in furnishing of </a:t>
            </a:r>
            <a:r>
              <a:rPr lang="en-US" dirty="0"/>
              <a:t>Letter of Undertaking </a:t>
            </a:r>
            <a:r>
              <a:rPr lang="en-US" dirty="0" smtClean="0"/>
              <a:t>in such cases may be condoned and the facility for export under </a:t>
            </a:r>
            <a:r>
              <a:rPr lang="en-US" dirty="0"/>
              <a:t>Letter of Undertaking </a:t>
            </a:r>
            <a:r>
              <a:rPr lang="en-US" dirty="0" smtClean="0"/>
              <a:t>may be allowed on post facto basis by the </a:t>
            </a:r>
            <a:r>
              <a:rPr lang="en-US" dirty="0"/>
              <a:t>jurisdictional Deputy Commissioner or Assistant Commissioner </a:t>
            </a:r>
            <a:r>
              <a:rPr lang="en-US" dirty="0" smtClean="0"/>
              <a:t>taking into consideration the facts and circumstances of each case.</a:t>
            </a:r>
          </a:p>
          <a:p>
            <a:endParaRPr lang="en-US" dirty="0" smtClean="0"/>
          </a:p>
          <a:p>
            <a:endParaRPr lang="en-US" dirty="0"/>
          </a:p>
        </p:txBody>
      </p:sp>
    </p:spTree>
    <p:extLst>
      <p:ext uri="{BB962C8B-B14F-4D97-AF65-F5344CB8AC3E}">
        <p14:creationId xmlns:p14="http://schemas.microsoft.com/office/powerpoint/2010/main" val="2564432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40715"/>
          </a:xfrm>
          <a:solidFill>
            <a:schemeClr val="accent5">
              <a:lumMod val="75000"/>
            </a:schemeClr>
          </a:solidFill>
        </p:spPr>
        <p:txBody>
          <a:bodyPr>
            <a:normAutofit fontScale="90000"/>
          </a:bodyPr>
          <a:lstStyle/>
          <a:p>
            <a:r>
              <a:rPr lang="en-US" dirty="0" smtClean="0">
                <a:solidFill>
                  <a:schemeClr val="bg1"/>
                </a:solidFill>
              </a:rPr>
              <a:t>Continued</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pPr algn="just" fontAlgn="base"/>
            <a:r>
              <a:rPr lang="en-US" dirty="0" smtClean="0"/>
              <a:t>In case of failure to export goods within specified or extended time limit, the registered person is liable to pay integrated tax along with applicable due interest @ 18 % per annum within a period of 15 days.</a:t>
            </a:r>
          </a:p>
          <a:p>
            <a:pPr algn="just" fontAlgn="base"/>
            <a:r>
              <a:rPr lang="en-US" dirty="0"/>
              <a:t>In case due integrated tax and applicable interest related to export of goods are not paid by the registered taxpayer, the export as allowed under bond or Letter of Undertaking shall be withdrawn forthwith and the said amount shall be recovered from him in accordance with the provisions of section 79 of the CGST Act. But the export as allowed under bond or Letter of Undertaking withdrawn should be restored immediately when the registered person pays the amount due. </a:t>
            </a:r>
          </a:p>
          <a:p>
            <a:pPr algn="just" fontAlgn="base"/>
            <a:endParaRPr lang="en-US" dirty="0"/>
          </a:p>
          <a:p>
            <a:pPr algn="just" fontAlgn="base"/>
            <a:endParaRPr lang="en-US" dirty="0"/>
          </a:p>
          <a:p>
            <a:endParaRPr lang="en-US" dirty="0"/>
          </a:p>
        </p:txBody>
      </p:sp>
    </p:spTree>
    <p:extLst>
      <p:ext uri="{BB962C8B-B14F-4D97-AF65-F5344CB8AC3E}">
        <p14:creationId xmlns:p14="http://schemas.microsoft.com/office/powerpoint/2010/main" val="41842498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13867"/>
          </a:xfrm>
          <a:solidFill>
            <a:schemeClr val="accent5">
              <a:lumMod val="75000"/>
            </a:schemeClr>
          </a:solidFill>
        </p:spPr>
        <p:txBody>
          <a:bodyPr/>
          <a:lstStyle/>
          <a:p>
            <a:r>
              <a:rPr lang="en-US" dirty="0" smtClean="0">
                <a:solidFill>
                  <a:schemeClr val="bg1"/>
                </a:solidFill>
              </a:rPr>
              <a:t>Zero-rated supplies of services under LUT</a:t>
            </a:r>
            <a:endParaRPr lang="en-US" dirty="0">
              <a:solidFill>
                <a:schemeClr val="bg1"/>
              </a:solidFill>
            </a:endParaRPr>
          </a:p>
        </p:txBody>
      </p:sp>
      <p:sp>
        <p:nvSpPr>
          <p:cNvPr id="3" name="Content Placeholder 2"/>
          <p:cNvSpPr>
            <a:spLocks noGrp="1"/>
          </p:cNvSpPr>
          <p:nvPr>
            <p:ph idx="1"/>
          </p:nvPr>
        </p:nvSpPr>
        <p:spPr>
          <a:xfrm>
            <a:off x="838200" y="1078992"/>
            <a:ext cx="10515600" cy="5097971"/>
          </a:xfrm>
        </p:spPr>
        <p:txBody>
          <a:bodyPr>
            <a:normAutofit fontScale="85000" lnSpcReduction="20000"/>
          </a:bodyPr>
          <a:lstStyle/>
          <a:p>
            <a:pPr algn="just"/>
            <a:r>
              <a:rPr lang="en-US" dirty="0" smtClean="0"/>
              <a:t>A registered person may export services without payment of integrated tax after furnishing </a:t>
            </a:r>
            <a:r>
              <a:rPr lang="en-US" dirty="0"/>
              <a:t>a Letter of Undertaking </a:t>
            </a:r>
            <a:r>
              <a:rPr lang="en-US" dirty="0" smtClean="0"/>
              <a:t>subject to the condition that the services are exported out of India within a period of one year or such further period as may be allowed by the </a:t>
            </a:r>
            <a:r>
              <a:rPr lang="en-US" dirty="0"/>
              <a:t>jurisdictional Deputy Commissioner or Assistant Commissioner </a:t>
            </a:r>
            <a:r>
              <a:rPr lang="en-US" dirty="0" smtClean="0"/>
              <a:t>from the date of issue of the invoice for export;</a:t>
            </a:r>
          </a:p>
          <a:p>
            <a:pPr algn="just"/>
            <a:r>
              <a:rPr lang="en-US" dirty="0" smtClean="0"/>
              <a:t>In cases where the period of one year has elapsed, the </a:t>
            </a:r>
            <a:r>
              <a:rPr lang="en-US" dirty="0"/>
              <a:t>jurisdictional Deputy Commissioner or Assistant Commissioner </a:t>
            </a:r>
            <a:r>
              <a:rPr lang="en-US" dirty="0" smtClean="0"/>
              <a:t>may consider granting extension of time limit for export as provided in Rule 96A(1) of the CGST Rules on post facto basis keeping in view the facts and circumstances of each case;</a:t>
            </a:r>
          </a:p>
          <a:p>
            <a:pPr algn="just"/>
            <a:r>
              <a:rPr lang="en-US" dirty="0"/>
              <a:t>In case the exports have been made prior to furnishing of LUT, the delay in furnishing of Letter of Undertaking in such cases may be condoned and the facility for export under Letter of Undertaking may be allowed on post facto basis by the jurisdictional Deputy Commissioner or Assistant Commissioner taking into consideration the facts and circumstances of each case.</a:t>
            </a:r>
          </a:p>
          <a:p>
            <a:pPr algn="just"/>
            <a:r>
              <a:rPr lang="en-US" dirty="0" smtClean="0"/>
              <a:t>In case of failure to export services within specified or extended time, the registered person is liable to pay integrated tax along with interest @ 18 % per annum within a period of 15 days.</a:t>
            </a:r>
          </a:p>
          <a:p>
            <a:endParaRPr lang="en-US" dirty="0"/>
          </a:p>
        </p:txBody>
      </p:sp>
    </p:spTree>
    <p:extLst>
      <p:ext uri="{BB962C8B-B14F-4D97-AF65-F5344CB8AC3E}">
        <p14:creationId xmlns:p14="http://schemas.microsoft.com/office/powerpoint/2010/main" val="1337607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32155"/>
          </a:xfrm>
          <a:solidFill>
            <a:schemeClr val="accent5">
              <a:lumMod val="75000"/>
            </a:schemeClr>
          </a:solidFill>
        </p:spPr>
        <p:txBody>
          <a:bodyPr/>
          <a:lstStyle/>
          <a:p>
            <a:r>
              <a:rPr lang="en-US" sz="4000" dirty="0" smtClean="0">
                <a:solidFill>
                  <a:schemeClr val="bg1"/>
                </a:solidFill>
              </a:rPr>
              <a:t>Self-declaration</a:t>
            </a:r>
            <a:r>
              <a:rPr lang="en-US" dirty="0" smtClean="0">
                <a:solidFill>
                  <a:schemeClr val="bg1"/>
                </a:solidFill>
              </a:rPr>
              <a:t> under LUT</a:t>
            </a:r>
            <a:endParaRPr lang="en-US" dirty="0">
              <a:solidFill>
                <a:schemeClr val="bg1"/>
              </a:solidFill>
            </a:endParaRPr>
          </a:p>
        </p:txBody>
      </p:sp>
      <p:sp>
        <p:nvSpPr>
          <p:cNvPr id="3" name="Content Placeholder 2"/>
          <p:cNvSpPr>
            <a:spLocks noGrp="1"/>
          </p:cNvSpPr>
          <p:nvPr>
            <p:ph idx="1"/>
          </p:nvPr>
        </p:nvSpPr>
        <p:spPr>
          <a:xfrm>
            <a:off x="838200" y="1005840"/>
            <a:ext cx="10515600" cy="5171123"/>
          </a:xfrm>
        </p:spPr>
        <p:txBody>
          <a:bodyPr>
            <a:normAutofit lnSpcReduction="10000"/>
          </a:bodyPr>
          <a:lstStyle/>
          <a:p>
            <a:pPr algn="just"/>
            <a:r>
              <a:rPr lang="en-US" dirty="0" smtClean="0"/>
              <a:t>A registered person intending to export goods or services under </a:t>
            </a:r>
            <a:r>
              <a:rPr lang="en-US" dirty="0"/>
              <a:t>Letter of Undertaking </a:t>
            </a:r>
            <a:r>
              <a:rPr lang="en-US" dirty="0" smtClean="0"/>
              <a:t>is required to give a self-declaration at the time of submission of </a:t>
            </a:r>
            <a:r>
              <a:rPr lang="en-US" dirty="0"/>
              <a:t>Letter of Undertaking </a:t>
            </a:r>
            <a:r>
              <a:rPr lang="en-US" dirty="0" smtClean="0"/>
              <a:t>that he has not been prosecuted;</a:t>
            </a:r>
          </a:p>
          <a:p>
            <a:pPr algn="just"/>
            <a:r>
              <a:rPr lang="en-US" dirty="0" smtClean="0"/>
              <a:t>There is no need to seek self-declaration with every refund claim where the exports have been made under </a:t>
            </a:r>
            <a:r>
              <a:rPr lang="en-US" dirty="0"/>
              <a:t>Letter of Undertaking ;</a:t>
            </a:r>
            <a:endParaRPr lang="en-US" dirty="0" smtClean="0"/>
          </a:p>
          <a:p>
            <a:pPr algn="just"/>
            <a:r>
              <a:rPr lang="en-US" dirty="0" smtClean="0"/>
              <a:t>The </a:t>
            </a:r>
            <a:r>
              <a:rPr lang="en-US" dirty="0"/>
              <a:t>jurisdictional Deputy Commissioner or Assistant Commissioner </a:t>
            </a:r>
            <a:r>
              <a:rPr lang="en-US" dirty="0" smtClean="0"/>
              <a:t>has to ascertain if the registered person is prosecuted for any offence under the CGST Act or the IGST Act or any of the existing law in force in a case where the amount of tax evaded exceeds two hundred and fifty lakh rupees.</a:t>
            </a:r>
          </a:p>
          <a:p>
            <a:pPr algn="just"/>
            <a:r>
              <a:rPr lang="en-US" dirty="0"/>
              <a:t>A registered person not eligible to export under Letter of Undertaking is required to export under bond.</a:t>
            </a:r>
          </a:p>
          <a:p>
            <a:endParaRPr lang="en-US" dirty="0" smtClean="0"/>
          </a:p>
          <a:p>
            <a:endParaRPr lang="en-US" dirty="0"/>
          </a:p>
        </p:txBody>
      </p:sp>
    </p:spTree>
    <p:extLst>
      <p:ext uri="{BB962C8B-B14F-4D97-AF65-F5344CB8AC3E}">
        <p14:creationId xmlns:p14="http://schemas.microsoft.com/office/powerpoint/2010/main" val="3296054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76656"/>
          </a:xfrm>
          <a:solidFill>
            <a:schemeClr val="accent5">
              <a:lumMod val="75000"/>
            </a:schemeClr>
          </a:solidFill>
        </p:spPr>
        <p:txBody>
          <a:bodyPr>
            <a:normAutofit fontScale="90000"/>
          </a:bodyPr>
          <a:lstStyle/>
          <a:p>
            <a:r>
              <a:rPr lang="en-US" dirty="0" smtClean="0">
                <a:solidFill>
                  <a:schemeClr val="bg1"/>
                </a:solidFill>
              </a:rPr>
              <a:t>Who will sign LUT?</a:t>
            </a:r>
            <a:endParaRPr lang="en-US" dirty="0">
              <a:solidFill>
                <a:schemeClr val="bg1"/>
              </a:solidFill>
            </a:endParaRPr>
          </a:p>
        </p:txBody>
      </p:sp>
      <p:sp>
        <p:nvSpPr>
          <p:cNvPr id="3" name="Content Placeholder 2"/>
          <p:cNvSpPr>
            <a:spLocks noGrp="1"/>
          </p:cNvSpPr>
          <p:nvPr>
            <p:ph idx="1"/>
          </p:nvPr>
        </p:nvSpPr>
        <p:spPr>
          <a:xfrm>
            <a:off x="838200" y="892937"/>
            <a:ext cx="10515600" cy="5507863"/>
          </a:xfrm>
        </p:spPr>
        <p:txBody>
          <a:bodyPr/>
          <a:lstStyle/>
          <a:p>
            <a:pPr algn="just"/>
            <a:r>
              <a:rPr lang="en-US" dirty="0"/>
              <a:t>Letter of Undertaking </a:t>
            </a:r>
            <a:r>
              <a:rPr lang="en-US" dirty="0" smtClean="0"/>
              <a:t>should be signed by working partner or managing director or company secretary or proprietor or by a person duly authorized by such working partner or board of directors or such companies or proprietor on the letter head of the registered person.</a:t>
            </a:r>
          </a:p>
          <a:p>
            <a:pPr algn="just"/>
            <a:r>
              <a:rPr lang="en-US" dirty="0"/>
              <a:t>Name, address and occupation of two witnesses on Letter of Undertaking </a:t>
            </a:r>
            <a:r>
              <a:rPr lang="en-US" dirty="0" smtClean="0"/>
              <a:t>application should be complete.</a:t>
            </a:r>
            <a:endParaRPr lang="en-US" dirty="0"/>
          </a:p>
          <a:p>
            <a:pPr marL="0" indent="0">
              <a:buNone/>
            </a:pPr>
            <a:endParaRPr lang="en-US" dirty="0"/>
          </a:p>
        </p:txBody>
      </p:sp>
    </p:spTree>
    <p:extLst>
      <p:ext uri="{BB962C8B-B14F-4D97-AF65-F5344CB8AC3E}">
        <p14:creationId xmlns:p14="http://schemas.microsoft.com/office/powerpoint/2010/main" val="772756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24128"/>
          </a:xfrm>
          <a:solidFill>
            <a:schemeClr val="accent5">
              <a:lumMod val="75000"/>
            </a:schemeClr>
          </a:solidFill>
        </p:spPr>
        <p:txBody>
          <a:bodyPr>
            <a:normAutofit/>
          </a:bodyPr>
          <a:lstStyle/>
          <a:p>
            <a:r>
              <a:rPr lang="en-US" sz="3200" dirty="0" smtClean="0">
                <a:solidFill>
                  <a:schemeClr val="bg1"/>
                </a:solidFill>
              </a:rPr>
              <a:t>Looking </a:t>
            </a:r>
            <a:r>
              <a:rPr lang="en-US" sz="3200" dirty="0">
                <a:solidFill>
                  <a:schemeClr val="bg1"/>
                </a:solidFill>
              </a:rPr>
              <a:t>ahead </a:t>
            </a:r>
            <a:r>
              <a:rPr lang="en-US" sz="3200" dirty="0" smtClean="0">
                <a:solidFill>
                  <a:schemeClr val="bg1"/>
                </a:solidFill>
              </a:rPr>
              <a:t>1-Integration </a:t>
            </a:r>
            <a:r>
              <a:rPr lang="en-US" sz="3200" dirty="0">
                <a:solidFill>
                  <a:schemeClr val="bg1"/>
                </a:solidFill>
              </a:rPr>
              <a:t>of GSTR-1filed on Common portal with ICEGATE</a:t>
            </a:r>
          </a:p>
        </p:txBody>
      </p:sp>
      <p:sp>
        <p:nvSpPr>
          <p:cNvPr id="3" name="Content Placeholder 2"/>
          <p:cNvSpPr>
            <a:spLocks noGrp="1"/>
          </p:cNvSpPr>
          <p:nvPr>
            <p:ph idx="1"/>
          </p:nvPr>
        </p:nvSpPr>
        <p:spPr>
          <a:xfrm>
            <a:off x="838200" y="1389888"/>
            <a:ext cx="10515600" cy="5367528"/>
          </a:xfrm>
        </p:spPr>
        <p:txBody>
          <a:bodyPr>
            <a:normAutofit fontScale="92500" lnSpcReduction="20000"/>
          </a:bodyPr>
          <a:lstStyle/>
          <a:p>
            <a:pPr lvl="0" algn="just" fontAlgn="base"/>
            <a:r>
              <a:rPr lang="en-US" dirty="0" smtClean="0"/>
              <a:t>Once the </a:t>
            </a:r>
            <a:r>
              <a:rPr lang="en-US" dirty="0"/>
              <a:t>Letter of Undertaking </a:t>
            </a:r>
            <a:r>
              <a:rPr lang="en-US" dirty="0" smtClean="0"/>
              <a:t>module is fully operational, the </a:t>
            </a:r>
            <a:r>
              <a:rPr lang="en-US" dirty="0"/>
              <a:t>details of the export invoices contained in </a:t>
            </a:r>
            <a:r>
              <a:rPr lang="en-US" b="1" dirty="0"/>
              <a:t>FORM GSTR-1 </a:t>
            </a:r>
            <a:r>
              <a:rPr lang="en-US" dirty="0"/>
              <a:t>furnished on the common portal shall be electronically transmitted to the </a:t>
            </a:r>
            <a:r>
              <a:rPr lang="en-US" dirty="0" smtClean="0"/>
              <a:t> ICEGATE system designated </a:t>
            </a:r>
            <a:r>
              <a:rPr lang="en-US" dirty="0"/>
              <a:t>by Customs and a confirmation that the goods covered by the said invoices have been exported out of India shall be electronically transmitted to the common portal from the said system. </a:t>
            </a:r>
          </a:p>
          <a:p>
            <a:pPr algn="just"/>
            <a:r>
              <a:rPr lang="en-US" dirty="0" smtClean="0"/>
              <a:t>Provided </a:t>
            </a:r>
            <a:r>
              <a:rPr lang="en-US" dirty="0"/>
              <a:t>that where the date for furnishing the details of outward supplies in </a:t>
            </a:r>
            <a:r>
              <a:rPr lang="en-US" b="1" dirty="0"/>
              <a:t>FORM GSTR-1</a:t>
            </a:r>
            <a:r>
              <a:rPr lang="en-US" dirty="0"/>
              <a:t> for a tax period has been extended in exercise of the powers conferred under section 37 of the Act, the supplier shall furnish the information relating to exports as specified in Table 6A of </a:t>
            </a:r>
            <a:r>
              <a:rPr lang="en-US" b="1" dirty="0"/>
              <a:t>FORM GSTR-1</a:t>
            </a:r>
            <a:r>
              <a:rPr lang="en-US" dirty="0"/>
              <a:t> after the return in </a:t>
            </a:r>
            <a:r>
              <a:rPr lang="en-US" b="1" dirty="0"/>
              <a:t>FORM GSTR-3B</a:t>
            </a:r>
            <a:r>
              <a:rPr lang="en-US" dirty="0"/>
              <a:t> has been furnished and the same shall be transmitted electronically by the common portal to the system designated by the Customs:  </a:t>
            </a:r>
          </a:p>
          <a:p>
            <a:pPr algn="just"/>
            <a:r>
              <a:rPr lang="en-US" dirty="0"/>
              <a:t>Provided further that the information in Table 6A furnished under the first proviso shall be auto-drafted in </a:t>
            </a:r>
            <a:r>
              <a:rPr lang="en-US" b="1" dirty="0"/>
              <a:t>FORM GSTR-1</a:t>
            </a:r>
            <a:r>
              <a:rPr lang="en-US" dirty="0"/>
              <a:t> for the said tax period</a:t>
            </a:r>
            <a:r>
              <a:rPr lang="en-US" dirty="0" smtClean="0"/>
              <a:t>. </a:t>
            </a:r>
          </a:p>
          <a:p>
            <a:pPr algn="just"/>
            <a:r>
              <a:rPr lang="en-US" dirty="0" smtClean="0"/>
              <a:t>Work necessitates time for making </a:t>
            </a:r>
            <a:r>
              <a:rPr lang="en-US" dirty="0"/>
              <a:t>Letter of Undertaking </a:t>
            </a:r>
            <a:r>
              <a:rPr lang="en-US" dirty="0" smtClean="0"/>
              <a:t>fully operational on the common portal as it involves various stages of development.</a:t>
            </a:r>
            <a:endParaRPr lang="en-US" dirty="0"/>
          </a:p>
          <a:p>
            <a:endParaRPr lang="en-US" dirty="0"/>
          </a:p>
        </p:txBody>
      </p:sp>
    </p:spTree>
    <p:extLst>
      <p:ext uri="{BB962C8B-B14F-4D97-AF65-F5344CB8AC3E}">
        <p14:creationId xmlns:p14="http://schemas.microsoft.com/office/powerpoint/2010/main" val="4251805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40080"/>
          </a:xfrm>
          <a:solidFill>
            <a:schemeClr val="accent5">
              <a:lumMod val="75000"/>
            </a:schemeClr>
          </a:solidFill>
        </p:spPr>
        <p:txBody>
          <a:bodyPr>
            <a:normAutofit fontScale="90000"/>
          </a:bodyPr>
          <a:lstStyle/>
          <a:p>
            <a:r>
              <a:rPr lang="en-US" dirty="0" smtClean="0">
                <a:solidFill>
                  <a:schemeClr val="bg1"/>
                </a:solidFill>
              </a:rPr>
              <a:t>Continued</a:t>
            </a:r>
            <a:endParaRPr lang="en-US" dirty="0">
              <a:solidFill>
                <a:schemeClr val="bg1"/>
              </a:solidFill>
            </a:endParaRPr>
          </a:p>
        </p:txBody>
      </p:sp>
      <p:sp>
        <p:nvSpPr>
          <p:cNvPr id="3" name="Content Placeholder 2"/>
          <p:cNvSpPr>
            <a:spLocks noGrp="1"/>
          </p:cNvSpPr>
          <p:nvPr>
            <p:ph idx="1"/>
          </p:nvPr>
        </p:nvSpPr>
        <p:spPr>
          <a:xfrm>
            <a:off x="838200" y="859536"/>
            <a:ext cx="10515600" cy="5317427"/>
          </a:xfrm>
        </p:spPr>
        <p:txBody>
          <a:bodyPr/>
          <a:lstStyle/>
          <a:p>
            <a:pPr algn="just"/>
            <a:r>
              <a:rPr lang="en-US" dirty="0" smtClean="0"/>
              <a:t>In case of zero rated supplies for discrepancies between the data furnished by the taxpayer in FORM GSTR-3B and FORM GSTR-1 and shipping bill/ bill of export, the jurisdictional Deputy Commissioner or Assistant Commissioner should examine and lower of the two values should be sanctioned as refund by him.</a:t>
            </a:r>
          </a:p>
          <a:p>
            <a:pPr algn="just"/>
            <a:r>
              <a:rPr lang="en-US" dirty="0" smtClean="0"/>
              <a:t>In </a:t>
            </a:r>
            <a:r>
              <a:rPr lang="en-US" dirty="0"/>
              <a:t>case of zero rated supplies for discrepancies between the data furnished by the taxpayer in FORM GSTR-3B and FORM GSTR-1, the jurisdictional Deputy Commissioner or Assistant Commissioner should </a:t>
            </a:r>
            <a:r>
              <a:rPr lang="en-US" dirty="0" smtClean="0"/>
              <a:t>take </a:t>
            </a:r>
            <a:r>
              <a:rPr lang="en-US" dirty="0"/>
              <a:t>into cognizance information contained in Table-9 of FORM GSTR-1 of the subsequent tax periods, wherever applicable</a:t>
            </a:r>
            <a:r>
              <a:rPr lang="en-US" dirty="0" smtClean="0"/>
              <a:t>.</a:t>
            </a:r>
          </a:p>
          <a:p>
            <a:pPr algn="just"/>
            <a:r>
              <a:rPr lang="en-US" dirty="0" smtClean="0"/>
              <a:t>Invoices should be scrutinized for determining correct amount of input tax credit.</a:t>
            </a:r>
          </a:p>
          <a:p>
            <a:pPr algn="just"/>
            <a:endParaRPr lang="en-US" dirty="0"/>
          </a:p>
          <a:p>
            <a:endParaRPr lang="en-US" dirty="0"/>
          </a:p>
        </p:txBody>
      </p:sp>
    </p:spTree>
    <p:extLst>
      <p:ext uri="{BB962C8B-B14F-4D97-AF65-F5344CB8AC3E}">
        <p14:creationId xmlns:p14="http://schemas.microsoft.com/office/powerpoint/2010/main" val="27773657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TotalTime>
  <Words>1568</Words>
  <Application>Microsoft Office PowerPoint</Application>
  <PresentationFormat>Widescreen</PresentationFormat>
  <Paragraphs>91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LUT</vt:lpstr>
      <vt:lpstr>Introduction</vt:lpstr>
      <vt:lpstr>Zero-rated supplies of goods under LUT</vt:lpstr>
      <vt:lpstr>Continued</vt:lpstr>
      <vt:lpstr>Zero-rated supplies of services under LUT</vt:lpstr>
      <vt:lpstr>Self-declaration under LUT</vt:lpstr>
      <vt:lpstr>Who will sign LUT?</vt:lpstr>
      <vt:lpstr>Looking ahead 1-Integration of GSTR-1filed on Common portal with ICEGATE</vt:lpstr>
      <vt:lpstr>Continued</vt:lpstr>
      <vt:lpstr>Looking ahead 2- MOU between GSTN &amp; DGFT for sharing of e-BRC data </vt:lpstr>
      <vt:lpstr>PowerPoint Presentation</vt:lpstr>
      <vt:lpstr>PowerPoint Presentation</vt:lpstr>
      <vt:lpstr>References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LUT</dc:title>
  <dc:creator>Siyaram Kumar</dc:creator>
  <cp:lastModifiedBy>Siyaram Kumar</cp:lastModifiedBy>
  <cp:revision>42</cp:revision>
  <dcterms:created xsi:type="dcterms:W3CDTF">2018-03-18T06:04:20Z</dcterms:created>
  <dcterms:modified xsi:type="dcterms:W3CDTF">2018-03-20T09:18:10Z</dcterms:modified>
</cp:coreProperties>
</file>