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2" r:id="rId4"/>
    <p:sldId id="263" r:id="rId5"/>
    <p:sldId id="273" r:id="rId6"/>
    <p:sldId id="264" r:id="rId7"/>
    <p:sldId id="265" r:id="rId8"/>
    <p:sldId id="277" r:id="rId9"/>
    <p:sldId id="268" r:id="rId10"/>
    <p:sldId id="267" r:id="rId11"/>
    <p:sldId id="269" r:id="rId12"/>
    <p:sldId id="275" r:id="rId13"/>
    <p:sldId id="270" r:id="rId14"/>
    <p:sldId id="274" r:id="rId15"/>
    <p:sldId id="276" r:id="rId16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C85A156D-FF7E-43CF-86CA-E0931EB1C09E}" type="datetimeFigureOut">
              <a:rPr lang="en-IN" smtClean="0"/>
              <a:pPr/>
              <a:t>08-07-2017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7282F7BD-79A5-44E5-B82D-C4A2E76D500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1391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E5FE1639-A9F1-46CD-A082-124152617B6D}" type="datetimeFigureOut">
              <a:rPr lang="en-IN" smtClean="0"/>
              <a:pPr/>
              <a:t>08-07-2017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A12B45D-9AC8-43CB-8B55-290DDCA3CA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7236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12B45D-9AC8-43CB-8B55-290DDCA3CA97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3CC1-D5E1-4C33-9E36-08099697396A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EDF8A-38A0-4C30-AC2D-3E11394C5680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1787-2CCC-4F2E-889B-BFB6DF3B2260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95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65D04-EA6B-47C7-99C1-5D366DC77BEC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3950-0F4F-4FFA-96F0-13D10BBC5355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CAFFA-30B3-4402-B758-716EAD2FC9A1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86B1-B782-44C6-BFC5-0AA208D14C45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115C3-337D-427E-93BE-9E8AAD405C83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1D7C-519F-4FFA-AE07-F003AE714B0E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0A-013E-4D3B-9E78-FC46B7D98409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9AFB-C2CC-49D4-AA62-C9DE8841F026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F1F58-5375-4ABE-966D-D8AD29CD0D3B}" type="datetime1">
              <a:rPr lang="en-US" smtClean="0"/>
              <a:pPr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GST </a:t>
            </a:r>
            <a:r>
              <a:rPr lang="en-US" dirty="0" err="1" smtClean="0">
                <a:solidFill>
                  <a:srgbClr val="FFFF00"/>
                </a:solidFill>
              </a:rPr>
              <a:t>Ki</a:t>
            </a:r>
            <a:r>
              <a:rPr lang="en-US" dirty="0" smtClean="0">
                <a:solidFill>
                  <a:srgbClr val="FFFF00"/>
                </a:solidFill>
              </a:rPr>
              <a:t> Master Class III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533400"/>
          </a:xfrm>
          <a:solidFill>
            <a:schemeClr val="tx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Composition and record keeping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0"/>
            <a:ext cx="2247763" cy="802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Composition Schemes- Procedure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09600"/>
            <a:ext cx="89117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Opting for composition scheme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528993"/>
              </p:ext>
            </p:extLst>
          </p:nvPr>
        </p:nvGraphicFramePr>
        <p:xfrm>
          <a:off x="381000" y="1295400"/>
          <a:ext cx="8458201" cy="3657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Category of persons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How</a:t>
                      </a:r>
                      <a:r>
                        <a:rPr lang="en-US" sz="2400" baseline="0" dirty="0" smtClean="0"/>
                        <a:t> to exercise option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Effective date of composition levy 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Persons migrated from central</a:t>
                      </a:r>
                      <a:r>
                        <a:rPr lang="en-US" sz="2400" baseline="0" dirty="0" smtClean="0"/>
                        <a:t> excise and VAT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Intimation in</a:t>
                      </a:r>
                      <a:r>
                        <a:rPr lang="en-US" sz="2400" baseline="0" dirty="0" smtClean="0"/>
                        <a:t> form </a:t>
                      </a:r>
                      <a:r>
                        <a:rPr lang="en-US" sz="2400" baseline="0" dirty="0" smtClean="0"/>
                        <a:t>CMP-01 &amp; declare stock in CMP03</a:t>
                      </a:r>
                      <a:endParaRPr lang="en-US" sz="2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From beginning in GST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New registration under GST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Intimation </a:t>
                      </a:r>
                      <a:r>
                        <a:rPr lang="en-US" sz="2400" baseline="0" dirty="0" smtClean="0"/>
                        <a:t>in the registration form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From</a:t>
                      </a:r>
                      <a:r>
                        <a:rPr lang="en-US" sz="2400" baseline="0" dirty="0" smtClean="0"/>
                        <a:t> the effective date of registration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 other cases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Intimation in Form CMP-02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Beginning of the financial year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5697522"/>
            <a:ext cx="89117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buFont typeface="Arial" pitchFamily="34" charset="0"/>
              <a:buChar char="•"/>
            </a:pPr>
            <a:r>
              <a:rPr lang="en-US" sz="2800" dirty="0" smtClean="0"/>
              <a:t>Opting out of composition scheme- Anytime at option</a:t>
            </a:r>
          </a:p>
          <a:p>
            <a:pPr marL="1206500" lvl="1" indent="-344488" algn="just">
              <a:buFont typeface="Wingdings" pitchFamily="2" charset="2"/>
              <a:buChar char="ü"/>
            </a:pPr>
            <a:r>
              <a:rPr lang="en-US" sz="2400" dirty="0" smtClean="0"/>
              <a:t>File an application if Form CMP-04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841683"/>
            <a:ext cx="89117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buFont typeface="Arial" pitchFamily="34" charset="0"/>
              <a:buChar char="•"/>
            </a:pPr>
            <a:r>
              <a:rPr lang="en-US" sz="2800" dirty="0" smtClean="0"/>
              <a:t>Return filing</a:t>
            </a:r>
          </a:p>
          <a:p>
            <a:pPr marL="1206500" lvl="1" indent="-344488" algn="just">
              <a:buFont typeface="Wingdings" pitchFamily="2" charset="2"/>
              <a:buChar char="ü"/>
            </a:pPr>
            <a:r>
              <a:rPr lang="en-US" sz="2400" dirty="0" smtClean="0"/>
              <a:t>Quarterly- by the 18</a:t>
            </a:r>
            <a:r>
              <a:rPr lang="en-US" sz="2400" baseline="30000" dirty="0" smtClean="0"/>
              <a:t>th </a:t>
            </a:r>
            <a:r>
              <a:rPr lang="en-US" sz="2400" dirty="0" smtClean="0"/>
              <a:t> of the month after the quarter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Part B:         Accounts and Records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1447800"/>
            <a:ext cx="89154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indent="-344488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/>
              <a:t>Register person is required to maintain records and accounts of</a:t>
            </a:r>
          </a:p>
          <a:p>
            <a:pPr marL="793750" lvl="2" indent="-328613" algn="just">
              <a:buFont typeface="Courier New" pitchFamily="49" charset="0"/>
              <a:buChar char="o"/>
            </a:pPr>
            <a:r>
              <a:rPr lang="en-US" sz="2400" dirty="0" smtClean="0"/>
              <a:t>Production or manufacture of goods Supplies </a:t>
            </a:r>
            <a:r>
              <a:rPr lang="en-US" sz="2200" dirty="0" smtClean="0"/>
              <a:t>(inward/outward supply, supplier and recipient details, invoice, credit/debit note, delivery </a:t>
            </a:r>
            <a:r>
              <a:rPr lang="en-US" sz="2200" dirty="0" err="1" smtClean="0"/>
              <a:t>challan</a:t>
            </a:r>
            <a:r>
              <a:rPr lang="en-US" sz="2200" dirty="0" smtClean="0"/>
              <a:t>)</a:t>
            </a:r>
          </a:p>
          <a:p>
            <a:pPr marL="793750" lvl="2" indent="-328613" algn="just">
              <a:buFont typeface="Courier New" pitchFamily="49" charset="0"/>
              <a:buChar char="o"/>
            </a:pPr>
            <a:r>
              <a:rPr lang="en-US" sz="2400" dirty="0" smtClean="0"/>
              <a:t>Stock </a:t>
            </a:r>
            <a:r>
              <a:rPr lang="en-US" sz="2200" dirty="0" smtClean="0"/>
              <a:t>( receipt, used, lost, balance and location where goods are stored including in transit etc) </a:t>
            </a:r>
          </a:p>
          <a:p>
            <a:pPr marL="793750" lvl="2" indent="-328613" algn="just">
              <a:buFont typeface="Courier New" pitchFamily="49" charset="0"/>
              <a:buChar char="o"/>
            </a:pPr>
            <a:r>
              <a:rPr lang="en-US" sz="2400" dirty="0" smtClean="0"/>
              <a:t>Input tax credit and </a:t>
            </a:r>
            <a:r>
              <a:rPr lang="en-US" sz="2400" dirty="0"/>
              <a:t>use of inputs/input service</a:t>
            </a:r>
          </a:p>
          <a:p>
            <a:pPr marL="793750" lvl="2" indent="-328613" algn="just">
              <a:buFont typeface="Courier New" pitchFamily="49" charset="0"/>
              <a:buChar char="o"/>
            </a:pPr>
            <a:r>
              <a:rPr lang="en-US" sz="2400" dirty="0" smtClean="0"/>
              <a:t>Output tax payable</a:t>
            </a:r>
          </a:p>
          <a:p>
            <a:pPr marL="793750" lvl="2" indent="-328613" algn="just">
              <a:buFont typeface="Courier New" pitchFamily="49" charset="0"/>
              <a:buChar char="o"/>
            </a:pPr>
            <a:r>
              <a:rPr lang="en-US" sz="2400" dirty="0" smtClean="0"/>
              <a:t>Advance payments received and adjusted</a:t>
            </a:r>
          </a:p>
          <a:p>
            <a:pPr marL="793750" lvl="2" indent="-673100" algn="just"/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Accounts and Records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894" y="1447800"/>
            <a:ext cx="8915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93750" lvl="2" indent="-673100" algn="just"/>
            <a:endParaRPr lang="en-US" sz="2400" dirty="0" smtClean="0"/>
          </a:p>
          <a:p>
            <a:pPr marL="509588" lvl="2" indent="-388938" algn="just">
              <a:buFont typeface="Wingdings" pitchFamily="2" charset="2"/>
              <a:buChar char="§"/>
            </a:pPr>
            <a:r>
              <a:rPr lang="en-US" sz="2400" dirty="0" smtClean="0"/>
              <a:t>Composition person to maintain simpler records</a:t>
            </a:r>
          </a:p>
          <a:p>
            <a:pPr marL="509588" lvl="2" indent="-388938" algn="just">
              <a:buFont typeface="Wingdings" pitchFamily="2" charset="2"/>
              <a:buChar char="§"/>
            </a:pPr>
            <a:r>
              <a:rPr lang="en-US" sz="2400" dirty="0" smtClean="0"/>
              <a:t>Warehouse/</a:t>
            </a:r>
            <a:r>
              <a:rPr lang="en-US" sz="2400" dirty="0" err="1" smtClean="0"/>
              <a:t>godown</a:t>
            </a:r>
            <a:r>
              <a:rPr lang="en-US" sz="2400" dirty="0" smtClean="0"/>
              <a:t> operator/transporter (even if not registered), to maintain record of consignor, consignee, movement, delivery, storage</a:t>
            </a:r>
          </a:p>
          <a:p>
            <a:pPr marL="509588" lvl="2" indent="-388938" algn="just">
              <a:buFont typeface="Wingdings" pitchFamily="2" charset="2"/>
              <a:buChar char="§"/>
            </a:pPr>
            <a:r>
              <a:rPr lang="en-US" sz="2400" dirty="0" smtClean="0"/>
              <a:t>Agent to maintain records  receipt and supply on behalf principal and records of authorization by the principal</a:t>
            </a:r>
          </a:p>
          <a:p>
            <a:pPr marL="509588" lvl="2" indent="-388938" algn="just">
              <a:buFont typeface="Wingdings" pitchFamily="2" charset="2"/>
              <a:buChar char="§"/>
            </a:pPr>
            <a:r>
              <a:rPr lang="en-US" sz="2400" dirty="0" smtClean="0"/>
              <a:t>A C&amp;F agent or a carrier having custody of goods on behalf of a registered person shall maintain  details of goods handled by him.</a:t>
            </a:r>
          </a:p>
          <a:p>
            <a:pPr marL="749300" indent="-344488" algn="just">
              <a:lnSpc>
                <a:spcPct val="150000"/>
              </a:lnSpc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8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Accounts and Records-requirements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1062818"/>
            <a:ext cx="8458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buFont typeface="Wingdings" pitchFamily="2" charset="2"/>
              <a:buChar char="§"/>
            </a:pPr>
            <a:r>
              <a:rPr lang="en-US" sz="2400" dirty="0" smtClean="0"/>
              <a:t>It is sufficient (</a:t>
            </a:r>
            <a:r>
              <a:rPr lang="en-US" sz="2400" b="1" dirty="0" smtClean="0"/>
              <a:t>but not necessary) </a:t>
            </a:r>
            <a:r>
              <a:rPr lang="en-US" sz="2400" dirty="0" smtClean="0"/>
              <a:t>to maintain accounts and records in electronic form</a:t>
            </a:r>
          </a:p>
          <a:p>
            <a:pPr marL="749300" indent="-344488" algn="just">
              <a:buFont typeface="Wingdings" pitchFamily="2" charset="2"/>
              <a:buChar char="§"/>
            </a:pPr>
            <a:r>
              <a:rPr lang="en-US" sz="2400" dirty="0" smtClean="0"/>
              <a:t>Records can also be maintained manually – Such records are to be kept  and be accessible at related place of business.</a:t>
            </a:r>
          </a:p>
          <a:p>
            <a:pPr marL="749300" lvl="2" indent="-344488" algn="just">
              <a:buFont typeface="Wingdings" pitchFamily="2" charset="2"/>
              <a:buChar char="§"/>
            </a:pPr>
            <a:r>
              <a:rPr lang="en-US" sz="2400" dirty="0" smtClean="0"/>
              <a:t>Required to retained for six years from the due date of annual return </a:t>
            </a:r>
          </a:p>
          <a:p>
            <a:pPr marL="749300" lvl="2" indent="-344488" algn="just">
              <a:buFont typeface="Wingdings" pitchFamily="2" charset="2"/>
              <a:buChar char="§"/>
            </a:pPr>
            <a:r>
              <a:rPr lang="en-US" sz="2400" dirty="0" smtClean="0"/>
              <a:t>Commissioner may for a class of taxable persons </a:t>
            </a:r>
          </a:p>
          <a:p>
            <a:pPr marL="1206500" lvl="3" indent="-344488" algn="just">
              <a:buFont typeface="Courier New" pitchFamily="49" charset="0"/>
              <a:buChar char="o"/>
            </a:pPr>
            <a:r>
              <a:rPr lang="en-US" sz="2400" dirty="0" smtClean="0"/>
              <a:t>notify maintenance of additional documents </a:t>
            </a:r>
          </a:p>
          <a:p>
            <a:pPr marL="1206500" lvl="3" indent="-344488" algn="just">
              <a:buFont typeface="Courier New" pitchFamily="49" charset="0"/>
              <a:buChar char="o"/>
            </a:pPr>
            <a:r>
              <a:rPr lang="en-US" sz="2400" dirty="0"/>
              <a:t>prescribes alternative </a:t>
            </a:r>
            <a:r>
              <a:rPr lang="en-US" sz="2400" dirty="0" smtClean="0"/>
              <a:t>documents, if such class is not able to maintain records as per the provisions of the Act.</a:t>
            </a:r>
          </a:p>
          <a:p>
            <a:pPr marL="723900" lvl="3" indent="-273050">
              <a:buFont typeface="Wingdings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Separate records for works contract ( receipt /supply /payments etc.)</a:t>
            </a:r>
          </a:p>
          <a:p>
            <a:pPr marL="723900" lvl="3" indent="-273050" algn="just">
              <a:buFont typeface="Wingdings" pitchFamily="2" charset="2"/>
              <a:buChar char="§"/>
            </a:pPr>
            <a:r>
              <a:rPr lang="en-US" sz="2400" dirty="0" smtClean="0"/>
              <a:t>Production of records on demand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Accounts and Records-requirements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1062818"/>
            <a:ext cx="8708162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buFont typeface="Wingdings" pitchFamily="2" charset="2"/>
              <a:buChar char="§"/>
            </a:pPr>
            <a:endParaRPr lang="en-US" sz="2400" dirty="0" smtClean="0"/>
          </a:p>
          <a:p>
            <a:pPr marL="749300" indent="-344488" algn="just">
              <a:buFont typeface="Wingdings" pitchFamily="2" charset="2"/>
              <a:buChar char="§"/>
            </a:pPr>
            <a:r>
              <a:rPr lang="en-US" sz="2400" dirty="0" smtClean="0"/>
              <a:t>Every taxable person having turnover exceeding prescribed limit shall get his account audited  by a chartered accountant or cost accountant (Prescribed limit at present is two </a:t>
            </a:r>
            <a:r>
              <a:rPr lang="en-US" sz="2400" dirty="0" err="1" smtClean="0"/>
              <a:t>crore</a:t>
            </a:r>
            <a:r>
              <a:rPr lang="en-US" sz="2400" dirty="0" smtClean="0"/>
              <a:t> rupees)</a:t>
            </a:r>
          </a:p>
          <a:p>
            <a:pPr marL="749300" indent="-344488" algn="just">
              <a:buFont typeface="Wingdings" pitchFamily="2" charset="2"/>
              <a:buChar char="§"/>
            </a:pPr>
            <a:r>
              <a:rPr lang="en-US" sz="2400" dirty="0" smtClean="0"/>
              <a:t>He shall  submit the copy of audited annual account  and a reconciliation statement.</a:t>
            </a:r>
          </a:p>
          <a:p>
            <a:pPr marL="749300" indent="-344488" algn="just">
              <a:buFont typeface="Wingdings" pitchFamily="2" charset="2"/>
              <a:buChar char="§"/>
            </a:pPr>
            <a:endParaRPr lang="en-US" sz="2400" dirty="0"/>
          </a:p>
          <a:p>
            <a:pPr marL="404812" algn="just"/>
            <a:endParaRPr lang="en-US" sz="2400" dirty="0" smtClean="0"/>
          </a:p>
          <a:p>
            <a:pPr marL="404812" algn="just"/>
            <a:r>
              <a:rPr lang="en-US" sz="2400" dirty="0" smtClean="0"/>
              <a:t>Maintaining electronic records:</a:t>
            </a:r>
          </a:p>
          <a:p>
            <a:pPr marL="747712" indent="-342900" algn="just">
              <a:buFont typeface="Wingdings" pitchFamily="2" charset="2"/>
              <a:buChar char="ü"/>
            </a:pPr>
            <a:r>
              <a:rPr lang="en-US" sz="2400" dirty="0" smtClean="0"/>
              <a:t>Are to be authenticated by digital signature</a:t>
            </a:r>
          </a:p>
          <a:p>
            <a:pPr marL="747712" indent="-342900" algn="just">
              <a:buFont typeface="Wingdings" pitchFamily="2" charset="2"/>
              <a:buChar char="ü"/>
            </a:pPr>
            <a:r>
              <a:rPr lang="en-US" sz="2400" dirty="0" smtClean="0"/>
              <a:t>Maintained and preserved  in the manner that these can be restored within reasonable period in any circumstances</a:t>
            </a:r>
          </a:p>
          <a:p>
            <a:pPr marL="747712" indent="-342900" algn="just">
              <a:buFont typeface="Wingdings" pitchFamily="2" charset="2"/>
              <a:buChar char="ü"/>
            </a:pPr>
            <a:r>
              <a:rPr lang="en-US" sz="2400" dirty="0" smtClean="0"/>
              <a:t>On demand to provide details, password, and explanation of codes used.  </a:t>
            </a:r>
          </a:p>
          <a:p>
            <a:pPr marL="749300" indent="-344488" algn="just"/>
            <a:endParaRPr lang="en-US" sz="2400" dirty="0" smtClean="0"/>
          </a:p>
          <a:p>
            <a:pPr marL="749300" indent="-344488" algn="just">
              <a:buFont typeface="Wingdings" pitchFamily="2" charset="2"/>
              <a:buChar char="§"/>
            </a:pPr>
            <a:endParaRPr lang="en-US" sz="2400" dirty="0" smtClean="0"/>
          </a:p>
          <a:p>
            <a:pPr marL="1663700" lvl="2" indent="-344488" algn="just">
              <a:buFont typeface="Courier New" pitchFamily="49" charset="0"/>
              <a:buChar char="o"/>
            </a:pPr>
            <a:endParaRPr lang="en-US" sz="2400" dirty="0" smtClean="0"/>
          </a:p>
          <a:p>
            <a:pPr marL="793750" lvl="2" indent="-388938" algn="just">
              <a:buFont typeface="Wingdings" pitchFamily="2" charset="2"/>
              <a:buChar char="§"/>
            </a:pPr>
            <a:endParaRPr lang="en-US" sz="2400" dirty="0" smtClean="0"/>
          </a:p>
          <a:p>
            <a:pPr marL="1663700" lvl="2" indent="-344488" algn="just">
              <a:lnSpc>
                <a:spcPct val="150000"/>
              </a:lnSpc>
              <a:buFont typeface="Courier New" pitchFamily="49" charset="0"/>
              <a:buChar char="o"/>
            </a:pPr>
            <a:endParaRPr lang="en-US" sz="2400" dirty="0" smtClean="0"/>
          </a:p>
          <a:p>
            <a:pPr marL="749300" indent="-344488" algn="just">
              <a:lnSpc>
                <a:spcPct val="150000"/>
              </a:lnSpc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8575" y="0"/>
            <a:ext cx="9144000" cy="685800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u="sng" dirty="0"/>
          </a:p>
        </p:txBody>
      </p:sp>
      <p:sp>
        <p:nvSpPr>
          <p:cNvPr id="3" name="Rectangle 2"/>
          <p:cNvSpPr/>
          <p:nvPr/>
        </p:nvSpPr>
        <p:spPr>
          <a:xfrm>
            <a:off x="742951" y="616530"/>
            <a:ext cx="730689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The following material is available on </a:t>
            </a:r>
            <a:r>
              <a:rPr lang="en-US" sz="3200" u="sng" dirty="0" smtClean="0">
                <a:solidFill>
                  <a:schemeClr val="bg1"/>
                </a:solidFill>
              </a:rPr>
              <a:t>www</a:t>
            </a:r>
            <a:r>
              <a:rPr lang="en-US" sz="3200" u="sng" dirty="0">
                <a:solidFill>
                  <a:schemeClr val="bg1"/>
                </a:solidFill>
              </a:rPr>
              <a:t>. </a:t>
            </a:r>
            <a:r>
              <a:rPr lang="en-US" sz="3200" u="sng" dirty="0" err="1" smtClean="0">
                <a:solidFill>
                  <a:schemeClr val="bg1"/>
                </a:solidFill>
              </a:rPr>
              <a:t>cbec.gov.in</a:t>
            </a:r>
            <a:endParaRPr lang="en-US" sz="3200" u="sng" dirty="0" smtClean="0">
              <a:solidFill>
                <a:schemeClr val="bg1"/>
              </a:solidFill>
            </a:endParaRPr>
          </a:p>
          <a:p>
            <a:pPr algn="ctr"/>
            <a:r>
              <a:rPr lang="en-US" sz="3200" u="sng" dirty="0" err="1">
                <a:solidFill>
                  <a:schemeClr val="bg1"/>
                </a:solidFill>
              </a:rPr>
              <a:t>www.cbec-gst.gov.in</a:t>
            </a:r>
            <a:endParaRPr lang="en-US" sz="3200" u="sng" dirty="0">
              <a:solidFill>
                <a:schemeClr val="bg1"/>
              </a:solidFill>
            </a:endParaRPr>
          </a:p>
          <a:p>
            <a:pPr algn="ctr"/>
            <a:endParaRPr lang="en-US" sz="4000" u="sng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1112" y="3470107"/>
            <a:ext cx="7218497" cy="310854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Presentation </a:t>
            </a:r>
            <a:r>
              <a:rPr lang="en-IN" sz="2800" dirty="0">
                <a:solidFill>
                  <a:schemeClr val="bg1"/>
                </a:solidFill>
              </a:rPr>
              <a:t>on GST 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GST – Concept &amp; Status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FAQs on GST in </a:t>
            </a:r>
            <a:r>
              <a:rPr lang="en-IN" sz="2800" dirty="0" smtClean="0">
                <a:solidFill>
                  <a:schemeClr val="bg1"/>
                </a:solidFill>
              </a:rPr>
              <a:t>Hindi, English and 10 regional languages</a:t>
            </a:r>
            <a:endParaRPr lang="en-IN" sz="2800" dirty="0">
              <a:solidFill>
                <a:schemeClr val="bg1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CGST, UTGST, IGST &amp; Compensation Acts</a:t>
            </a:r>
            <a:endParaRPr lang="en-IN" sz="2800" dirty="0">
              <a:solidFill>
                <a:schemeClr val="bg1"/>
              </a:solidFill>
            </a:endParaRP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18 Rules</a:t>
            </a: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Constitutional Amendment Act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38" y="76200"/>
            <a:ext cx="2249487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788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This class is in two parts..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452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r>
              <a:rPr lang="en-US" sz="2800" b="1" dirty="0" smtClean="0">
                <a:ea typeface="Verdana" pitchFamily="34" charset="0"/>
                <a:cs typeface="Andalus" pitchFamily="18" charset="-78"/>
              </a:rPr>
              <a:t> </a:t>
            </a:r>
            <a:r>
              <a:rPr lang="en-US" sz="2800" b="1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PART A-Composition Scheme</a:t>
            </a:r>
          </a:p>
          <a:p>
            <a:pPr marL="855663" lvl="2" indent="-347663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What is the composition scheme</a:t>
            </a:r>
          </a:p>
          <a:p>
            <a:pPr marL="855663" lvl="2" indent="-347663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Who is eligible to avail composition scheme </a:t>
            </a:r>
          </a:p>
          <a:p>
            <a:pPr marL="855663" lvl="2" indent="-347663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Category of persons excluded from the Scheme</a:t>
            </a:r>
          </a:p>
          <a:p>
            <a:pPr marL="855663" lvl="2" indent="-347663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Composition rates and computation of tax</a:t>
            </a:r>
          </a:p>
          <a:p>
            <a:pPr marL="855663" lvl="2" indent="-347663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Procedure to be followed</a:t>
            </a:r>
          </a:p>
          <a:p>
            <a:pPr marL="723900" lvl="2" indent="-342900" algn="just">
              <a:buSzPct val="75000"/>
              <a:buFont typeface="Wingdings" pitchFamily="2" charset="2"/>
              <a:buChar char="§"/>
              <a:defRPr/>
            </a:pPr>
            <a:endParaRPr lang="en-US" sz="2800" dirty="0" smtClean="0">
              <a:latin typeface="Tw Cen MT" panose="020B0602020104020603" pitchFamily="34" charset="0"/>
              <a:ea typeface="Verdana" pitchFamily="34" charset="0"/>
              <a:cs typeface="Andalus" pitchFamily="18" charset="-78"/>
            </a:endParaRPr>
          </a:p>
          <a:p>
            <a:pPr marL="723900" lvl="2" indent="-342900" algn="just">
              <a:buSzPct val="75000"/>
              <a:defRPr/>
            </a:pPr>
            <a:r>
              <a:rPr lang="en-US" sz="2800" b="1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Part B- Accounts and records</a:t>
            </a:r>
          </a:p>
          <a:p>
            <a:pPr marL="798513" lvl="2" indent="-333375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Accounts and records to be maintained</a:t>
            </a:r>
          </a:p>
          <a:p>
            <a:pPr marL="798513" lvl="2" indent="-333375" algn="just">
              <a:buSzPct val="75000"/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Tw Cen MT" panose="020B0602020104020603" pitchFamily="34" charset="0"/>
                <a:ea typeface="Verdana" pitchFamily="34" charset="0"/>
                <a:cs typeface="Andalus" pitchFamily="18" charset="-78"/>
              </a:rPr>
              <a:t>Period for which to be retained</a:t>
            </a:r>
            <a:endParaRPr lang="en-US" sz="2800" dirty="0">
              <a:latin typeface="Tw Cen MT" panose="020B0602020104020603" pitchFamily="34" charset="0"/>
              <a:ea typeface="Verdana" pitchFamily="34" charset="0"/>
              <a:cs typeface="Andalus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Part A               Composition Scheme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1062818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6738" indent="-450850" algn="just">
              <a:buFont typeface="Arial" pitchFamily="34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</a:rPr>
              <a:t>Composition levy is an option for specified categories of small taxpayers to pay GST at a very low rate on the basis of turnover.</a:t>
            </a:r>
          </a:p>
          <a:p>
            <a:pPr marL="566738" indent="-450850" algn="just"/>
            <a:endParaRPr lang="en-US" sz="2800" dirty="0" smtClean="0">
              <a:latin typeface="Tw Cen MT" panose="020B0602020104020603" pitchFamily="34" charset="0"/>
            </a:endParaRPr>
          </a:p>
          <a:p>
            <a:pPr marL="566738" indent="-450850" algn="just">
              <a:buFont typeface="Arial" pitchFamily="34" charset="0"/>
              <a:buChar char="•"/>
            </a:pPr>
            <a:r>
              <a:rPr lang="en-US" sz="2800" dirty="0" smtClean="0">
                <a:latin typeface="Tw Cen MT" panose="020B0602020104020603" pitchFamily="34" charset="0"/>
              </a:rPr>
              <a:t>Advantages</a:t>
            </a:r>
          </a:p>
          <a:p>
            <a:pPr marL="739775" lvl="1" indent="-17303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  Low rate of tax</a:t>
            </a:r>
          </a:p>
          <a:p>
            <a:pPr marL="739775" lvl="1" indent="-17303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  Hassel free simple procedures  for such taxpayers</a:t>
            </a:r>
          </a:p>
          <a:p>
            <a:pPr marL="739775" lvl="1" indent="-17303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  Simple calculation of  tax based on turnover</a:t>
            </a:r>
          </a:p>
          <a:p>
            <a:pPr marL="739775" lvl="1" indent="-17303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  A very simple quarterly return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Composition Scheme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4725" indent="-577850" algn="just"/>
            <a:r>
              <a:rPr lang="en-US" sz="2800" dirty="0" smtClean="0">
                <a:latin typeface="Tw Cen MT" panose="020B0602020104020603" pitchFamily="34" charset="0"/>
              </a:rPr>
              <a:t>The composition scheme is for</a:t>
            </a:r>
          </a:p>
          <a:p>
            <a:pPr marL="1484313" indent="-50958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Manufacturers </a:t>
            </a:r>
            <a:r>
              <a:rPr lang="en-US" sz="2400" dirty="0" smtClean="0">
                <a:latin typeface="Tw Cen MT" panose="020B0602020104020603" pitchFamily="34" charset="0"/>
              </a:rPr>
              <a:t>(other than few notified goods)</a:t>
            </a:r>
          </a:p>
          <a:p>
            <a:pPr marL="1484313" indent="-50958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Traders of goods</a:t>
            </a:r>
          </a:p>
          <a:p>
            <a:pPr marL="1484313" indent="-509588" algn="just">
              <a:buFont typeface="Wingdings" pitchFamily="2" charset="2"/>
              <a:buChar char="ü"/>
            </a:pPr>
            <a:r>
              <a:rPr lang="en-US" sz="2800" dirty="0" smtClean="0">
                <a:latin typeface="Tw Cen MT" panose="020B0602020104020603" pitchFamily="34" charset="0"/>
              </a:rPr>
              <a:t>Restaurants</a:t>
            </a:r>
          </a:p>
          <a:p>
            <a:pPr marL="350838" algn="just"/>
            <a:r>
              <a:rPr lang="en-US" sz="2800" dirty="0" smtClean="0">
                <a:latin typeface="Tw Cen MT" panose="020B0602020104020603" pitchFamily="34" charset="0"/>
              </a:rPr>
              <a:t>having aggregate turnover of Rs 75 </a:t>
            </a:r>
            <a:r>
              <a:rPr lang="en-US" sz="2800" dirty="0" err="1" smtClean="0">
                <a:latin typeface="Tw Cen MT" panose="020B0602020104020603" pitchFamily="34" charset="0"/>
              </a:rPr>
              <a:t>lakh</a:t>
            </a:r>
            <a:r>
              <a:rPr lang="en-US" sz="2800" dirty="0" smtClean="0">
                <a:latin typeface="Tw Cen MT" panose="020B0602020104020603" pitchFamily="34" charset="0"/>
              </a:rPr>
              <a:t> in the previous financial year subject to certain conditions and restrictions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4495800"/>
          <a:ext cx="8534400" cy="1041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5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Assam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Meghalaya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Manipur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Arunachal Pradesh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Mizoram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Tripura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Nagaland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Sikkim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Himachal Pradesh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28600" y="396240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400" dirty="0" smtClean="0">
                <a:latin typeface="Tw Cen MT" panose="020B0602020104020603" pitchFamily="34" charset="0"/>
              </a:rPr>
              <a:t>The aggregate turnover limit is Rs 50 </a:t>
            </a:r>
            <a:r>
              <a:rPr lang="en-US" sz="2400" dirty="0" err="1" smtClean="0">
                <a:latin typeface="Tw Cen MT" panose="020B0602020104020603" pitchFamily="34" charset="0"/>
              </a:rPr>
              <a:t>lakh</a:t>
            </a:r>
            <a:r>
              <a:rPr lang="en-US" sz="2400" dirty="0" smtClean="0">
                <a:latin typeface="Tw Cen MT" panose="020B0602020104020603" pitchFamily="34" charset="0"/>
              </a:rPr>
              <a:t> for following 9 states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57150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w Cen MT" panose="020B0602020104020603" pitchFamily="34" charset="0"/>
              </a:rPr>
              <a:t>Two special category states, </a:t>
            </a:r>
            <a:r>
              <a:rPr lang="en-US" sz="2400" dirty="0" err="1" smtClean="0">
                <a:latin typeface="Tw Cen MT" panose="020B0602020104020603" pitchFamily="34" charset="0"/>
              </a:rPr>
              <a:t>Uttrakhand</a:t>
            </a:r>
            <a:r>
              <a:rPr lang="en-US" sz="2400" dirty="0" smtClean="0">
                <a:latin typeface="Tw Cen MT" panose="020B0602020104020603" pitchFamily="34" charset="0"/>
              </a:rPr>
              <a:t> and J &amp; K have opted for keeping the turnover limit as Rs 75 </a:t>
            </a:r>
            <a:r>
              <a:rPr lang="en-US" sz="2400" dirty="0" err="1" smtClean="0">
                <a:latin typeface="Tw Cen MT" panose="020B0602020104020603" pitchFamily="34" charset="0"/>
              </a:rPr>
              <a:t>lakh</a:t>
            </a:r>
            <a:endParaRPr lang="en-US" sz="2400" dirty="0" smtClean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Composition Scheme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89593" y="1066800"/>
            <a:ext cx="8534400" cy="2438400"/>
          </a:xfrm>
          <a:prstGeom prst="rect">
            <a:avLst/>
          </a:prstGeom>
        </p:spPr>
        <p:txBody>
          <a:bodyPr/>
          <a:lstStyle/>
          <a:p>
            <a:pPr marL="508000" marR="0" lvl="0" indent="-50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Aggregate turnover for </a:t>
            </a:r>
            <a:r>
              <a:rPr lang="en-US" sz="2800" dirty="0" smtClean="0"/>
              <a:t>determination of eligibility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914400" marR="0" lvl="0" indent="-406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Total all India turnover of all units under same PAN.</a:t>
            </a:r>
          </a:p>
          <a:p>
            <a:pPr marL="914400" marR="0" lvl="0" indent="-406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2400" dirty="0" smtClean="0"/>
              <a:t>It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includes the value of exempt supplies and exports. </a:t>
            </a:r>
          </a:p>
          <a:p>
            <a:pPr marL="914400" marR="0" lvl="0" indent="-406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2400" dirty="0" smtClean="0"/>
              <a:t> It does not include the GST paid </a:t>
            </a:r>
            <a:r>
              <a:rPr lang="en-US" sz="2400" b="1" dirty="0" smtClean="0"/>
              <a:t>and </a:t>
            </a:r>
            <a:r>
              <a:rPr lang="en-US" sz="2400" dirty="0" smtClean="0"/>
              <a:t>the value of supplies received by a person on which he pays tax on reverse charge basis.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96850" y="3581400"/>
            <a:ext cx="8534400" cy="2286000"/>
          </a:xfrm>
          <a:prstGeom prst="rect">
            <a:avLst/>
          </a:prstGeom>
        </p:spPr>
        <p:txBody>
          <a:bodyPr/>
          <a:lstStyle/>
          <a:p>
            <a:pPr marL="508000" marR="0" lvl="0" indent="-50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Composition Scheme if availed shall include all registered persons having same PAN</a:t>
            </a:r>
          </a:p>
          <a:p>
            <a:pPr marL="508000" marR="0" lvl="0" indent="-508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Composition scheme availability to </a:t>
            </a:r>
            <a:r>
              <a:rPr lang="en-US" sz="2800" dirty="0" smtClean="0"/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person shall lapse with effect from the date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his reaching the threshold turnover of seventy five lakh rupees.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Composition Scheme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1066800"/>
            <a:ext cx="8534400" cy="5334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Tax rates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1905000"/>
          <a:ext cx="6019800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39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4488" indent="-344488"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Category of taxpayer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Rate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Manufacturer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2 % 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Traders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Restaurants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5%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858000" y="1295400"/>
          <a:ext cx="20574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1% State tax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1% Central Tax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Left Arrow 10"/>
          <p:cNvSpPr/>
          <p:nvPr/>
        </p:nvSpPr>
        <p:spPr>
          <a:xfrm rot="19907465">
            <a:off x="5623909" y="2215084"/>
            <a:ext cx="1358937" cy="186786"/>
          </a:xfrm>
          <a:prstGeom prst="left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Composition Scheme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143000"/>
            <a:ext cx="8686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/>
              <a:t>Tax computation illustrated</a:t>
            </a:r>
          </a:p>
          <a:p>
            <a:r>
              <a:rPr lang="en-US" sz="2400" dirty="0" smtClean="0"/>
              <a:t>Taxpayer ‘A’ is a manufacturer having one unit in U P and another in M P.  Total turnover of two units in last FY was </a:t>
            </a:r>
            <a:r>
              <a:rPr lang="en-US" sz="2400" dirty="0" err="1" smtClean="0"/>
              <a:t>Rs</a:t>
            </a:r>
            <a:r>
              <a:rPr lang="en-US" sz="2400" dirty="0" smtClean="0"/>
              <a:t> 55 lakh. Total turnover of two units in the first quarter of this year was </a:t>
            </a:r>
            <a:r>
              <a:rPr lang="en-US" sz="2400" dirty="0" err="1" smtClean="0"/>
              <a:t>Rs</a:t>
            </a:r>
            <a:r>
              <a:rPr lang="en-US" sz="2400" dirty="0" smtClean="0"/>
              <a:t> 20 Lakh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664646"/>
              </p:ext>
            </p:extLst>
          </p:nvPr>
        </p:nvGraphicFramePr>
        <p:xfrm>
          <a:off x="533400" y="2819400"/>
          <a:ext cx="8001000" cy="3276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170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2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12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6972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Unit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Location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Turnover in previous FY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Turnover in</a:t>
                      </a:r>
                      <a:r>
                        <a:rPr lang="en-US" sz="2400" baseline="0" dirty="0" smtClean="0"/>
                        <a:t> 2nd quarter of this FY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r>
                        <a:rPr lang="en-US" sz="2400" baseline="0" dirty="0" smtClean="0"/>
                        <a:t> tax (@2%)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14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U.P.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25 </a:t>
                      </a:r>
                      <a:r>
                        <a:rPr lang="en-US" sz="2400" dirty="0" err="1" smtClean="0"/>
                        <a:t>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5 </a:t>
                      </a:r>
                      <a:r>
                        <a:rPr lang="en-US" sz="2400" dirty="0" err="1" smtClean="0"/>
                        <a:t>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10,000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2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M. P.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30 </a:t>
                      </a:r>
                      <a:r>
                        <a:rPr lang="en-US" sz="2400" dirty="0" err="1" smtClean="0"/>
                        <a:t>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10 </a:t>
                      </a:r>
                      <a:r>
                        <a:rPr lang="en-US" sz="2400" dirty="0" err="1" smtClean="0"/>
                        <a:t>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20,000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483">
                <a:tc gridSpan="2">
                  <a:txBody>
                    <a:bodyPr/>
                    <a:lstStyle/>
                    <a:p>
                      <a:r>
                        <a:rPr lang="en-US" sz="2400" smtClean="0"/>
                        <a:t>Aggregate</a:t>
                      </a:r>
                      <a:r>
                        <a:rPr lang="en-US" sz="2400" baseline="0" smtClean="0"/>
                        <a:t>  </a:t>
                      </a:r>
                      <a:r>
                        <a:rPr lang="en-US" sz="2400" smtClean="0"/>
                        <a:t>turnover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Rs 55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Rs</a:t>
                      </a:r>
                      <a:r>
                        <a:rPr lang="en-US" sz="2400" dirty="0" smtClean="0"/>
                        <a:t> 15 lakh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860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Composition Scheme-Who is not eligible</a:t>
            </a:r>
            <a:endParaRPr lang="en-US" sz="28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1066800"/>
            <a:ext cx="89367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344488" algn="just">
              <a:buFont typeface="Wingdings" pitchFamily="2" charset="2"/>
              <a:buChar char="§"/>
            </a:pPr>
            <a:r>
              <a:rPr lang="en-US" sz="3200" dirty="0" smtClean="0"/>
              <a:t>Supplier of services except restaurants</a:t>
            </a:r>
          </a:p>
          <a:p>
            <a:pPr marL="749300" indent="-344488" algn="just">
              <a:buFont typeface="Wingdings" pitchFamily="2" charset="2"/>
              <a:buChar char="§"/>
            </a:pPr>
            <a:r>
              <a:rPr lang="en-US" sz="3200" dirty="0" smtClean="0"/>
              <a:t>Any person who</a:t>
            </a:r>
          </a:p>
          <a:p>
            <a:pPr marL="1206500" lvl="1" indent="-344488" algn="just">
              <a:buFont typeface="Courier New" pitchFamily="49" charset="0"/>
              <a:buChar char="o"/>
            </a:pPr>
            <a:r>
              <a:rPr lang="en-US" sz="3200" dirty="0" smtClean="0"/>
              <a:t>makes (i) a supply of non-GST goods; </a:t>
            </a:r>
            <a:r>
              <a:rPr lang="en-US" sz="3200" dirty="0"/>
              <a:t>or </a:t>
            </a:r>
            <a:r>
              <a:rPr lang="en-US" sz="3200" dirty="0" smtClean="0"/>
              <a:t>(ii) an inter-state supply; or (iii) a supply that attract TCS</a:t>
            </a:r>
          </a:p>
          <a:p>
            <a:pPr marL="1206500" lvl="1" indent="-344488" algn="just">
              <a:buFont typeface="Courier New" pitchFamily="49" charset="0"/>
              <a:buChar char="o"/>
            </a:pPr>
            <a:r>
              <a:rPr lang="en-US" sz="3200" dirty="0" smtClean="0"/>
              <a:t>is engaged in manufacture of goods, namely, </a:t>
            </a:r>
            <a:r>
              <a:rPr lang="en-US" sz="3200" b="1" dirty="0" smtClean="0"/>
              <a:t>ice cream, pan </a:t>
            </a:r>
            <a:r>
              <a:rPr lang="en-US" sz="3200" b="1" dirty="0" err="1" smtClean="0"/>
              <a:t>masala</a:t>
            </a:r>
            <a:r>
              <a:rPr lang="en-US" sz="3200" b="1" dirty="0" smtClean="0"/>
              <a:t> or tobacco and manufactured tobacco substitutes</a:t>
            </a:r>
          </a:p>
          <a:p>
            <a:pPr marL="1206500" lvl="1" indent="-344488" algn="just">
              <a:buFont typeface="Courier New" pitchFamily="49" charset="0"/>
              <a:buChar char="o"/>
            </a:pPr>
            <a:r>
              <a:rPr lang="en-US" sz="3200" dirty="0" smtClean="0"/>
              <a:t>Is a casual or a non-resident taxable person</a:t>
            </a:r>
          </a:p>
          <a:p>
            <a:pPr marL="854075" lvl="1" indent="-457200" algn="just">
              <a:buFont typeface="Wingdings" pitchFamily="2" charset="2"/>
              <a:buChar char="§"/>
            </a:pPr>
            <a:endParaRPr lang="en-US" sz="2400" dirty="0" smtClean="0"/>
          </a:p>
          <a:p>
            <a:pPr marL="1206500" lvl="1" indent="-749300" algn="just">
              <a:buFont typeface="Wingdings" pitchFamily="2" charset="2"/>
              <a:buChar char="§"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8072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Composition Scheme- </a:t>
            </a:r>
            <a:r>
              <a:rPr lang="en-US" sz="2800" b="1" dirty="0" smtClean="0"/>
              <a:t>Conditions &amp; restrictions</a:t>
            </a:r>
            <a:endParaRPr lang="en-US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10668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If at the time of opting for scheme he has stock of goods purchased from unregistered person he will pay the tax on such goods</a:t>
            </a: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Not entitled to take ITC on inputs</a:t>
            </a: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Pay tax on inward supply from unregistered dealers</a:t>
            </a: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Pay tax on supply attracting reverse charge </a:t>
            </a: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Shall  not collect any amount as tax</a:t>
            </a: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itchFamily="34" charset="0"/>
              </a:rPr>
              <a:t>Shall mention on </a:t>
            </a:r>
            <a:r>
              <a:rPr lang="en-US" sz="2400" dirty="0">
                <a:latin typeface="Tw Cen MT" panose="020B0602020104020603" pitchFamily="34" charset="0"/>
              </a:rPr>
              <a:t>bill of </a:t>
            </a:r>
            <a:r>
              <a:rPr lang="en-US" sz="2400" dirty="0" smtClean="0">
                <a:latin typeface="Tw Cen MT" panose="020B0602020104020603" pitchFamily="34" charset="0"/>
              </a:rPr>
              <a:t>supply </a:t>
            </a:r>
            <a:r>
              <a:rPr lang="en-US" sz="2400" b="1" i="1" dirty="0" smtClean="0">
                <a:latin typeface="Tw Cen MT" panose="020B0602020104020603" pitchFamily="34" charset="0"/>
              </a:rPr>
              <a:t>“Composition taxable person, not eligible to collect tax on supplies”</a:t>
            </a:r>
            <a:endParaRPr lang="en-US" sz="2400" b="1" dirty="0" smtClean="0">
              <a:latin typeface="Tw Cen MT" panose="020B0602020104020603" pitchFamily="34" charset="0"/>
            </a:endParaRPr>
          </a:p>
          <a:p>
            <a:pPr marL="749300" indent="-401638" algn="just">
              <a:buFont typeface="Wingdings" pitchFamily="2" charset="2"/>
              <a:buChar char="§"/>
            </a:pPr>
            <a:r>
              <a:rPr lang="en-US" sz="2400" dirty="0" smtClean="0">
                <a:latin typeface="Tw Cen MT" panose="020B0602020104020603" pitchFamily="34" charset="0"/>
              </a:rPr>
              <a:t>Shall mention “</a:t>
            </a:r>
            <a:r>
              <a:rPr lang="en-US" sz="2400" b="1" dirty="0" smtClean="0">
                <a:latin typeface="Tw Cen MT" panose="020B0602020104020603" pitchFamily="34" charset="0"/>
              </a:rPr>
              <a:t>composition taxable person</a:t>
            </a:r>
            <a:r>
              <a:rPr lang="en-US" sz="2400" dirty="0" smtClean="0">
                <a:latin typeface="Tw Cen MT" panose="020B0602020104020603" pitchFamily="34" charset="0"/>
              </a:rPr>
              <a:t>” on notice or sign board displayed at a prominent place at his place of businesses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1097</Words>
  <Application>Microsoft Office PowerPoint</Application>
  <PresentationFormat>On-screen Show (4:3)</PresentationFormat>
  <Paragraphs>172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Andalus</vt:lpstr>
      <vt:lpstr>Arial</vt:lpstr>
      <vt:lpstr>Calibri</vt:lpstr>
      <vt:lpstr>Courier New</vt:lpstr>
      <vt:lpstr>Tw Cen MT</vt:lpstr>
      <vt:lpstr>Verdana</vt:lpstr>
      <vt:lpstr>Wingdings</vt:lpstr>
      <vt:lpstr>Office Theme</vt:lpstr>
      <vt:lpstr>GST Ki Master Class III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GST Ki Master Class</dc:title>
  <dc:creator>Rekha Pathak</dc:creator>
  <cp:lastModifiedBy>hp</cp:lastModifiedBy>
  <cp:revision>107</cp:revision>
  <cp:lastPrinted>2017-07-07T13:37:33Z</cp:lastPrinted>
  <dcterms:created xsi:type="dcterms:W3CDTF">2006-08-16T00:00:00Z</dcterms:created>
  <dcterms:modified xsi:type="dcterms:W3CDTF">2017-07-08T05:13:26Z</dcterms:modified>
</cp:coreProperties>
</file>