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0"/>
  </p:notesMasterIdLst>
  <p:sldIdLst>
    <p:sldId id="301" r:id="rId2"/>
    <p:sldId id="353" r:id="rId3"/>
    <p:sldId id="354" r:id="rId4"/>
    <p:sldId id="322" r:id="rId5"/>
    <p:sldId id="321" r:id="rId6"/>
    <p:sldId id="352" r:id="rId7"/>
    <p:sldId id="374" r:id="rId8"/>
    <p:sldId id="369" r:id="rId9"/>
    <p:sldId id="370" r:id="rId10"/>
    <p:sldId id="356" r:id="rId11"/>
    <p:sldId id="355" r:id="rId12"/>
    <p:sldId id="351" r:id="rId13"/>
    <p:sldId id="345" r:id="rId14"/>
    <p:sldId id="349" r:id="rId15"/>
    <p:sldId id="350" r:id="rId16"/>
    <p:sldId id="367" r:id="rId17"/>
    <p:sldId id="358" r:id="rId18"/>
    <p:sldId id="372" r:id="rId19"/>
    <p:sldId id="373" r:id="rId20"/>
    <p:sldId id="359" r:id="rId21"/>
    <p:sldId id="360" r:id="rId22"/>
    <p:sldId id="361" r:id="rId23"/>
    <p:sldId id="362" r:id="rId24"/>
    <p:sldId id="363" r:id="rId25"/>
    <p:sldId id="371" r:id="rId26"/>
    <p:sldId id="364" r:id="rId27"/>
    <p:sldId id="365" r:id="rId28"/>
    <p:sldId id="368" r:id="rId29"/>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23" autoAdjust="0"/>
    <p:restoredTop sz="94660" autoAdjust="0"/>
  </p:normalViewPr>
  <p:slideViewPr>
    <p:cSldViewPr snapToGrid="0">
      <p:cViewPr varScale="1">
        <p:scale>
          <a:sx n="67" d="100"/>
          <a:sy n="67" d="100"/>
        </p:scale>
        <p:origin x="936"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25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99BB9C-0A8B-4E45-B5F1-A75FCBB2E5C8}"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87880B21-FB5E-4C3A-8853-9CCD80872E1B}">
      <dgm:prSet phldrT="[Text]" custT="1"/>
      <dgm:spPr>
        <a:solidFill>
          <a:schemeClr val="accent6">
            <a:lumMod val="75000"/>
          </a:schemeClr>
        </a:solidFill>
      </dgm:spPr>
      <dgm:t>
        <a:bodyPr/>
        <a:lstStyle/>
        <a:p>
          <a:r>
            <a:rPr lang="en-US" sz="2800" b="1" dirty="0" smtClean="0">
              <a:solidFill>
                <a:schemeClr val="tx1"/>
              </a:solidFill>
              <a:latin typeface="Garamond" panose="02020404030301010803" pitchFamily="18" charset="0"/>
            </a:rPr>
            <a:t>Registered Person</a:t>
          </a:r>
          <a:endParaRPr lang="en-US" sz="2800" b="1" dirty="0">
            <a:solidFill>
              <a:schemeClr val="tx1"/>
            </a:solidFill>
            <a:latin typeface="Garamond" panose="02020404030301010803" pitchFamily="18" charset="0"/>
          </a:endParaRPr>
        </a:p>
      </dgm:t>
    </dgm:pt>
    <dgm:pt modelId="{A98AC107-F679-49B1-9A04-898018BEBD7E}" type="parTrans" cxnId="{62B5F4D7-7CBF-4C5C-85E2-918AA31EB3CF}">
      <dgm:prSet/>
      <dgm:spPr/>
      <dgm:t>
        <a:bodyPr/>
        <a:lstStyle/>
        <a:p>
          <a:endParaRPr lang="en-US"/>
        </a:p>
      </dgm:t>
    </dgm:pt>
    <dgm:pt modelId="{0142786C-BD2C-4D2B-8439-2779DAAA7116}" type="sibTrans" cxnId="{62B5F4D7-7CBF-4C5C-85E2-918AA31EB3CF}">
      <dgm:prSet/>
      <dgm:spPr/>
      <dgm:t>
        <a:bodyPr/>
        <a:lstStyle/>
        <a:p>
          <a:endParaRPr lang="en-US"/>
        </a:p>
      </dgm:t>
    </dgm:pt>
    <dgm:pt modelId="{9A7A45E6-D5E8-46D4-A33D-F861C263C717}">
      <dgm:prSet phldrT="[Text]" custT="1"/>
      <dgm:spPr>
        <a:solidFill>
          <a:srgbClr val="FFC000"/>
        </a:solidFill>
      </dgm:spPr>
      <dgm:t>
        <a:bodyPr/>
        <a:lstStyle/>
        <a:p>
          <a:r>
            <a:rPr lang="en-US" sz="2400" b="1" dirty="0" smtClean="0">
              <a:solidFill>
                <a:schemeClr val="tx1"/>
              </a:solidFill>
              <a:latin typeface="Garamond" panose="02020404030301010803" pitchFamily="18" charset="0"/>
            </a:rPr>
            <a:t>Supplying taxable goods or services</a:t>
          </a:r>
          <a:endParaRPr lang="en-US" sz="2400" b="1" dirty="0">
            <a:solidFill>
              <a:schemeClr val="tx1"/>
            </a:solidFill>
            <a:latin typeface="Garamond" panose="02020404030301010803" pitchFamily="18" charset="0"/>
          </a:endParaRPr>
        </a:p>
      </dgm:t>
    </dgm:pt>
    <dgm:pt modelId="{1B89F0A8-0A97-4C81-8BB4-0E60DB38943F}" type="parTrans" cxnId="{E6E1A70B-7C24-4CD8-ADFF-4BD80C275EB9}">
      <dgm:prSet/>
      <dgm:spPr/>
      <dgm:t>
        <a:bodyPr/>
        <a:lstStyle/>
        <a:p>
          <a:endParaRPr lang="en-US"/>
        </a:p>
      </dgm:t>
    </dgm:pt>
    <dgm:pt modelId="{52CDD1D9-927C-4E3E-8DE2-1D5DC0518045}" type="sibTrans" cxnId="{E6E1A70B-7C24-4CD8-ADFF-4BD80C275EB9}">
      <dgm:prSet/>
      <dgm:spPr/>
      <dgm:t>
        <a:bodyPr/>
        <a:lstStyle/>
        <a:p>
          <a:endParaRPr lang="en-US"/>
        </a:p>
      </dgm:t>
    </dgm:pt>
    <dgm:pt modelId="{2B5FB376-CFA9-4C28-866F-114CB8EBCC5F}">
      <dgm:prSet phldrT="[Text]" custT="1"/>
      <dgm:spPr/>
      <dgm:t>
        <a:bodyPr/>
        <a:lstStyle/>
        <a:p>
          <a:r>
            <a:rPr lang="en-US" sz="2000" b="1" dirty="0" smtClean="0">
              <a:solidFill>
                <a:schemeClr val="tx1"/>
              </a:solidFill>
              <a:latin typeface="Garamond" panose="02020404030301010803" pitchFamily="18" charset="0"/>
            </a:rPr>
            <a:t>Receiving taxable goods or services from unregistered supplier</a:t>
          </a:r>
          <a:endParaRPr lang="en-US" sz="2000" b="1" dirty="0">
            <a:solidFill>
              <a:schemeClr val="tx1"/>
            </a:solidFill>
            <a:latin typeface="Garamond" panose="02020404030301010803" pitchFamily="18" charset="0"/>
          </a:endParaRPr>
        </a:p>
      </dgm:t>
    </dgm:pt>
    <dgm:pt modelId="{70726D60-52EB-439C-87BA-FFA24A6E5F2B}" type="sibTrans" cxnId="{57CBB491-48FB-42AC-B912-3A4FEAAF7AB8}">
      <dgm:prSet/>
      <dgm:spPr/>
      <dgm:t>
        <a:bodyPr/>
        <a:lstStyle/>
        <a:p>
          <a:endParaRPr lang="en-US"/>
        </a:p>
      </dgm:t>
    </dgm:pt>
    <dgm:pt modelId="{00591D3F-701A-4534-94A3-8CFA1D06946C}" type="parTrans" cxnId="{57CBB491-48FB-42AC-B912-3A4FEAAF7AB8}">
      <dgm:prSet/>
      <dgm:spPr/>
      <dgm:t>
        <a:bodyPr/>
        <a:lstStyle/>
        <a:p>
          <a:endParaRPr lang="en-US"/>
        </a:p>
      </dgm:t>
    </dgm:pt>
    <dgm:pt modelId="{734BAC2F-E182-4E18-BAC9-7C434BC77AFB}" type="pres">
      <dgm:prSet presAssocID="{FB99BB9C-0A8B-4E45-B5F1-A75FCBB2E5C8}" presName="Name0" presStyleCnt="0">
        <dgm:presLayoutVars>
          <dgm:dir/>
          <dgm:resizeHandles val="exact"/>
        </dgm:presLayoutVars>
      </dgm:prSet>
      <dgm:spPr/>
      <dgm:t>
        <a:bodyPr/>
        <a:lstStyle/>
        <a:p>
          <a:endParaRPr lang="en-IN"/>
        </a:p>
      </dgm:t>
    </dgm:pt>
    <dgm:pt modelId="{61E01E36-746E-4EBD-997B-856D47B1150C}" type="pres">
      <dgm:prSet presAssocID="{87880B21-FB5E-4C3A-8853-9CCD80872E1B}" presName="node" presStyleLbl="node1" presStyleIdx="0" presStyleCnt="3" custScaleX="230437" custLinFactNeighborX="-49955" custLinFactNeighborY="-1191">
        <dgm:presLayoutVars>
          <dgm:bulletEnabled val="1"/>
        </dgm:presLayoutVars>
      </dgm:prSet>
      <dgm:spPr/>
      <dgm:t>
        <a:bodyPr/>
        <a:lstStyle/>
        <a:p>
          <a:endParaRPr lang="en-US"/>
        </a:p>
      </dgm:t>
    </dgm:pt>
    <dgm:pt modelId="{183E815B-2DAB-4200-8942-BE96F16B5C82}" type="pres">
      <dgm:prSet presAssocID="{0142786C-BD2C-4D2B-8439-2779DAAA7116}" presName="sibTrans" presStyleLbl="sibTrans2D1" presStyleIdx="0" presStyleCnt="2"/>
      <dgm:spPr/>
      <dgm:t>
        <a:bodyPr/>
        <a:lstStyle/>
        <a:p>
          <a:endParaRPr lang="en-IN"/>
        </a:p>
      </dgm:t>
    </dgm:pt>
    <dgm:pt modelId="{1EFCD7C4-7B65-4A44-88AB-9D2D824C8F42}" type="pres">
      <dgm:prSet presAssocID="{0142786C-BD2C-4D2B-8439-2779DAAA7116}" presName="connectorText" presStyleLbl="sibTrans2D1" presStyleIdx="0" presStyleCnt="2"/>
      <dgm:spPr/>
      <dgm:t>
        <a:bodyPr/>
        <a:lstStyle/>
        <a:p>
          <a:endParaRPr lang="en-IN"/>
        </a:p>
      </dgm:t>
    </dgm:pt>
    <dgm:pt modelId="{B249B735-BF27-43FE-9990-EF5BD90F25C2}" type="pres">
      <dgm:prSet presAssocID="{9A7A45E6-D5E8-46D4-A33D-F861C263C717}" presName="node" presStyleLbl="node1" presStyleIdx="1" presStyleCnt="3" custScaleX="201866" custScaleY="104897" custLinFactX="47419" custLinFactNeighborX="100000" custLinFactNeighborY="-92729">
        <dgm:presLayoutVars>
          <dgm:bulletEnabled val="1"/>
        </dgm:presLayoutVars>
      </dgm:prSet>
      <dgm:spPr/>
      <dgm:t>
        <a:bodyPr/>
        <a:lstStyle/>
        <a:p>
          <a:endParaRPr lang="en-IN"/>
        </a:p>
      </dgm:t>
    </dgm:pt>
    <dgm:pt modelId="{6AFFB095-8BF6-44F1-A5FE-1365D408496C}" type="pres">
      <dgm:prSet presAssocID="{52CDD1D9-927C-4E3E-8DE2-1D5DC0518045}" presName="sibTrans" presStyleLbl="sibTrans2D1" presStyleIdx="1" presStyleCnt="2" custAng="3112424" custFlipVert="1" custScaleX="101168" custScaleY="106944" custLinFactX="-183600" custLinFactY="155062" custLinFactNeighborX="-200000" custLinFactNeighborY="200000"/>
      <dgm:spPr/>
      <dgm:t>
        <a:bodyPr/>
        <a:lstStyle/>
        <a:p>
          <a:endParaRPr lang="en-IN"/>
        </a:p>
      </dgm:t>
    </dgm:pt>
    <dgm:pt modelId="{FB5805E2-E918-4B92-B26C-8B0E935E64C4}" type="pres">
      <dgm:prSet presAssocID="{52CDD1D9-927C-4E3E-8DE2-1D5DC0518045}" presName="connectorText" presStyleLbl="sibTrans2D1" presStyleIdx="1" presStyleCnt="2"/>
      <dgm:spPr/>
      <dgm:t>
        <a:bodyPr/>
        <a:lstStyle/>
        <a:p>
          <a:endParaRPr lang="en-IN"/>
        </a:p>
      </dgm:t>
    </dgm:pt>
    <dgm:pt modelId="{314B722E-DDC1-4FBD-B80C-07CDA5628694}" type="pres">
      <dgm:prSet presAssocID="{2B5FB376-CFA9-4C28-866F-114CB8EBCC5F}" presName="node" presStyleLbl="node1" presStyleIdx="2" presStyleCnt="3" custScaleX="266457" custScaleY="90566" custLinFactX="-100000" custLinFactNeighborX="-181778" custLinFactNeighborY="55115">
        <dgm:presLayoutVars>
          <dgm:bulletEnabled val="1"/>
        </dgm:presLayoutVars>
      </dgm:prSet>
      <dgm:spPr/>
      <dgm:t>
        <a:bodyPr/>
        <a:lstStyle/>
        <a:p>
          <a:endParaRPr lang="en-US"/>
        </a:p>
      </dgm:t>
    </dgm:pt>
  </dgm:ptLst>
  <dgm:cxnLst>
    <dgm:cxn modelId="{7C9E293C-283D-43A9-9387-D47FFD81B51C}" type="presOf" srcId="{9A7A45E6-D5E8-46D4-A33D-F861C263C717}" destId="{B249B735-BF27-43FE-9990-EF5BD90F25C2}" srcOrd="0" destOrd="0" presId="urn:microsoft.com/office/officeart/2005/8/layout/process1"/>
    <dgm:cxn modelId="{E6106029-300D-41ED-ADAD-C7AC9A9A180F}" type="presOf" srcId="{52CDD1D9-927C-4E3E-8DE2-1D5DC0518045}" destId="{FB5805E2-E918-4B92-B26C-8B0E935E64C4}" srcOrd="1" destOrd="0" presId="urn:microsoft.com/office/officeart/2005/8/layout/process1"/>
    <dgm:cxn modelId="{8CB41616-3A41-45BC-8E9B-40E802E0249B}" type="presOf" srcId="{2B5FB376-CFA9-4C28-866F-114CB8EBCC5F}" destId="{314B722E-DDC1-4FBD-B80C-07CDA5628694}" srcOrd="0" destOrd="0" presId="urn:microsoft.com/office/officeart/2005/8/layout/process1"/>
    <dgm:cxn modelId="{62B5F4D7-7CBF-4C5C-85E2-918AA31EB3CF}" srcId="{FB99BB9C-0A8B-4E45-B5F1-A75FCBB2E5C8}" destId="{87880B21-FB5E-4C3A-8853-9CCD80872E1B}" srcOrd="0" destOrd="0" parTransId="{A98AC107-F679-49B1-9A04-898018BEBD7E}" sibTransId="{0142786C-BD2C-4D2B-8439-2779DAAA7116}"/>
    <dgm:cxn modelId="{1A62F1B9-D57A-4DB8-8DED-1EA1E669072D}" type="presOf" srcId="{87880B21-FB5E-4C3A-8853-9CCD80872E1B}" destId="{61E01E36-746E-4EBD-997B-856D47B1150C}" srcOrd="0" destOrd="0" presId="urn:microsoft.com/office/officeart/2005/8/layout/process1"/>
    <dgm:cxn modelId="{C22C73A8-ED7A-467C-829F-BE0A9C5EE2C7}" type="presOf" srcId="{FB99BB9C-0A8B-4E45-B5F1-A75FCBB2E5C8}" destId="{734BAC2F-E182-4E18-BAC9-7C434BC77AFB}" srcOrd="0" destOrd="0" presId="urn:microsoft.com/office/officeart/2005/8/layout/process1"/>
    <dgm:cxn modelId="{E6E1A70B-7C24-4CD8-ADFF-4BD80C275EB9}" srcId="{FB99BB9C-0A8B-4E45-B5F1-A75FCBB2E5C8}" destId="{9A7A45E6-D5E8-46D4-A33D-F861C263C717}" srcOrd="1" destOrd="0" parTransId="{1B89F0A8-0A97-4C81-8BB4-0E60DB38943F}" sibTransId="{52CDD1D9-927C-4E3E-8DE2-1D5DC0518045}"/>
    <dgm:cxn modelId="{AC115684-5BC7-4B9B-9409-9EADD3668896}" type="presOf" srcId="{0142786C-BD2C-4D2B-8439-2779DAAA7116}" destId="{1EFCD7C4-7B65-4A44-88AB-9D2D824C8F42}" srcOrd="1" destOrd="0" presId="urn:microsoft.com/office/officeart/2005/8/layout/process1"/>
    <dgm:cxn modelId="{CA69166C-8FB6-4E68-A446-BBF09DF9968E}" type="presOf" srcId="{0142786C-BD2C-4D2B-8439-2779DAAA7116}" destId="{183E815B-2DAB-4200-8942-BE96F16B5C82}" srcOrd="0" destOrd="0" presId="urn:microsoft.com/office/officeart/2005/8/layout/process1"/>
    <dgm:cxn modelId="{57CBB491-48FB-42AC-B912-3A4FEAAF7AB8}" srcId="{FB99BB9C-0A8B-4E45-B5F1-A75FCBB2E5C8}" destId="{2B5FB376-CFA9-4C28-866F-114CB8EBCC5F}" srcOrd="2" destOrd="0" parTransId="{00591D3F-701A-4534-94A3-8CFA1D06946C}" sibTransId="{70726D60-52EB-439C-87BA-FFA24A6E5F2B}"/>
    <dgm:cxn modelId="{431082CE-334F-47E3-B50B-621EE9A7EDE1}" type="presOf" srcId="{52CDD1D9-927C-4E3E-8DE2-1D5DC0518045}" destId="{6AFFB095-8BF6-44F1-A5FE-1365D408496C}" srcOrd="0" destOrd="0" presId="urn:microsoft.com/office/officeart/2005/8/layout/process1"/>
    <dgm:cxn modelId="{61E3B400-235D-46F4-9CBE-9FA4E0A5989C}" type="presParOf" srcId="{734BAC2F-E182-4E18-BAC9-7C434BC77AFB}" destId="{61E01E36-746E-4EBD-997B-856D47B1150C}" srcOrd="0" destOrd="0" presId="urn:microsoft.com/office/officeart/2005/8/layout/process1"/>
    <dgm:cxn modelId="{1555EB37-A911-4750-A2A8-D64C78441432}" type="presParOf" srcId="{734BAC2F-E182-4E18-BAC9-7C434BC77AFB}" destId="{183E815B-2DAB-4200-8942-BE96F16B5C82}" srcOrd="1" destOrd="0" presId="urn:microsoft.com/office/officeart/2005/8/layout/process1"/>
    <dgm:cxn modelId="{705231AF-3D38-4194-9198-6D21E0EFCFDE}" type="presParOf" srcId="{183E815B-2DAB-4200-8942-BE96F16B5C82}" destId="{1EFCD7C4-7B65-4A44-88AB-9D2D824C8F42}" srcOrd="0" destOrd="0" presId="urn:microsoft.com/office/officeart/2005/8/layout/process1"/>
    <dgm:cxn modelId="{73781788-F51A-4283-A7E4-EB165545F40B}" type="presParOf" srcId="{734BAC2F-E182-4E18-BAC9-7C434BC77AFB}" destId="{B249B735-BF27-43FE-9990-EF5BD90F25C2}" srcOrd="2" destOrd="0" presId="urn:microsoft.com/office/officeart/2005/8/layout/process1"/>
    <dgm:cxn modelId="{347C87D2-41D9-44E6-A257-8926D9372183}" type="presParOf" srcId="{734BAC2F-E182-4E18-BAC9-7C434BC77AFB}" destId="{6AFFB095-8BF6-44F1-A5FE-1365D408496C}" srcOrd="3" destOrd="0" presId="urn:microsoft.com/office/officeart/2005/8/layout/process1"/>
    <dgm:cxn modelId="{921819B9-262B-4672-93F3-FB15F91DDD57}" type="presParOf" srcId="{6AFFB095-8BF6-44F1-A5FE-1365D408496C}" destId="{FB5805E2-E918-4B92-B26C-8B0E935E64C4}" srcOrd="0" destOrd="0" presId="urn:microsoft.com/office/officeart/2005/8/layout/process1"/>
    <dgm:cxn modelId="{A5646D0D-EA4D-410D-A8A2-22151B72CDC7}" type="presParOf" srcId="{734BAC2F-E182-4E18-BAC9-7C434BC77AFB}" destId="{314B722E-DDC1-4FBD-B80C-07CDA5628694}"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A86085-EF08-46C3-9FB8-4DA3D396C322}"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96573085-4D29-4DEF-B252-3280A20CC1F8}">
      <dgm:prSet phldrT="[Text]" custT="1"/>
      <dgm:spPr>
        <a:solidFill>
          <a:schemeClr val="accent4">
            <a:lumMod val="60000"/>
            <a:lumOff val="40000"/>
            <a:alpha val="90000"/>
          </a:schemeClr>
        </a:solidFill>
      </dgm:spPr>
      <dgm:t>
        <a:bodyPr/>
        <a:lstStyle/>
        <a:p>
          <a:r>
            <a:rPr lang="en-US" sz="2400" b="1" dirty="0" smtClean="0">
              <a:latin typeface="Garamond" panose="02020404030301010803" pitchFamily="18" charset="0"/>
            </a:rPr>
            <a:t>Taxable supply</a:t>
          </a:r>
          <a:endParaRPr lang="en-US" sz="2400" b="1" dirty="0">
            <a:latin typeface="Garamond" panose="02020404030301010803" pitchFamily="18" charset="0"/>
          </a:endParaRPr>
        </a:p>
      </dgm:t>
    </dgm:pt>
    <dgm:pt modelId="{54EC6A76-4802-4B82-9701-38C28F3F1F9E}" type="parTrans" cxnId="{C4A18483-2AB5-4D6B-BCB4-CF36BEE7899A}">
      <dgm:prSet/>
      <dgm:spPr/>
      <dgm:t>
        <a:bodyPr/>
        <a:lstStyle/>
        <a:p>
          <a:endParaRPr lang="en-US"/>
        </a:p>
      </dgm:t>
    </dgm:pt>
    <dgm:pt modelId="{17C2359D-068B-40A9-8840-724A68F5AB88}" type="sibTrans" cxnId="{C4A18483-2AB5-4D6B-BCB4-CF36BEE7899A}">
      <dgm:prSet/>
      <dgm:spPr/>
      <dgm:t>
        <a:bodyPr/>
        <a:lstStyle/>
        <a:p>
          <a:endParaRPr lang="en-US"/>
        </a:p>
      </dgm:t>
    </dgm:pt>
    <dgm:pt modelId="{7C7872F9-0C76-4A98-B9FF-60850692AE7E}">
      <dgm:prSet phldrT="[Text]" custT="1"/>
      <dgm:spPr>
        <a:solidFill>
          <a:schemeClr val="accent6">
            <a:lumMod val="60000"/>
            <a:lumOff val="40000"/>
            <a:alpha val="90000"/>
          </a:schemeClr>
        </a:solidFill>
      </dgm:spPr>
      <dgm:t>
        <a:bodyPr/>
        <a:lstStyle/>
        <a:p>
          <a:r>
            <a:rPr lang="en-US" sz="2800" b="1" dirty="0" smtClean="0">
              <a:latin typeface="Garamond" panose="02020404030301010803" pitchFamily="18" charset="0"/>
            </a:rPr>
            <a:t>Goods</a:t>
          </a:r>
          <a:endParaRPr lang="en-US" sz="2800" b="1" dirty="0">
            <a:latin typeface="Garamond" panose="02020404030301010803" pitchFamily="18" charset="0"/>
          </a:endParaRPr>
        </a:p>
      </dgm:t>
    </dgm:pt>
    <dgm:pt modelId="{1CF4E25B-0869-428F-93C4-0CE9D912F265}" type="parTrans" cxnId="{C39CFA40-846A-4616-B876-392BCE1962CF}">
      <dgm:prSet/>
      <dgm:spPr/>
      <dgm:t>
        <a:bodyPr/>
        <a:lstStyle/>
        <a:p>
          <a:endParaRPr lang="en-US"/>
        </a:p>
      </dgm:t>
    </dgm:pt>
    <dgm:pt modelId="{4F1AE4DE-9531-4D53-835A-BF6DE17C5B43}" type="sibTrans" cxnId="{C39CFA40-846A-4616-B876-392BCE1962CF}">
      <dgm:prSet/>
      <dgm:spPr/>
      <dgm:t>
        <a:bodyPr/>
        <a:lstStyle/>
        <a:p>
          <a:endParaRPr lang="en-US"/>
        </a:p>
      </dgm:t>
    </dgm:pt>
    <dgm:pt modelId="{0FBE93FE-650C-4139-88D8-39C25B4F7CF5}">
      <dgm:prSet phldrT="[Text]" custT="1"/>
      <dgm:spPr>
        <a:solidFill>
          <a:schemeClr val="accent2">
            <a:lumMod val="40000"/>
            <a:lumOff val="60000"/>
            <a:alpha val="90000"/>
          </a:schemeClr>
        </a:solidFill>
      </dgm:spPr>
      <dgm:t>
        <a:bodyPr/>
        <a:lstStyle/>
        <a:p>
          <a:r>
            <a:rPr lang="en-US" sz="2000" b="1" dirty="0" smtClean="0">
              <a:latin typeface="Garamond" panose="02020404030301010803" pitchFamily="18" charset="0"/>
            </a:rPr>
            <a:t>Involving movement of goods</a:t>
          </a:r>
          <a:endParaRPr lang="en-US" sz="2000" b="1" dirty="0">
            <a:latin typeface="Garamond" panose="02020404030301010803" pitchFamily="18" charset="0"/>
          </a:endParaRPr>
        </a:p>
      </dgm:t>
    </dgm:pt>
    <dgm:pt modelId="{BB92EE1D-37A8-4388-B8C1-135D15BF9670}" type="parTrans" cxnId="{9FFF57E2-9CAA-418E-B636-FD542C3F4AF4}">
      <dgm:prSet/>
      <dgm:spPr/>
      <dgm:t>
        <a:bodyPr/>
        <a:lstStyle/>
        <a:p>
          <a:endParaRPr lang="en-US"/>
        </a:p>
      </dgm:t>
    </dgm:pt>
    <dgm:pt modelId="{37DB2B17-8966-496E-9D24-9ACA8FAD419D}" type="sibTrans" cxnId="{9FFF57E2-9CAA-418E-B636-FD542C3F4AF4}">
      <dgm:prSet/>
      <dgm:spPr/>
      <dgm:t>
        <a:bodyPr/>
        <a:lstStyle/>
        <a:p>
          <a:endParaRPr lang="en-US"/>
        </a:p>
      </dgm:t>
    </dgm:pt>
    <dgm:pt modelId="{16631EC4-67D1-4644-AC4E-9B90E88DBFFE}">
      <dgm:prSet phldrT="[Text]" custT="1"/>
      <dgm:spPr>
        <a:solidFill>
          <a:srgbClr val="FFFF00">
            <a:alpha val="90000"/>
          </a:srgbClr>
        </a:solidFill>
      </dgm:spPr>
      <dgm:t>
        <a:bodyPr/>
        <a:lstStyle/>
        <a:p>
          <a:r>
            <a:rPr lang="en-US" sz="2000" b="1" dirty="0" smtClean="0">
              <a:latin typeface="Garamond" panose="02020404030301010803" pitchFamily="18" charset="0"/>
            </a:rPr>
            <a:t>No movement of goods</a:t>
          </a:r>
          <a:endParaRPr lang="en-US" sz="2000" b="1" dirty="0">
            <a:latin typeface="Garamond" panose="02020404030301010803" pitchFamily="18" charset="0"/>
          </a:endParaRPr>
        </a:p>
      </dgm:t>
    </dgm:pt>
    <dgm:pt modelId="{1CAE85DD-E203-47C2-8FAB-CFCAFBCF6EB3}" type="parTrans" cxnId="{B168B84C-0ABC-435E-8CEC-91D451C74F37}">
      <dgm:prSet/>
      <dgm:spPr/>
      <dgm:t>
        <a:bodyPr/>
        <a:lstStyle/>
        <a:p>
          <a:endParaRPr lang="en-US"/>
        </a:p>
      </dgm:t>
    </dgm:pt>
    <dgm:pt modelId="{3E79E5ED-8DC6-4305-8E33-D24D89B103E2}" type="sibTrans" cxnId="{B168B84C-0ABC-435E-8CEC-91D451C74F37}">
      <dgm:prSet/>
      <dgm:spPr/>
      <dgm:t>
        <a:bodyPr/>
        <a:lstStyle/>
        <a:p>
          <a:endParaRPr lang="en-US"/>
        </a:p>
      </dgm:t>
    </dgm:pt>
    <dgm:pt modelId="{55272EEF-F466-4D8B-89D5-EF3F97E5C337}">
      <dgm:prSet phldrT="[Text]" custT="1"/>
      <dgm:spPr>
        <a:solidFill>
          <a:schemeClr val="accent6">
            <a:lumMod val="60000"/>
            <a:lumOff val="40000"/>
            <a:alpha val="90000"/>
          </a:schemeClr>
        </a:solidFill>
      </dgm:spPr>
      <dgm:t>
        <a:bodyPr/>
        <a:lstStyle/>
        <a:p>
          <a:r>
            <a:rPr lang="en-US" sz="2800" b="1" dirty="0" smtClean="0">
              <a:solidFill>
                <a:schemeClr val="tx1"/>
              </a:solidFill>
              <a:latin typeface="Garamond" panose="02020404030301010803" pitchFamily="18" charset="0"/>
            </a:rPr>
            <a:t>Services </a:t>
          </a:r>
          <a:endParaRPr lang="en-US" sz="2800" b="1" dirty="0">
            <a:solidFill>
              <a:schemeClr val="tx1"/>
            </a:solidFill>
            <a:latin typeface="Garamond" panose="02020404030301010803" pitchFamily="18" charset="0"/>
          </a:endParaRPr>
        </a:p>
      </dgm:t>
    </dgm:pt>
    <dgm:pt modelId="{CD359CED-EFF3-4911-A175-2D92512B50EF}" type="parTrans" cxnId="{6A07C919-615C-4075-BB55-CE1896D39E23}">
      <dgm:prSet/>
      <dgm:spPr/>
      <dgm:t>
        <a:bodyPr/>
        <a:lstStyle/>
        <a:p>
          <a:endParaRPr lang="en-US"/>
        </a:p>
      </dgm:t>
    </dgm:pt>
    <dgm:pt modelId="{6C4E07E4-A4AB-49AC-AD33-BB56896D9BEA}" type="sibTrans" cxnId="{6A07C919-615C-4075-BB55-CE1896D39E23}">
      <dgm:prSet/>
      <dgm:spPr/>
      <dgm:t>
        <a:bodyPr/>
        <a:lstStyle/>
        <a:p>
          <a:endParaRPr lang="en-US"/>
        </a:p>
      </dgm:t>
    </dgm:pt>
    <dgm:pt modelId="{B2FDBD31-F74D-4928-877B-23CAB3E24B21}">
      <dgm:prSet phldrT="[Text]" custT="1"/>
      <dgm:spPr>
        <a:solidFill>
          <a:srgbClr val="FF99FF">
            <a:alpha val="89804"/>
          </a:srgbClr>
        </a:solidFill>
      </dgm:spPr>
      <dgm:t>
        <a:bodyPr/>
        <a:lstStyle/>
        <a:p>
          <a:r>
            <a:rPr lang="en-US" sz="1800" b="1" dirty="0" smtClean="0">
              <a:latin typeface="Garamond" panose="02020404030301010803" pitchFamily="18" charset="0"/>
            </a:rPr>
            <a:t>Within 30 days from the supply of services </a:t>
          </a:r>
          <a:endParaRPr lang="en-US" sz="1800" b="1" dirty="0">
            <a:latin typeface="Garamond" panose="02020404030301010803" pitchFamily="18" charset="0"/>
          </a:endParaRPr>
        </a:p>
      </dgm:t>
    </dgm:pt>
    <dgm:pt modelId="{62D8C4E8-505A-4299-96AE-E6432D7EBB8A}" type="parTrans" cxnId="{C30733D0-7F85-4FD1-819E-A8E064896427}">
      <dgm:prSet/>
      <dgm:spPr/>
      <dgm:t>
        <a:bodyPr/>
        <a:lstStyle/>
        <a:p>
          <a:endParaRPr lang="en-US"/>
        </a:p>
      </dgm:t>
    </dgm:pt>
    <dgm:pt modelId="{F03DE084-523E-4D78-B99C-5732BFD13B83}" type="sibTrans" cxnId="{C30733D0-7F85-4FD1-819E-A8E064896427}">
      <dgm:prSet/>
      <dgm:spPr/>
      <dgm:t>
        <a:bodyPr/>
        <a:lstStyle/>
        <a:p>
          <a:endParaRPr lang="en-US"/>
        </a:p>
      </dgm:t>
    </dgm:pt>
    <dgm:pt modelId="{1ABC47B6-0DCC-41D2-B18C-B7A9808EC86F}">
      <dgm:prSet/>
      <dgm:spPr/>
      <dgm:t>
        <a:bodyPr/>
        <a:lstStyle/>
        <a:p>
          <a:r>
            <a:rPr lang="en-IN" b="1" dirty="0" smtClean="0">
              <a:solidFill>
                <a:schemeClr val="tx1">
                  <a:lumMod val="95000"/>
                  <a:lumOff val="5000"/>
                </a:schemeClr>
              </a:solidFill>
              <a:effectLst/>
              <a:latin typeface="Garamond" panose="02020404030301010803" pitchFamily="18" charset="0"/>
            </a:rPr>
            <a:t>At the time of removal</a:t>
          </a:r>
          <a:endParaRPr lang="en-US" dirty="0"/>
        </a:p>
      </dgm:t>
    </dgm:pt>
    <dgm:pt modelId="{0E2B9C64-26D9-476E-95B0-3963E40250D3}" type="parTrans" cxnId="{603690F2-1E7F-4D54-9129-BA1FE5A6AFD2}">
      <dgm:prSet/>
      <dgm:spPr/>
      <dgm:t>
        <a:bodyPr/>
        <a:lstStyle/>
        <a:p>
          <a:endParaRPr lang="en-US"/>
        </a:p>
      </dgm:t>
    </dgm:pt>
    <dgm:pt modelId="{33E2697A-A7E2-4640-B3E3-3C329DA97194}" type="sibTrans" cxnId="{603690F2-1E7F-4D54-9129-BA1FE5A6AFD2}">
      <dgm:prSet/>
      <dgm:spPr/>
      <dgm:t>
        <a:bodyPr/>
        <a:lstStyle/>
        <a:p>
          <a:endParaRPr lang="en-US"/>
        </a:p>
      </dgm:t>
    </dgm:pt>
    <dgm:pt modelId="{6BECC450-CA49-43FB-84F4-71B54890760D}">
      <dgm:prSet/>
      <dgm:spPr/>
      <dgm:t>
        <a:bodyPr/>
        <a:lstStyle/>
        <a:p>
          <a:r>
            <a:rPr lang="en-IN" b="1" dirty="0" smtClean="0">
              <a:solidFill>
                <a:schemeClr val="tx1">
                  <a:lumMod val="95000"/>
                  <a:lumOff val="5000"/>
                </a:schemeClr>
              </a:solidFill>
              <a:effectLst/>
              <a:latin typeface="Garamond" panose="02020404030301010803" pitchFamily="18" charset="0"/>
            </a:rPr>
            <a:t>At the time of delivery </a:t>
          </a:r>
          <a:endParaRPr lang="en-US" dirty="0"/>
        </a:p>
      </dgm:t>
    </dgm:pt>
    <dgm:pt modelId="{FABA1F2A-AE90-4F96-8463-25A2E898C357}" type="parTrans" cxnId="{41F4AC3B-42B7-4144-9698-F5E9C286BF97}">
      <dgm:prSet/>
      <dgm:spPr/>
      <dgm:t>
        <a:bodyPr/>
        <a:lstStyle/>
        <a:p>
          <a:endParaRPr lang="en-US"/>
        </a:p>
      </dgm:t>
    </dgm:pt>
    <dgm:pt modelId="{8ACAD204-C31D-4645-A6A8-2B7B09750EA7}" type="sibTrans" cxnId="{41F4AC3B-42B7-4144-9698-F5E9C286BF97}">
      <dgm:prSet/>
      <dgm:spPr/>
      <dgm:t>
        <a:bodyPr/>
        <a:lstStyle/>
        <a:p>
          <a:endParaRPr lang="en-US"/>
        </a:p>
      </dgm:t>
    </dgm:pt>
    <dgm:pt modelId="{99350EB9-2EA1-44D7-8DC7-7A5CD6B99231}">
      <dgm:prSet/>
      <dgm:spPr/>
      <dgm:t>
        <a:bodyPr/>
        <a:lstStyle/>
        <a:p>
          <a:r>
            <a:rPr lang="en-US" b="1" dirty="0" smtClean="0">
              <a:latin typeface="Garamond" panose="02020404030301010803" pitchFamily="18" charset="0"/>
            </a:rPr>
            <a:t>Insurance, Banking - 45 days</a:t>
          </a:r>
          <a:endParaRPr lang="en-US" b="1" dirty="0">
            <a:latin typeface="Garamond" panose="02020404030301010803" pitchFamily="18" charset="0"/>
          </a:endParaRPr>
        </a:p>
      </dgm:t>
    </dgm:pt>
    <dgm:pt modelId="{12AB11A2-A8BB-4720-A181-B48767C85A67}" type="parTrans" cxnId="{B6AFB0AC-2B28-47D3-A70A-A59A56DA01FA}">
      <dgm:prSet/>
      <dgm:spPr/>
      <dgm:t>
        <a:bodyPr/>
        <a:lstStyle/>
        <a:p>
          <a:endParaRPr lang="en-US"/>
        </a:p>
      </dgm:t>
    </dgm:pt>
    <dgm:pt modelId="{FF3FE93D-1B09-4144-B2DF-A2B97BC08FA3}" type="sibTrans" cxnId="{B6AFB0AC-2B28-47D3-A70A-A59A56DA01FA}">
      <dgm:prSet/>
      <dgm:spPr/>
      <dgm:t>
        <a:bodyPr/>
        <a:lstStyle/>
        <a:p>
          <a:endParaRPr lang="en-US"/>
        </a:p>
      </dgm:t>
    </dgm:pt>
    <dgm:pt modelId="{D33D442E-F60D-4D51-9130-F7EE72653AE7}">
      <dgm:prSet custT="1"/>
      <dgm:spPr>
        <a:solidFill>
          <a:schemeClr val="accent1">
            <a:lumMod val="40000"/>
            <a:lumOff val="60000"/>
            <a:alpha val="90000"/>
          </a:schemeClr>
        </a:solidFill>
      </dgm:spPr>
      <dgm:t>
        <a:bodyPr/>
        <a:lstStyle/>
        <a:p>
          <a:r>
            <a:rPr lang="en-US" sz="1800" b="1" dirty="0" smtClean="0">
              <a:latin typeface="Garamond" panose="02020404030301010803" pitchFamily="18" charset="0"/>
            </a:rPr>
            <a:t>Sale or return supplies</a:t>
          </a:r>
          <a:endParaRPr lang="en-US" sz="1800" b="1" dirty="0">
            <a:latin typeface="Garamond" panose="02020404030301010803" pitchFamily="18" charset="0"/>
          </a:endParaRPr>
        </a:p>
      </dgm:t>
    </dgm:pt>
    <dgm:pt modelId="{22903E19-7FDE-4103-9571-827361691C17}" type="parTrans" cxnId="{499CA45F-35C4-424C-8D4E-CC2A1F77DA01}">
      <dgm:prSet/>
      <dgm:spPr/>
      <dgm:t>
        <a:bodyPr/>
        <a:lstStyle/>
        <a:p>
          <a:endParaRPr lang="en-US"/>
        </a:p>
      </dgm:t>
    </dgm:pt>
    <dgm:pt modelId="{CD1D3348-6726-44EC-AC60-F6209F6538EF}" type="sibTrans" cxnId="{499CA45F-35C4-424C-8D4E-CC2A1F77DA01}">
      <dgm:prSet/>
      <dgm:spPr/>
      <dgm:t>
        <a:bodyPr/>
        <a:lstStyle/>
        <a:p>
          <a:endParaRPr lang="en-US"/>
        </a:p>
      </dgm:t>
    </dgm:pt>
    <dgm:pt modelId="{ABA13320-20F8-4F22-8582-763436686253}">
      <dgm:prSet custT="1"/>
      <dgm:spPr/>
      <dgm:t>
        <a:bodyPr/>
        <a:lstStyle/>
        <a:p>
          <a:r>
            <a:rPr lang="en-IN" sz="1600" b="1" dirty="0" smtClean="0">
              <a:latin typeface="Garamond" panose="02020404030301010803" pitchFamily="18" charset="0"/>
            </a:rPr>
            <a:t>Before or at the time of supply, or within 6 months from the removal – w.e. is earlier </a:t>
          </a:r>
          <a:endParaRPr lang="en-US" sz="1600" b="1" dirty="0">
            <a:latin typeface="Garamond" panose="02020404030301010803" pitchFamily="18" charset="0"/>
          </a:endParaRPr>
        </a:p>
      </dgm:t>
    </dgm:pt>
    <dgm:pt modelId="{8418FC73-71C5-4834-AB10-8882A6931A5D}" type="parTrans" cxnId="{ADD0181B-F007-4523-A58D-7360A637F505}">
      <dgm:prSet/>
      <dgm:spPr/>
      <dgm:t>
        <a:bodyPr/>
        <a:lstStyle/>
        <a:p>
          <a:endParaRPr lang="en-US"/>
        </a:p>
      </dgm:t>
    </dgm:pt>
    <dgm:pt modelId="{871779CC-70D7-4524-AA44-15E51D8A00F8}" type="sibTrans" cxnId="{ADD0181B-F007-4523-A58D-7360A637F505}">
      <dgm:prSet/>
      <dgm:spPr/>
      <dgm:t>
        <a:bodyPr/>
        <a:lstStyle/>
        <a:p>
          <a:endParaRPr lang="en-US"/>
        </a:p>
      </dgm:t>
    </dgm:pt>
    <dgm:pt modelId="{CD73A4F0-72F2-4F56-95F4-25B272383F04}" type="pres">
      <dgm:prSet presAssocID="{04A86085-EF08-46C3-9FB8-4DA3D396C322}" presName="hierChild1" presStyleCnt="0">
        <dgm:presLayoutVars>
          <dgm:chPref val="1"/>
          <dgm:dir/>
          <dgm:animOne val="branch"/>
          <dgm:animLvl val="lvl"/>
          <dgm:resizeHandles/>
        </dgm:presLayoutVars>
      </dgm:prSet>
      <dgm:spPr/>
      <dgm:t>
        <a:bodyPr/>
        <a:lstStyle/>
        <a:p>
          <a:endParaRPr lang="en-IN"/>
        </a:p>
      </dgm:t>
    </dgm:pt>
    <dgm:pt modelId="{AC526F73-E007-4E7C-BC2A-A2FDB65582CA}" type="pres">
      <dgm:prSet presAssocID="{96573085-4D29-4DEF-B252-3280A20CC1F8}" presName="hierRoot1" presStyleCnt="0"/>
      <dgm:spPr/>
    </dgm:pt>
    <dgm:pt modelId="{F96D0092-655A-4EE0-9043-D2B7A0050E72}" type="pres">
      <dgm:prSet presAssocID="{96573085-4D29-4DEF-B252-3280A20CC1F8}" presName="composite" presStyleCnt="0"/>
      <dgm:spPr/>
    </dgm:pt>
    <dgm:pt modelId="{F426414A-C1E8-40B1-9EA8-7C5373956059}" type="pres">
      <dgm:prSet presAssocID="{96573085-4D29-4DEF-B252-3280A20CC1F8}" presName="background" presStyleLbl="node0" presStyleIdx="0" presStyleCnt="1">
        <dgm:style>
          <a:lnRef idx="2">
            <a:schemeClr val="accent3"/>
          </a:lnRef>
          <a:fillRef idx="1">
            <a:schemeClr val="lt1"/>
          </a:fillRef>
          <a:effectRef idx="0">
            <a:schemeClr val="accent3"/>
          </a:effectRef>
          <a:fontRef idx="minor">
            <a:schemeClr val="dk1"/>
          </a:fontRef>
        </dgm:style>
      </dgm:prSet>
      <dgm:spPr/>
    </dgm:pt>
    <dgm:pt modelId="{97DB1538-99EA-427F-88AF-9C9143A4C4D0}" type="pres">
      <dgm:prSet presAssocID="{96573085-4D29-4DEF-B252-3280A20CC1F8}" presName="text" presStyleLbl="fgAcc0" presStyleIdx="0" presStyleCnt="1" custScaleX="93359" custScaleY="69934" custLinFactNeighborX="-10737" custLinFactNeighborY="-14307">
        <dgm:presLayoutVars>
          <dgm:chPref val="3"/>
        </dgm:presLayoutVars>
      </dgm:prSet>
      <dgm:spPr/>
      <dgm:t>
        <a:bodyPr/>
        <a:lstStyle/>
        <a:p>
          <a:endParaRPr lang="en-IN"/>
        </a:p>
      </dgm:t>
    </dgm:pt>
    <dgm:pt modelId="{56311802-5672-414F-9A46-A195E22A89B2}" type="pres">
      <dgm:prSet presAssocID="{96573085-4D29-4DEF-B252-3280A20CC1F8}" presName="hierChild2" presStyleCnt="0"/>
      <dgm:spPr/>
    </dgm:pt>
    <dgm:pt modelId="{77F2859D-34CB-4506-95E3-918F1ADBB590}" type="pres">
      <dgm:prSet presAssocID="{1CF4E25B-0869-428F-93C4-0CE9D912F265}" presName="Name10" presStyleLbl="parChTrans1D2" presStyleIdx="0" presStyleCnt="2"/>
      <dgm:spPr/>
      <dgm:t>
        <a:bodyPr/>
        <a:lstStyle/>
        <a:p>
          <a:endParaRPr lang="en-IN"/>
        </a:p>
      </dgm:t>
    </dgm:pt>
    <dgm:pt modelId="{3EF27C42-7EA0-4277-BEDE-C0F72CB47D0F}" type="pres">
      <dgm:prSet presAssocID="{7C7872F9-0C76-4A98-B9FF-60850692AE7E}" presName="hierRoot2" presStyleCnt="0"/>
      <dgm:spPr/>
    </dgm:pt>
    <dgm:pt modelId="{D9554B5A-EEE7-4CC0-8DAC-046C9047C200}" type="pres">
      <dgm:prSet presAssocID="{7C7872F9-0C76-4A98-B9FF-60850692AE7E}" presName="composite2" presStyleCnt="0"/>
      <dgm:spPr/>
    </dgm:pt>
    <dgm:pt modelId="{38BC7B0A-B313-4392-A581-2CEB05756BF8}" type="pres">
      <dgm:prSet presAssocID="{7C7872F9-0C76-4A98-B9FF-60850692AE7E}" presName="background2" presStyleLbl="node2" presStyleIdx="0" presStyleCnt="2">
        <dgm:style>
          <a:lnRef idx="2">
            <a:schemeClr val="accent1"/>
          </a:lnRef>
          <a:fillRef idx="1">
            <a:schemeClr val="lt1"/>
          </a:fillRef>
          <a:effectRef idx="0">
            <a:schemeClr val="accent1"/>
          </a:effectRef>
          <a:fontRef idx="minor">
            <a:schemeClr val="dk1"/>
          </a:fontRef>
        </dgm:style>
      </dgm:prSet>
      <dgm:spPr/>
    </dgm:pt>
    <dgm:pt modelId="{727C57A1-28F2-475A-8236-2C4C86A9ADA1}" type="pres">
      <dgm:prSet presAssocID="{7C7872F9-0C76-4A98-B9FF-60850692AE7E}" presName="text2" presStyleLbl="fgAcc2" presStyleIdx="0" presStyleCnt="2" custScaleY="64146" custLinFactNeighborY="-7035">
        <dgm:presLayoutVars>
          <dgm:chPref val="3"/>
        </dgm:presLayoutVars>
      </dgm:prSet>
      <dgm:spPr/>
      <dgm:t>
        <a:bodyPr/>
        <a:lstStyle/>
        <a:p>
          <a:endParaRPr lang="en-US"/>
        </a:p>
      </dgm:t>
    </dgm:pt>
    <dgm:pt modelId="{924F6D9B-E454-4E6E-9B98-77806D8FE138}" type="pres">
      <dgm:prSet presAssocID="{7C7872F9-0C76-4A98-B9FF-60850692AE7E}" presName="hierChild3" presStyleCnt="0"/>
      <dgm:spPr/>
    </dgm:pt>
    <dgm:pt modelId="{E708B1D3-B266-4E10-ACCA-7E5FB0A87A8B}" type="pres">
      <dgm:prSet presAssocID="{BB92EE1D-37A8-4388-B8C1-135D15BF9670}" presName="Name17" presStyleLbl="parChTrans1D3" presStyleIdx="0" presStyleCnt="4"/>
      <dgm:spPr/>
      <dgm:t>
        <a:bodyPr/>
        <a:lstStyle/>
        <a:p>
          <a:endParaRPr lang="en-IN"/>
        </a:p>
      </dgm:t>
    </dgm:pt>
    <dgm:pt modelId="{8634ADE6-5090-4710-89C8-A91EBE0BD532}" type="pres">
      <dgm:prSet presAssocID="{0FBE93FE-650C-4139-88D8-39C25B4F7CF5}" presName="hierRoot3" presStyleCnt="0"/>
      <dgm:spPr/>
    </dgm:pt>
    <dgm:pt modelId="{E7F832AB-10CA-4608-8C6C-26ACB20734F0}" type="pres">
      <dgm:prSet presAssocID="{0FBE93FE-650C-4139-88D8-39C25B4F7CF5}" presName="composite3" presStyleCnt="0"/>
      <dgm:spPr/>
    </dgm:pt>
    <dgm:pt modelId="{92362189-BA95-4BDE-95C2-BF45181BD9B2}" type="pres">
      <dgm:prSet presAssocID="{0FBE93FE-650C-4139-88D8-39C25B4F7CF5}" presName="background3" presStyleLbl="node3" presStyleIdx="0" presStyleCnt="4"/>
      <dgm:spPr/>
    </dgm:pt>
    <dgm:pt modelId="{A2EABCC3-9C5E-4D31-BE1A-90D610D5BECC}" type="pres">
      <dgm:prSet presAssocID="{0FBE93FE-650C-4139-88D8-39C25B4F7CF5}" presName="text3" presStyleLbl="fgAcc3" presStyleIdx="0" presStyleCnt="4">
        <dgm:presLayoutVars>
          <dgm:chPref val="3"/>
        </dgm:presLayoutVars>
      </dgm:prSet>
      <dgm:spPr/>
      <dgm:t>
        <a:bodyPr/>
        <a:lstStyle/>
        <a:p>
          <a:endParaRPr lang="en-US"/>
        </a:p>
      </dgm:t>
    </dgm:pt>
    <dgm:pt modelId="{5A9AD1F1-9A60-438B-AEBB-D9A8491F896A}" type="pres">
      <dgm:prSet presAssocID="{0FBE93FE-650C-4139-88D8-39C25B4F7CF5}" presName="hierChild4" presStyleCnt="0"/>
      <dgm:spPr/>
    </dgm:pt>
    <dgm:pt modelId="{89A68F2E-1101-4829-A90F-8FDB46C86744}" type="pres">
      <dgm:prSet presAssocID="{0E2B9C64-26D9-476E-95B0-3963E40250D3}" presName="Name23" presStyleLbl="parChTrans1D4" presStyleIdx="0" presStyleCnt="4"/>
      <dgm:spPr/>
      <dgm:t>
        <a:bodyPr/>
        <a:lstStyle/>
        <a:p>
          <a:endParaRPr lang="en-IN"/>
        </a:p>
      </dgm:t>
    </dgm:pt>
    <dgm:pt modelId="{E319EE69-8AC4-4550-ADE2-D52F53E01BA2}" type="pres">
      <dgm:prSet presAssocID="{1ABC47B6-0DCC-41D2-B18C-B7A9808EC86F}" presName="hierRoot4" presStyleCnt="0"/>
      <dgm:spPr/>
    </dgm:pt>
    <dgm:pt modelId="{E12469AA-29A8-46CE-9C2F-D14FA81BBCA3}" type="pres">
      <dgm:prSet presAssocID="{1ABC47B6-0DCC-41D2-B18C-B7A9808EC86F}" presName="composite4" presStyleCnt="0"/>
      <dgm:spPr/>
    </dgm:pt>
    <dgm:pt modelId="{EA8B8A2A-FCFC-4F7C-9915-5508A2D310F9}" type="pres">
      <dgm:prSet presAssocID="{1ABC47B6-0DCC-41D2-B18C-B7A9808EC86F}" presName="background4" presStyleLbl="node4" presStyleIdx="0" presStyleCnt="4"/>
      <dgm:spPr/>
    </dgm:pt>
    <dgm:pt modelId="{11F31BEE-1186-4E78-909A-2BFA34CD2B52}" type="pres">
      <dgm:prSet presAssocID="{1ABC47B6-0DCC-41D2-B18C-B7A9808EC86F}" presName="text4" presStyleLbl="fgAcc4" presStyleIdx="0" presStyleCnt="4">
        <dgm:presLayoutVars>
          <dgm:chPref val="3"/>
        </dgm:presLayoutVars>
      </dgm:prSet>
      <dgm:spPr/>
      <dgm:t>
        <a:bodyPr/>
        <a:lstStyle/>
        <a:p>
          <a:endParaRPr lang="en-US"/>
        </a:p>
      </dgm:t>
    </dgm:pt>
    <dgm:pt modelId="{56E92051-42AC-46AC-A05B-A9DBD2C3492B}" type="pres">
      <dgm:prSet presAssocID="{1ABC47B6-0DCC-41D2-B18C-B7A9808EC86F}" presName="hierChild5" presStyleCnt="0"/>
      <dgm:spPr/>
    </dgm:pt>
    <dgm:pt modelId="{AA2D3CF7-45C0-4958-A4D0-D3976367FF26}" type="pres">
      <dgm:prSet presAssocID="{1CAE85DD-E203-47C2-8FAB-CFCAFBCF6EB3}" presName="Name17" presStyleLbl="parChTrans1D3" presStyleIdx="1" presStyleCnt="4"/>
      <dgm:spPr/>
      <dgm:t>
        <a:bodyPr/>
        <a:lstStyle/>
        <a:p>
          <a:endParaRPr lang="en-IN"/>
        </a:p>
      </dgm:t>
    </dgm:pt>
    <dgm:pt modelId="{1F36B6C2-7DA0-4A8F-A3D5-481A49BC22B2}" type="pres">
      <dgm:prSet presAssocID="{16631EC4-67D1-4644-AC4E-9B90E88DBFFE}" presName="hierRoot3" presStyleCnt="0"/>
      <dgm:spPr/>
    </dgm:pt>
    <dgm:pt modelId="{1D66861A-E3BE-4C8F-8F7A-8F56917867B1}" type="pres">
      <dgm:prSet presAssocID="{16631EC4-67D1-4644-AC4E-9B90E88DBFFE}" presName="composite3" presStyleCnt="0"/>
      <dgm:spPr/>
    </dgm:pt>
    <dgm:pt modelId="{C0778CB1-AE2E-4AF1-A946-9135A6514EFC}" type="pres">
      <dgm:prSet presAssocID="{16631EC4-67D1-4644-AC4E-9B90E88DBFFE}" presName="background3" presStyleLbl="node3" presStyleIdx="1" presStyleCnt="4"/>
      <dgm:spPr/>
    </dgm:pt>
    <dgm:pt modelId="{49B119F0-37E7-43B8-95FB-7A5DE54717D0}" type="pres">
      <dgm:prSet presAssocID="{16631EC4-67D1-4644-AC4E-9B90E88DBFFE}" presName="text3" presStyleLbl="fgAcc3" presStyleIdx="1" presStyleCnt="4">
        <dgm:presLayoutVars>
          <dgm:chPref val="3"/>
        </dgm:presLayoutVars>
      </dgm:prSet>
      <dgm:spPr/>
      <dgm:t>
        <a:bodyPr/>
        <a:lstStyle/>
        <a:p>
          <a:endParaRPr lang="en-US"/>
        </a:p>
      </dgm:t>
    </dgm:pt>
    <dgm:pt modelId="{42BDF7DF-45E8-4D1E-B0A0-2CAFD24BF6C2}" type="pres">
      <dgm:prSet presAssocID="{16631EC4-67D1-4644-AC4E-9B90E88DBFFE}" presName="hierChild4" presStyleCnt="0"/>
      <dgm:spPr/>
    </dgm:pt>
    <dgm:pt modelId="{68C684A2-B9F0-4DB3-BF1B-AEB7DD8019CA}" type="pres">
      <dgm:prSet presAssocID="{FABA1F2A-AE90-4F96-8463-25A2E898C357}" presName="Name23" presStyleLbl="parChTrans1D4" presStyleIdx="1" presStyleCnt="4"/>
      <dgm:spPr/>
      <dgm:t>
        <a:bodyPr/>
        <a:lstStyle/>
        <a:p>
          <a:endParaRPr lang="en-IN"/>
        </a:p>
      </dgm:t>
    </dgm:pt>
    <dgm:pt modelId="{D9CD1707-5704-482A-BB98-613E8744DE18}" type="pres">
      <dgm:prSet presAssocID="{6BECC450-CA49-43FB-84F4-71B54890760D}" presName="hierRoot4" presStyleCnt="0"/>
      <dgm:spPr/>
    </dgm:pt>
    <dgm:pt modelId="{0EA0D95E-E25C-4636-A23E-5642015AC734}" type="pres">
      <dgm:prSet presAssocID="{6BECC450-CA49-43FB-84F4-71B54890760D}" presName="composite4" presStyleCnt="0"/>
      <dgm:spPr/>
    </dgm:pt>
    <dgm:pt modelId="{A9DAF13B-3EDD-4BC7-88E5-263594689400}" type="pres">
      <dgm:prSet presAssocID="{6BECC450-CA49-43FB-84F4-71B54890760D}" presName="background4" presStyleLbl="node4" presStyleIdx="1" presStyleCnt="4"/>
      <dgm:spPr/>
    </dgm:pt>
    <dgm:pt modelId="{DD439DD1-188E-46D7-BCDF-49EFAE0AC382}" type="pres">
      <dgm:prSet presAssocID="{6BECC450-CA49-43FB-84F4-71B54890760D}" presName="text4" presStyleLbl="fgAcc4" presStyleIdx="1" presStyleCnt="4">
        <dgm:presLayoutVars>
          <dgm:chPref val="3"/>
        </dgm:presLayoutVars>
      </dgm:prSet>
      <dgm:spPr/>
      <dgm:t>
        <a:bodyPr/>
        <a:lstStyle/>
        <a:p>
          <a:endParaRPr lang="en-US"/>
        </a:p>
      </dgm:t>
    </dgm:pt>
    <dgm:pt modelId="{59224980-F3BE-443D-BB4C-85DA8CB7EE0A}" type="pres">
      <dgm:prSet presAssocID="{6BECC450-CA49-43FB-84F4-71B54890760D}" presName="hierChild5" presStyleCnt="0"/>
      <dgm:spPr/>
    </dgm:pt>
    <dgm:pt modelId="{E2A0E334-DE48-4CD7-AABB-8565E7F3D8BE}" type="pres">
      <dgm:prSet presAssocID="{22903E19-7FDE-4103-9571-827361691C17}" presName="Name17" presStyleLbl="parChTrans1D3" presStyleIdx="2" presStyleCnt="4"/>
      <dgm:spPr/>
      <dgm:t>
        <a:bodyPr/>
        <a:lstStyle/>
        <a:p>
          <a:endParaRPr lang="en-IN"/>
        </a:p>
      </dgm:t>
    </dgm:pt>
    <dgm:pt modelId="{E58ACC78-40F4-4B20-9CBF-D221A11FA67E}" type="pres">
      <dgm:prSet presAssocID="{D33D442E-F60D-4D51-9130-F7EE72653AE7}" presName="hierRoot3" presStyleCnt="0"/>
      <dgm:spPr/>
    </dgm:pt>
    <dgm:pt modelId="{BFFE8745-2201-435B-ACF8-A79499860874}" type="pres">
      <dgm:prSet presAssocID="{D33D442E-F60D-4D51-9130-F7EE72653AE7}" presName="composite3" presStyleCnt="0"/>
      <dgm:spPr/>
    </dgm:pt>
    <dgm:pt modelId="{01242BD7-D50D-4F80-9F16-CB8A0E3CCFE1}" type="pres">
      <dgm:prSet presAssocID="{D33D442E-F60D-4D51-9130-F7EE72653AE7}" presName="background3" presStyleLbl="node3" presStyleIdx="2" presStyleCnt="4"/>
      <dgm:spPr/>
    </dgm:pt>
    <dgm:pt modelId="{2F2292B8-D65A-41A8-8B0A-F707F8E402BC}" type="pres">
      <dgm:prSet presAssocID="{D33D442E-F60D-4D51-9130-F7EE72653AE7}" presName="text3" presStyleLbl="fgAcc3" presStyleIdx="2" presStyleCnt="4" custLinFactNeighborX="2632">
        <dgm:presLayoutVars>
          <dgm:chPref val="3"/>
        </dgm:presLayoutVars>
      </dgm:prSet>
      <dgm:spPr/>
      <dgm:t>
        <a:bodyPr/>
        <a:lstStyle/>
        <a:p>
          <a:endParaRPr lang="en-US"/>
        </a:p>
      </dgm:t>
    </dgm:pt>
    <dgm:pt modelId="{7C8CD72D-61CC-4C0C-926B-E5D89FFA3890}" type="pres">
      <dgm:prSet presAssocID="{D33D442E-F60D-4D51-9130-F7EE72653AE7}" presName="hierChild4" presStyleCnt="0"/>
      <dgm:spPr/>
    </dgm:pt>
    <dgm:pt modelId="{DB3AF9A6-1EC8-4BD8-8F48-4023F397849F}" type="pres">
      <dgm:prSet presAssocID="{8418FC73-71C5-4834-AB10-8882A6931A5D}" presName="Name23" presStyleLbl="parChTrans1D4" presStyleIdx="2" presStyleCnt="4"/>
      <dgm:spPr/>
      <dgm:t>
        <a:bodyPr/>
        <a:lstStyle/>
        <a:p>
          <a:endParaRPr lang="en-IN"/>
        </a:p>
      </dgm:t>
    </dgm:pt>
    <dgm:pt modelId="{B2F94218-0BD2-415D-BA37-BF92B971859F}" type="pres">
      <dgm:prSet presAssocID="{ABA13320-20F8-4F22-8582-763436686253}" presName="hierRoot4" presStyleCnt="0"/>
      <dgm:spPr/>
    </dgm:pt>
    <dgm:pt modelId="{09487182-E832-459D-9D56-D642ED3C3F23}" type="pres">
      <dgm:prSet presAssocID="{ABA13320-20F8-4F22-8582-763436686253}" presName="composite4" presStyleCnt="0"/>
      <dgm:spPr/>
    </dgm:pt>
    <dgm:pt modelId="{9AF61432-4043-4A9F-8F65-A4DE1935D768}" type="pres">
      <dgm:prSet presAssocID="{ABA13320-20F8-4F22-8582-763436686253}" presName="background4" presStyleLbl="node4" presStyleIdx="2" presStyleCnt="4"/>
      <dgm:spPr/>
    </dgm:pt>
    <dgm:pt modelId="{B16A340C-2B9B-4AB7-A14D-8A4D2CEA40E3}" type="pres">
      <dgm:prSet presAssocID="{ABA13320-20F8-4F22-8582-763436686253}" presName="text4" presStyleLbl="fgAcc4" presStyleIdx="2" presStyleCnt="4" custScaleX="113879" custScaleY="137159">
        <dgm:presLayoutVars>
          <dgm:chPref val="3"/>
        </dgm:presLayoutVars>
      </dgm:prSet>
      <dgm:spPr/>
      <dgm:t>
        <a:bodyPr/>
        <a:lstStyle/>
        <a:p>
          <a:endParaRPr lang="en-US"/>
        </a:p>
      </dgm:t>
    </dgm:pt>
    <dgm:pt modelId="{4347E69C-EEFF-431D-993D-7AC608B98303}" type="pres">
      <dgm:prSet presAssocID="{ABA13320-20F8-4F22-8582-763436686253}" presName="hierChild5" presStyleCnt="0"/>
      <dgm:spPr/>
    </dgm:pt>
    <dgm:pt modelId="{8B88B4FA-9DF2-4D28-B05A-380186A175A5}" type="pres">
      <dgm:prSet presAssocID="{CD359CED-EFF3-4911-A175-2D92512B50EF}" presName="Name10" presStyleLbl="parChTrans1D2" presStyleIdx="1" presStyleCnt="2"/>
      <dgm:spPr/>
      <dgm:t>
        <a:bodyPr/>
        <a:lstStyle/>
        <a:p>
          <a:endParaRPr lang="en-IN"/>
        </a:p>
      </dgm:t>
    </dgm:pt>
    <dgm:pt modelId="{6E5D5C09-DB2A-490F-B78E-F270C7E633A4}" type="pres">
      <dgm:prSet presAssocID="{55272EEF-F466-4D8B-89D5-EF3F97E5C337}" presName="hierRoot2" presStyleCnt="0"/>
      <dgm:spPr/>
    </dgm:pt>
    <dgm:pt modelId="{4955F7EB-784D-4310-A63F-0B1E8D66E2C6}" type="pres">
      <dgm:prSet presAssocID="{55272EEF-F466-4D8B-89D5-EF3F97E5C337}" presName="composite2" presStyleCnt="0"/>
      <dgm:spPr/>
    </dgm:pt>
    <dgm:pt modelId="{268B28CE-EF7F-41A7-9DD5-4366E4F803D9}" type="pres">
      <dgm:prSet presAssocID="{55272EEF-F466-4D8B-89D5-EF3F97E5C337}" presName="background2" presStyleLbl="node2" presStyleIdx="1" presStyleCnt="2">
        <dgm:style>
          <a:lnRef idx="2">
            <a:schemeClr val="accent3"/>
          </a:lnRef>
          <a:fillRef idx="1">
            <a:schemeClr val="lt1"/>
          </a:fillRef>
          <a:effectRef idx="0">
            <a:schemeClr val="accent3"/>
          </a:effectRef>
          <a:fontRef idx="minor">
            <a:schemeClr val="dk1"/>
          </a:fontRef>
        </dgm:style>
      </dgm:prSet>
      <dgm:spPr/>
    </dgm:pt>
    <dgm:pt modelId="{0B385F6E-1229-44E0-91CA-97E9C3E2C4C7}" type="pres">
      <dgm:prSet presAssocID="{55272EEF-F466-4D8B-89D5-EF3F97E5C337}" presName="text2" presStyleLbl="fgAcc2" presStyleIdx="1" presStyleCnt="2" custScaleY="72585" custLinFactNeighborX="15363" custLinFactNeighborY="-5628">
        <dgm:presLayoutVars>
          <dgm:chPref val="3"/>
        </dgm:presLayoutVars>
      </dgm:prSet>
      <dgm:spPr/>
      <dgm:t>
        <a:bodyPr/>
        <a:lstStyle/>
        <a:p>
          <a:endParaRPr lang="en-IN"/>
        </a:p>
      </dgm:t>
    </dgm:pt>
    <dgm:pt modelId="{623C9DFD-E015-43FD-A0EE-5385202C8C87}" type="pres">
      <dgm:prSet presAssocID="{55272EEF-F466-4D8B-89D5-EF3F97E5C337}" presName="hierChild3" presStyleCnt="0"/>
      <dgm:spPr/>
    </dgm:pt>
    <dgm:pt modelId="{F41E5D90-129D-492D-9909-925EA009C9AA}" type="pres">
      <dgm:prSet presAssocID="{62D8C4E8-505A-4299-96AE-E6432D7EBB8A}" presName="Name17" presStyleLbl="parChTrans1D3" presStyleIdx="3" presStyleCnt="4"/>
      <dgm:spPr/>
      <dgm:t>
        <a:bodyPr/>
        <a:lstStyle/>
        <a:p>
          <a:endParaRPr lang="en-IN"/>
        </a:p>
      </dgm:t>
    </dgm:pt>
    <dgm:pt modelId="{18B2FE94-1D38-4EB1-A484-9E3399F02EAB}" type="pres">
      <dgm:prSet presAssocID="{B2FDBD31-F74D-4928-877B-23CAB3E24B21}" presName="hierRoot3" presStyleCnt="0"/>
      <dgm:spPr/>
    </dgm:pt>
    <dgm:pt modelId="{450EE70B-A71E-469B-87B0-C225A1363740}" type="pres">
      <dgm:prSet presAssocID="{B2FDBD31-F74D-4928-877B-23CAB3E24B21}" presName="composite3" presStyleCnt="0"/>
      <dgm:spPr/>
    </dgm:pt>
    <dgm:pt modelId="{F9492AC7-7B9C-44B3-BCA3-3975F4FCE00C}" type="pres">
      <dgm:prSet presAssocID="{B2FDBD31-F74D-4928-877B-23CAB3E24B21}" presName="background3" presStyleLbl="node3" presStyleIdx="3" presStyleCnt="4"/>
      <dgm:spPr/>
    </dgm:pt>
    <dgm:pt modelId="{2C1BA430-2BE7-463F-884F-8D6B1DB5F49E}" type="pres">
      <dgm:prSet presAssocID="{B2FDBD31-F74D-4928-877B-23CAB3E24B21}" presName="text3" presStyleLbl="fgAcc3" presStyleIdx="3" presStyleCnt="4" custScaleX="130287" custLinFactNeighborX="50653" custLinFactNeighborY="0">
        <dgm:presLayoutVars>
          <dgm:chPref val="3"/>
        </dgm:presLayoutVars>
      </dgm:prSet>
      <dgm:spPr/>
      <dgm:t>
        <a:bodyPr/>
        <a:lstStyle/>
        <a:p>
          <a:endParaRPr lang="en-US"/>
        </a:p>
      </dgm:t>
    </dgm:pt>
    <dgm:pt modelId="{C5BD1C77-AF6F-4B26-83B0-A6B4A5CDB722}" type="pres">
      <dgm:prSet presAssocID="{B2FDBD31-F74D-4928-877B-23CAB3E24B21}" presName="hierChild4" presStyleCnt="0"/>
      <dgm:spPr/>
    </dgm:pt>
    <dgm:pt modelId="{1DA4D022-EA18-4DD7-A355-61E7915F8C47}" type="pres">
      <dgm:prSet presAssocID="{12AB11A2-A8BB-4720-A181-B48767C85A67}" presName="Name23" presStyleLbl="parChTrans1D4" presStyleIdx="3" presStyleCnt="4"/>
      <dgm:spPr/>
      <dgm:t>
        <a:bodyPr/>
        <a:lstStyle/>
        <a:p>
          <a:endParaRPr lang="en-IN"/>
        </a:p>
      </dgm:t>
    </dgm:pt>
    <dgm:pt modelId="{86E3A830-D6AC-4A52-8707-CB1F4940302D}" type="pres">
      <dgm:prSet presAssocID="{99350EB9-2EA1-44D7-8DC7-7A5CD6B99231}" presName="hierRoot4" presStyleCnt="0"/>
      <dgm:spPr/>
    </dgm:pt>
    <dgm:pt modelId="{5F738DAE-9B56-4D3A-9E90-956EAB26A333}" type="pres">
      <dgm:prSet presAssocID="{99350EB9-2EA1-44D7-8DC7-7A5CD6B99231}" presName="composite4" presStyleCnt="0"/>
      <dgm:spPr/>
    </dgm:pt>
    <dgm:pt modelId="{B1CB9D50-FB17-494D-AE52-367AED9F649A}" type="pres">
      <dgm:prSet presAssocID="{99350EB9-2EA1-44D7-8DC7-7A5CD6B99231}" presName="background4" presStyleLbl="node4" presStyleIdx="3" presStyleCnt="4"/>
      <dgm:spPr/>
    </dgm:pt>
    <dgm:pt modelId="{32AFFF7C-D87B-4DBD-B9E2-FA66B93E0412}" type="pres">
      <dgm:prSet presAssocID="{99350EB9-2EA1-44D7-8DC7-7A5CD6B99231}" presName="text4" presStyleLbl="fgAcc4" presStyleIdx="3" presStyleCnt="4">
        <dgm:presLayoutVars>
          <dgm:chPref val="3"/>
        </dgm:presLayoutVars>
      </dgm:prSet>
      <dgm:spPr/>
      <dgm:t>
        <a:bodyPr/>
        <a:lstStyle/>
        <a:p>
          <a:endParaRPr lang="en-IN"/>
        </a:p>
      </dgm:t>
    </dgm:pt>
    <dgm:pt modelId="{9EABFAF8-D2B0-40EB-9D06-DBC95BCF619D}" type="pres">
      <dgm:prSet presAssocID="{99350EB9-2EA1-44D7-8DC7-7A5CD6B99231}" presName="hierChild5" presStyleCnt="0"/>
      <dgm:spPr/>
    </dgm:pt>
  </dgm:ptLst>
  <dgm:cxnLst>
    <dgm:cxn modelId="{C6383E7D-D312-46B1-9379-8B8007C83625}" type="presOf" srcId="{12AB11A2-A8BB-4720-A181-B48767C85A67}" destId="{1DA4D022-EA18-4DD7-A355-61E7915F8C47}" srcOrd="0" destOrd="0" presId="urn:microsoft.com/office/officeart/2005/8/layout/hierarchy1"/>
    <dgm:cxn modelId="{DDF57F1A-074F-40B6-800F-AC9F7BBF1CFE}" type="presOf" srcId="{04A86085-EF08-46C3-9FB8-4DA3D396C322}" destId="{CD73A4F0-72F2-4F56-95F4-25B272383F04}" srcOrd="0" destOrd="0" presId="urn:microsoft.com/office/officeart/2005/8/layout/hierarchy1"/>
    <dgm:cxn modelId="{5606C79A-17C6-4375-8494-4D7819868568}" type="presOf" srcId="{D33D442E-F60D-4D51-9130-F7EE72653AE7}" destId="{2F2292B8-D65A-41A8-8B0A-F707F8E402BC}" srcOrd="0" destOrd="0" presId="urn:microsoft.com/office/officeart/2005/8/layout/hierarchy1"/>
    <dgm:cxn modelId="{A9D8D475-FD8C-45BF-9B21-07F8547E9D77}" type="presOf" srcId="{22903E19-7FDE-4103-9571-827361691C17}" destId="{E2A0E334-DE48-4CD7-AABB-8565E7F3D8BE}" srcOrd="0" destOrd="0" presId="urn:microsoft.com/office/officeart/2005/8/layout/hierarchy1"/>
    <dgm:cxn modelId="{444133B6-D7D3-4497-BDE2-D02C39FA4F32}" type="presOf" srcId="{7C7872F9-0C76-4A98-B9FF-60850692AE7E}" destId="{727C57A1-28F2-475A-8236-2C4C86A9ADA1}" srcOrd="0" destOrd="0" presId="urn:microsoft.com/office/officeart/2005/8/layout/hierarchy1"/>
    <dgm:cxn modelId="{0BB0DD78-4AD1-45F1-86B0-28B83B64D001}" type="presOf" srcId="{55272EEF-F466-4D8B-89D5-EF3F97E5C337}" destId="{0B385F6E-1229-44E0-91CA-97E9C3E2C4C7}" srcOrd="0" destOrd="0" presId="urn:microsoft.com/office/officeart/2005/8/layout/hierarchy1"/>
    <dgm:cxn modelId="{5561541D-33B1-49DD-80BB-CF58B682EA25}" type="presOf" srcId="{0E2B9C64-26D9-476E-95B0-3963E40250D3}" destId="{89A68F2E-1101-4829-A90F-8FDB46C86744}" srcOrd="0" destOrd="0" presId="urn:microsoft.com/office/officeart/2005/8/layout/hierarchy1"/>
    <dgm:cxn modelId="{7D792C0B-2E6E-4B74-9AB0-04069CF6FB54}" type="presOf" srcId="{ABA13320-20F8-4F22-8582-763436686253}" destId="{B16A340C-2B9B-4AB7-A14D-8A4D2CEA40E3}" srcOrd="0" destOrd="0" presId="urn:microsoft.com/office/officeart/2005/8/layout/hierarchy1"/>
    <dgm:cxn modelId="{C30733D0-7F85-4FD1-819E-A8E064896427}" srcId="{55272EEF-F466-4D8B-89D5-EF3F97E5C337}" destId="{B2FDBD31-F74D-4928-877B-23CAB3E24B21}" srcOrd="0" destOrd="0" parTransId="{62D8C4E8-505A-4299-96AE-E6432D7EBB8A}" sibTransId="{F03DE084-523E-4D78-B99C-5732BFD13B83}"/>
    <dgm:cxn modelId="{BC726625-DF78-4E48-88A4-6A0AE6F8B17A}" type="presOf" srcId="{1CAE85DD-E203-47C2-8FAB-CFCAFBCF6EB3}" destId="{AA2D3CF7-45C0-4958-A4D0-D3976367FF26}" srcOrd="0" destOrd="0" presId="urn:microsoft.com/office/officeart/2005/8/layout/hierarchy1"/>
    <dgm:cxn modelId="{92E7E0CB-FDF5-4BF9-81CE-8C082DD956F4}" type="presOf" srcId="{1ABC47B6-0DCC-41D2-B18C-B7A9808EC86F}" destId="{11F31BEE-1186-4E78-909A-2BFA34CD2B52}" srcOrd="0" destOrd="0" presId="urn:microsoft.com/office/officeart/2005/8/layout/hierarchy1"/>
    <dgm:cxn modelId="{ADD0181B-F007-4523-A58D-7360A637F505}" srcId="{D33D442E-F60D-4D51-9130-F7EE72653AE7}" destId="{ABA13320-20F8-4F22-8582-763436686253}" srcOrd="0" destOrd="0" parTransId="{8418FC73-71C5-4834-AB10-8882A6931A5D}" sibTransId="{871779CC-70D7-4524-AA44-15E51D8A00F8}"/>
    <dgm:cxn modelId="{499CA45F-35C4-424C-8D4E-CC2A1F77DA01}" srcId="{7C7872F9-0C76-4A98-B9FF-60850692AE7E}" destId="{D33D442E-F60D-4D51-9130-F7EE72653AE7}" srcOrd="2" destOrd="0" parTransId="{22903E19-7FDE-4103-9571-827361691C17}" sibTransId="{CD1D3348-6726-44EC-AC60-F6209F6538EF}"/>
    <dgm:cxn modelId="{B41D892F-AB81-486F-A82C-85003A8C8D32}" type="presOf" srcId="{B2FDBD31-F74D-4928-877B-23CAB3E24B21}" destId="{2C1BA430-2BE7-463F-884F-8D6B1DB5F49E}" srcOrd="0" destOrd="0" presId="urn:microsoft.com/office/officeart/2005/8/layout/hierarchy1"/>
    <dgm:cxn modelId="{6E30035B-8AF4-4F44-B989-FC29CC61F62A}" type="presOf" srcId="{BB92EE1D-37A8-4388-B8C1-135D15BF9670}" destId="{E708B1D3-B266-4E10-ACCA-7E5FB0A87A8B}" srcOrd="0" destOrd="0" presId="urn:microsoft.com/office/officeart/2005/8/layout/hierarchy1"/>
    <dgm:cxn modelId="{C4A18483-2AB5-4D6B-BCB4-CF36BEE7899A}" srcId="{04A86085-EF08-46C3-9FB8-4DA3D396C322}" destId="{96573085-4D29-4DEF-B252-3280A20CC1F8}" srcOrd="0" destOrd="0" parTransId="{54EC6A76-4802-4B82-9701-38C28F3F1F9E}" sibTransId="{17C2359D-068B-40A9-8840-724A68F5AB88}"/>
    <dgm:cxn modelId="{7E0F2D63-FE10-4935-BF4F-831BDE3D4D3C}" type="presOf" srcId="{FABA1F2A-AE90-4F96-8463-25A2E898C357}" destId="{68C684A2-B9F0-4DB3-BF1B-AEB7DD8019CA}" srcOrd="0" destOrd="0" presId="urn:microsoft.com/office/officeart/2005/8/layout/hierarchy1"/>
    <dgm:cxn modelId="{A78CAEC5-CB65-46A2-89E2-75D7F2B5B6E4}" type="presOf" srcId="{96573085-4D29-4DEF-B252-3280A20CC1F8}" destId="{97DB1538-99EA-427F-88AF-9C9143A4C4D0}" srcOrd="0" destOrd="0" presId="urn:microsoft.com/office/officeart/2005/8/layout/hierarchy1"/>
    <dgm:cxn modelId="{81CF81EF-E519-4318-A913-F492932B036D}" type="presOf" srcId="{6BECC450-CA49-43FB-84F4-71B54890760D}" destId="{DD439DD1-188E-46D7-BCDF-49EFAE0AC382}" srcOrd="0" destOrd="0" presId="urn:microsoft.com/office/officeart/2005/8/layout/hierarchy1"/>
    <dgm:cxn modelId="{6A07C919-615C-4075-BB55-CE1896D39E23}" srcId="{96573085-4D29-4DEF-B252-3280A20CC1F8}" destId="{55272EEF-F466-4D8B-89D5-EF3F97E5C337}" srcOrd="1" destOrd="0" parTransId="{CD359CED-EFF3-4911-A175-2D92512B50EF}" sibTransId="{6C4E07E4-A4AB-49AC-AD33-BB56896D9BEA}"/>
    <dgm:cxn modelId="{2A3DFF8E-77FF-4D3A-8C52-72889F4BB7B3}" type="presOf" srcId="{CD359CED-EFF3-4911-A175-2D92512B50EF}" destId="{8B88B4FA-9DF2-4D28-B05A-380186A175A5}" srcOrd="0" destOrd="0" presId="urn:microsoft.com/office/officeart/2005/8/layout/hierarchy1"/>
    <dgm:cxn modelId="{9FFF57E2-9CAA-418E-B636-FD542C3F4AF4}" srcId="{7C7872F9-0C76-4A98-B9FF-60850692AE7E}" destId="{0FBE93FE-650C-4139-88D8-39C25B4F7CF5}" srcOrd="0" destOrd="0" parTransId="{BB92EE1D-37A8-4388-B8C1-135D15BF9670}" sibTransId="{37DB2B17-8966-496E-9D24-9ACA8FAD419D}"/>
    <dgm:cxn modelId="{7D8195CB-2A69-4071-BFDD-A6D16DD4B47F}" type="presOf" srcId="{0FBE93FE-650C-4139-88D8-39C25B4F7CF5}" destId="{A2EABCC3-9C5E-4D31-BE1A-90D610D5BECC}" srcOrd="0" destOrd="0" presId="urn:microsoft.com/office/officeart/2005/8/layout/hierarchy1"/>
    <dgm:cxn modelId="{06102D64-DF26-47ED-BCD1-735CC93A4073}" type="presOf" srcId="{62D8C4E8-505A-4299-96AE-E6432D7EBB8A}" destId="{F41E5D90-129D-492D-9909-925EA009C9AA}" srcOrd="0" destOrd="0" presId="urn:microsoft.com/office/officeart/2005/8/layout/hierarchy1"/>
    <dgm:cxn modelId="{C39CFA40-846A-4616-B876-392BCE1962CF}" srcId="{96573085-4D29-4DEF-B252-3280A20CC1F8}" destId="{7C7872F9-0C76-4A98-B9FF-60850692AE7E}" srcOrd="0" destOrd="0" parTransId="{1CF4E25B-0869-428F-93C4-0CE9D912F265}" sibTransId="{4F1AE4DE-9531-4D53-835A-BF6DE17C5B43}"/>
    <dgm:cxn modelId="{70952C25-606E-4515-9745-D3E5BA4804C5}" type="presOf" srcId="{1CF4E25B-0869-428F-93C4-0CE9D912F265}" destId="{77F2859D-34CB-4506-95E3-918F1ADBB590}" srcOrd="0" destOrd="0" presId="urn:microsoft.com/office/officeart/2005/8/layout/hierarchy1"/>
    <dgm:cxn modelId="{41F4AC3B-42B7-4144-9698-F5E9C286BF97}" srcId="{16631EC4-67D1-4644-AC4E-9B90E88DBFFE}" destId="{6BECC450-CA49-43FB-84F4-71B54890760D}" srcOrd="0" destOrd="0" parTransId="{FABA1F2A-AE90-4F96-8463-25A2E898C357}" sibTransId="{8ACAD204-C31D-4645-A6A8-2B7B09750EA7}"/>
    <dgm:cxn modelId="{3D22A01E-DFF6-448A-8F9F-94782C87C107}" type="presOf" srcId="{8418FC73-71C5-4834-AB10-8882A6931A5D}" destId="{DB3AF9A6-1EC8-4BD8-8F48-4023F397849F}" srcOrd="0" destOrd="0" presId="urn:microsoft.com/office/officeart/2005/8/layout/hierarchy1"/>
    <dgm:cxn modelId="{41A60D13-EECD-4DB6-B695-788462EED28E}" type="presOf" srcId="{16631EC4-67D1-4644-AC4E-9B90E88DBFFE}" destId="{49B119F0-37E7-43B8-95FB-7A5DE54717D0}" srcOrd="0" destOrd="0" presId="urn:microsoft.com/office/officeart/2005/8/layout/hierarchy1"/>
    <dgm:cxn modelId="{8590E145-D955-4003-8281-61F15758B995}" type="presOf" srcId="{99350EB9-2EA1-44D7-8DC7-7A5CD6B99231}" destId="{32AFFF7C-D87B-4DBD-B9E2-FA66B93E0412}" srcOrd="0" destOrd="0" presId="urn:microsoft.com/office/officeart/2005/8/layout/hierarchy1"/>
    <dgm:cxn modelId="{B6AFB0AC-2B28-47D3-A70A-A59A56DA01FA}" srcId="{B2FDBD31-F74D-4928-877B-23CAB3E24B21}" destId="{99350EB9-2EA1-44D7-8DC7-7A5CD6B99231}" srcOrd="0" destOrd="0" parTransId="{12AB11A2-A8BB-4720-A181-B48767C85A67}" sibTransId="{FF3FE93D-1B09-4144-B2DF-A2B97BC08FA3}"/>
    <dgm:cxn modelId="{603690F2-1E7F-4D54-9129-BA1FE5A6AFD2}" srcId="{0FBE93FE-650C-4139-88D8-39C25B4F7CF5}" destId="{1ABC47B6-0DCC-41D2-B18C-B7A9808EC86F}" srcOrd="0" destOrd="0" parTransId="{0E2B9C64-26D9-476E-95B0-3963E40250D3}" sibTransId="{33E2697A-A7E2-4640-B3E3-3C329DA97194}"/>
    <dgm:cxn modelId="{B168B84C-0ABC-435E-8CEC-91D451C74F37}" srcId="{7C7872F9-0C76-4A98-B9FF-60850692AE7E}" destId="{16631EC4-67D1-4644-AC4E-9B90E88DBFFE}" srcOrd="1" destOrd="0" parTransId="{1CAE85DD-E203-47C2-8FAB-CFCAFBCF6EB3}" sibTransId="{3E79E5ED-8DC6-4305-8E33-D24D89B103E2}"/>
    <dgm:cxn modelId="{64F64A88-E3D2-4A15-A98B-041DE25D3679}" type="presParOf" srcId="{CD73A4F0-72F2-4F56-95F4-25B272383F04}" destId="{AC526F73-E007-4E7C-BC2A-A2FDB65582CA}" srcOrd="0" destOrd="0" presId="urn:microsoft.com/office/officeart/2005/8/layout/hierarchy1"/>
    <dgm:cxn modelId="{5FCE57CA-EB68-482F-81EF-EA897802BD01}" type="presParOf" srcId="{AC526F73-E007-4E7C-BC2A-A2FDB65582CA}" destId="{F96D0092-655A-4EE0-9043-D2B7A0050E72}" srcOrd="0" destOrd="0" presId="urn:microsoft.com/office/officeart/2005/8/layout/hierarchy1"/>
    <dgm:cxn modelId="{0333F903-265D-43A5-BFC7-2FFC0EC85D35}" type="presParOf" srcId="{F96D0092-655A-4EE0-9043-D2B7A0050E72}" destId="{F426414A-C1E8-40B1-9EA8-7C5373956059}" srcOrd="0" destOrd="0" presId="urn:microsoft.com/office/officeart/2005/8/layout/hierarchy1"/>
    <dgm:cxn modelId="{8212599F-CF41-4FAB-A8DE-9A1A29236D91}" type="presParOf" srcId="{F96D0092-655A-4EE0-9043-D2B7A0050E72}" destId="{97DB1538-99EA-427F-88AF-9C9143A4C4D0}" srcOrd="1" destOrd="0" presId="urn:microsoft.com/office/officeart/2005/8/layout/hierarchy1"/>
    <dgm:cxn modelId="{142AF5A0-D28B-48EF-8A44-9B2D386792AB}" type="presParOf" srcId="{AC526F73-E007-4E7C-BC2A-A2FDB65582CA}" destId="{56311802-5672-414F-9A46-A195E22A89B2}" srcOrd="1" destOrd="0" presId="urn:microsoft.com/office/officeart/2005/8/layout/hierarchy1"/>
    <dgm:cxn modelId="{D0CD65EB-4533-4C2D-B92C-BB16C5EE22C0}" type="presParOf" srcId="{56311802-5672-414F-9A46-A195E22A89B2}" destId="{77F2859D-34CB-4506-95E3-918F1ADBB590}" srcOrd="0" destOrd="0" presId="urn:microsoft.com/office/officeart/2005/8/layout/hierarchy1"/>
    <dgm:cxn modelId="{0DF2AFE2-E07D-476C-AEFF-D8B4B4043D87}" type="presParOf" srcId="{56311802-5672-414F-9A46-A195E22A89B2}" destId="{3EF27C42-7EA0-4277-BEDE-C0F72CB47D0F}" srcOrd="1" destOrd="0" presId="urn:microsoft.com/office/officeart/2005/8/layout/hierarchy1"/>
    <dgm:cxn modelId="{68AC3C02-49BE-493D-8882-0C4C3221D6C6}" type="presParOf" srcId="{3EF27C42-7EA0-4277-BEDE-C0F72CB47D0F}" destId="{D9554B5A-EEE7-4CC0-8DAC-046C9047C200}" srcOrd="0" destOrd="0" presId="urn:microsoft.com/office/officeart/2005/8/layout/hierarchy1"/>
    <dgm:cxn modelId="{56F9C7D6-DB56-4AE3-90AB-13A2D09672F1}" type="presParOf" srcId="{D9554B5A-EEE7-4CC0-8DAC-046C9047C200}" destId="{38BC7B0A-B313-4392-A581-2CEB05756BF8}" srcOrd="0" destOrd="0" presId="urn:microsoft.com/office/officeart/2005/8/layout/hierarchy1"/>
    <dgm:cxn modelId="{5F19D8E9-4FCA-44C0-AB2A-CDCA24E98573}" type="presParOf" srcId="{D9554B5A-EEE7-4CC0-8DAC-046C9047C200}" destId="{727C57A1-28F2-475A-8236-2C4C86A9ADA1}" srcOrd="1" destOrd="0" presId="urn:microsoft.com/office/officeart/2005/8/layout/hierarchy1"/>
    <dgm:cxn modelId="{B188D35E-EA54-4F83-B36A-AFBA7AC697D7}" type="presParOf" srcId="{3EF27C42-7EA0-4277-BEDE-C0F72CB47D0F}" destId="{924F6D9B-E454-4E6E-9B98-77806D8FE138}" srcOrd="1" destOrd="0" presId="urn:microsoft.com/office/officeart/2005/8/layout/hierarchy1"/>
    <dgm:cxn modelId="{2D83F5FB-EEB0-4F26-94E4-52610D90AA42}" type="presParOf" srcId="{924F6D9B-E454-4E6E-9B98-77806D8FE138}" destId="{E708B1D3-B266-4E10-ACCA-7E5FB0A87A8B}" srcOrd="0" destOrd="0" presId="urn:microsoft.com/office/officeart/2005/8/layout/hierarchy1"/>
    <dgm:cxn modelId="{EB27BD1A-05CB-4BE1-A6F3-026BDE3FF8B0}" type="presParOf" srcId="{924F6D9B-E454-4E6E-9B98-77806D8FE138}" destId="{8634ADE6-5090-4710-89C8-A91EBE0BD532}" srcOrd="1" destOrd="0" presId="urn:microsoft.com/office/officeart/2005/8/layout/hierarchy1"/>
    <dgm:cxn modelId="{DDDEE5B3-0068-4EAD-B81A-043529AD35A0}" type="presParOf" srcId="{8634ADE6-5090-4710-89C8-A91EBE0BD532}" destId="{E7F832AB-10CA-4608-8C6C-26ACB20734F0}" srcOrd="0" destOrd="0" presId="urn:microsoft.com/office/officeart/2005/8/layout/hierarchy1"/>
    <dgm:cxn modelId="{62916EAD-9A4F-4F62-97D2-40A1F45D1926}" type="presParOf" srcId="{E7F832AB-10CA-4608-8C6C-26ACB20734F0}" destId="{92362189-BA95-4BDE-95C2-BF45181BD9B2}" srcOrd="0" destOrd="0" presId="urn:microsoft.com/office/officeart/2005/8/layout/hierarchy1"/>
    <dgm:cxn modelId="{01B4C905-7B9C-4C24-9B0A-759CE96AB4B9}" type="presParOf" srcId="{E7F832AB-10CA-4608-8C6C-26ACB20734F0}" destId="{A2EABCC3-9C5E-4D31-BE1A-90D610D5BECC}" srcOrd="1" destOrd="0" presId="urn:microsoft.com/office/officeart/2005/8/layout/hierarchy1"/>
    <dgm:cxn modelId="{821EB1D6-BF7C-4117-8A0D-C80EA8104C5C}" type="presParOf" srcId="{8634ADE6-5090-4710-89C8-A91EBE0BD532}" destId="{5A9AD1F1-9A60-438B-AEBB-D9A8491F896A}" srcOrd="1" destOrd="0" presId="urn:microsoft.com/office/officeart/2005/8/layout/hierarchy1"/>
    <dgm:cxn modelId="{3A716B25-FB53-47D6-AD56-2380DEA7EF45}" type="presParOf" srcId="{5A9AD1F1-9A60-438B-AEBB-D9A8491F896A}" destId="{89A68F2E-1101-4829-A90F-8FDB46C86744}" srcOrd="0" destOrd="0" presId="urn:microsoft.com/office/officeart/2005/8/layout/hierarchy1"/>
    <dgm:cxn modelId="{E69B4AF6-A142-4DF0-B3D4-15F137B52200}" type="presParOf" srcId="{5A9AD1F1-9A60-438B-AEBB-D9A8491F896A}" destId="{E319EE69-8AC4-4550-ADE2-D52F53E01BA2}" srcOrd="1" destOrd="0" presId="urn:microsoft.com/office/officeart/2005/8/layout/hierarchy1"/>
    <dgm:cxn modelId="{BD16F42E-FADB-4F04-8E4B-7900D5F83372}" type="presParOf" srcId="{E319EE69-8AC4-4550-ADE2-D52F53E01BA2}" destId="{E12469AA-29A8-46CE-9C2F-D14FA81BBCA3}" srcOrd="0" destOrd="0" presId="urn:microsoft.com/office/officeart/2005/8/layout/hierarchy1"/>
    <dgm:cxn modelId="{DE7FFBB5-8CA6-4841-8278-80A2D1D80463}" type="presParOf" srcId="{E12469AA-29A8-46CE-9C2F-D14FA81BBCA3}" destId="{EA8B8A2A-FCFC-4F7C-9915-5508A2D310F9}" srcOrd="0" destOrd="0" presId="urn:microsoft.com/office/officeart/2005/8/layout/hierarchy1"/>
    <dgm:cxn modelId="{3E87BE2F-76E7-4CF3-8A37-BC26086B4359}" type="presParOf" srcId="{E12469AA-29A8-46CE-9C2F-D14FA81BBCA3}" destId="{11F31BEE-1186-4E78-909A-2BFA34CD2B52}" srcOrd="1" destOrd="0" presId="urn:microsoft.com/office/officeart/2005/8/layout/hierarchy1"/>
    <dgm:cxn modelId="{B12FA823-8B75-48A5-9534-D3F846DF30C7}" type="presParOf" srcId="{E319EE69-8AC4-4550-ADE2-D52F53E01BA2}" destId="{56E92051-42AC-46AC-A05B-A9DBD2C3492B}" srcOrd="1" destOrd="0" presId="urn:microsoft.com/office/officeart/2005/8/layout/hierarchy1"/>
    <dgm:cxn modelId="{5B283B42-B721-4A9D-B82D-B0703D95050D}" type="presParOf" srcId="{924F6D9B-E454-4E6E-9B98-77806D8FE138}" destId="{AA2D3CF7-45C0-4958-A4D0-D3976367FF26}" srcOrd="2" destOrd="0" presId="urn:microsoft.com/office/officeart/2005/8/layout/hierarchy1"/>
    <dgm:cxn modelId="{D09634DE-BC88-46FF-B6A9-8507097C10BC}" type="presParOf" srcId="{924F6D9B-E454-4E6E-9B98-77806D8FE138}" destId="{1F36B6C2-7DA0-4A8F-A3D5-481A49BC22B2}" srcOrd="3" destOrd="0" presId="urn:microsoft.com/office/officeart/2005/8/layout/hierarchy1"/>
    <dgm:cxn modelId="{8BD4C8AC-3344-4F0D-B8C2-C45512077B01}" type="presParOf" srcId="{1F36B6C2-7DA0-4A8F-A3D5-481A49BC22B2}" destId="{1D66861A-E3BE-4C8F-8F7A-8F56917867B1}" srcOrd="0" destOrd="0" presId="urn:microsoft.com/office/officeart/2005/8/layout/hierarchy1"/>
    <dgm:cxn modelId="{7257E034-3AF1-4351-88B4-C914F7C8F7F3}" type="presParOf" srcId="{1D66861A-E3BE-4C8F-8F7A-8F56917867B1}" destId="{C0778CB1-AE2E-4AF1-A946-9135A6514EFC}" srcOrd="0" destOrd="0" presId="urn:microsoft.com/office/officeart/2005/8/layout/hierarchy1"/>
    <dgm:cxn modelId="{7A8A6701-940E-4B45-A042-ADA04FB7D666}" type="presParOf" srcId="{1D66861A-E3BE-4C8F-8F7A-8F56917867B1}" destId="{49B119F0-37E7-43B8-95FB-7A5DE54717D0}" srcOrd="1" destOrd="0" presId="urn:microsoft.com/office/officeart/2005/8/layout/hierarchy1"/>
    <dgm:cxn modelId="{098F9279-91FB-4108-A97E-FD1A90818CFC}" type="presParOf" srcId="{1F36B6C2-7DA0-4A8F-A3D5-481A49BC22B2}" destId="{42BDF7DF-45E8-4D1E-B0A0-2CAFD24BF6C2}" srcOrd="1" destOrd="0" presId="urn:microsoft.com/office/officeart/2005/8/layout/hierarchy1"/>
    <dgm:cxn modelId="{C9862358-B3A3-4769-93CA-DDA43C5A3B71}" type="presParOf" srcId="{42BDF7DF-45E8-4D1E-B0A0-2CAFD24BF6C2}" destId="{68C684A2-B9F0-4DB3-BF1B-AEB7DD8019CA}" srcOrd="0" destOrd="0" presId="urn:microsoft.com/office/officeart/2005/8/layout/hierarchy1"/>
    <dgm:cxn modelId="{58517E4D-19DF-4E8C-84AA-30DD041CB1BA}" type="presParOf" srcId="{42BDF7DF-45E8-4D1E-B0A0-2CAFD24BF6C2}" destId="{D9CD1707-5704-482A-BB98-613E8744DE18}" srcOrd="1" destOrd="0" presId="urn:microsoft.com/office/officeart/2005/8/layout/hierarchy1"/>
    <dgm:cxn modelId="{4395C9AF-33AF-4C98-97BC-A3A6D120C8B3}" type="presParOf" srcId="{D9CD1707-5704-482A-BB98-613E8744DE18}" destId="{0EA0D95E-E25C-4636-A23E-5642015AC734}" srcOrd="0" destOrd="0" presId="urn:microsoft.com/office/officeart/2005/8/layout/hierarchy1"/>
    <dgm:cxn modelId="{B793A3E2-D7B4-4886-B28E-5BEB50C9C756}" type="presParOf" srcId="{0EA0D95E-E25C-4636-A23E-5642015AC734}" destId="{A9DAF13B-3EDD-4BC7-88E5-263594689400}" srcOrd="0" destOrd="0" presId="urn:microsoft.com/office/officeart/2005/8/layout/hierarchy1"/>
    <dgm:cxn modelId="{78F51B81-E87A-4D5F-8186-727CD1B7CDE9}" type="presParOf" srcId="{0EA0D95E-E25C-4636-A23E-5642015AC734}" destId="{DD439DD1-188E-46D7-BCDF-49EFAE0AC382}" srcOrd="1" destOrd="0" presId="urn:microsoft.com/office/officeart/2005/8/layout/hierarchy1"/>
    <dgm:cxn modelId="{2E7D22A7-08BA-496D-BFEB-3181ADCE3373}" type="presParOf" srcId="{D9CD1707-5704-482A-BB98-613E8744DE18}" destId="{59224980-F3BE-443D-BB4C-85DA8CB7EE0A}" srcOrd="1" destOrd="0" presId="urn:microsoft.com/office/officeart/2005/8/layout/hierarchy1"/>
    <dgm:cxn modelId="{C0BEE829-73B5-40DD-84B7-82493DFC02F6}" type="presParOf" srcId="{924F6D9B-E454-4E6E-9B98-77806D8FE138}" destId="{E2A0E334-DE48-4CD7-AABB-8565E7F3D8BE}" srcOrd="4" destOrd="0" presId="urn:microsoft.com/office/officeart/2005/8/layout/hierarchy1"/>
    <dgm:cxn modelId="{3C3848F1-780C-47B6-8292-0BE62ACFF953}" type="presParOf" srcId="{924F6D9B-E454-4E6E-9B98-77806D8FE138}" destId="{E58ACC78-40F4-4B20-9CBF-D221A11FA67E}" srcOrd="5" destOrd="0" presId="urn:microsoft.com/office/officeart/2005/8/layout/hierarchy1"/>
    <dgm:cxn modelId="{7E166196-AD05-463D-BF8F-CD94CD2E3AD3}" type="presParOf" srcId="{E58ACC78-40F4-4B20-9CBF-D221A11FA67E}" destId="{BFFE8745-2201-435B-ACF8-A79499860874}" srcOrd="0" destOrd="0" presId="urn:microsoft.com/office/officeart/2005/8/layout/hierarchy1"/>
    <dgm:cxn modelId="{864A4D08-2B6F-4E80-B754-288268D998BA}" type="presParOf" srcId="{BFFE8745-2201-435B-ACF8-A79499860874}" destId="{01242BD7-D50D-4F80-9F16-CB8A0E3CCFE1}" srcOrd="0" destOrd="0" presId="urn:microsoft.com/office/officeart/2005/8/layout/hierarchy1"/>
    <dgm:cxn modelId="{C105CE6E-3BE1-471A-AA7D-E8B6AFA164F6}" type="presParOf" srcId="{BFFE8745-2201-435B-ACF8-A79499860874}" destId="{2F2292B8-D65A-41A8-8B0A-F707F8E402BC}" srcOrd="1" destOrd="0" presId="urn:microsoft.com/office/officeart/2005/8/layout/hierarchy1"/>
    <dgm:cxn modelId="{0533D816-A867-4DBC-AAF4-971DA92781EB}" type="presParOf" srcId="{E58ACC78-40F4-4B20-9CBF-D221A11FA67E}" destId="{7C8CD72D-61CC-4C0C-926B-E5D89FFA3890}" srcOrd="1" destOrd="0" presId="urn:microsoft.com/office/officeart/2005/8/layout/hierarchy1"/>
    <dgm:cxn modelId="{FB257CF4-8C6B-421B-BFD8-9A889FA3BCB9}" type="presParOf" srcId="{7C8CD72D-61CC-4C0C-926B-E5D89FFA3890}" destId="{DB3AF9A6-1EC8-4BD8-8F48-4023F397849F}" srcOrd="0" destOrd="0" presId="urn:microsoft.com/office/officeart/2005/8/layout/hierarchy1"/>
    <dgm:cxn modelId="{DF63E353-93E9-4D24-AAC3-6F671997B53B}" type="presParOf" srcId="{7C8CD72D-61CC-4C0C-926B-E5D89FFA3890}" destId="{B2F94218-0BD2-415D-BA37-BF92B971859F}" srcOrd="1" destOrd="0" presId="urn:microsoft.com/office/officeart/2005/8/layout/hierarchy1"/>
    <dgm:cxn modelId="{178FA4F3-A793-4BC4-8151-1F91A97F1EC9}" type="presParOf" srcId="{B2F94218-0BD2-415D-BA37-BF92B971859F}" destId="{09487182-E832-459D-9D56-D642ED3C3F23}" srcOrd="0" destOrd="0" presId="urn:microsoft.com/office/officeart/2005/8/layout/hierarchy1"/>
    <dgm:cxn modelId="{17C6AB4A-51B2-4F78-81BA-A25E55DF1CCB}" type="presParOf" srcId="{09487182-E832-459D-9D56-D642ED3C3F23}" destId="{9AF61432-4043-4A9F-8F65-A4DE1935D768}" srcOrd="0" destOrd="0" presId="urn:microsoft.com/office/officeart/2005/8/layout/hierarchy1"/>
    <dgm:cxn modelId="{D06B7A4E-FAA1-4E5A-BC10-51E6900DFB1D}" type="presParOf" srcId="{09487182-E832-459D-9D56-D642ED3C3F23}" destId="{B16A340C-2B9B-4AB7-A14D-8A4D2CEA40E3}" srcOrd="1" destOrd="0" presId="urn:microsoft.com/office/officeart/2005/8/layout/hierarchy1"/>
    <dgm:cxn modelId="{EFD8E0BD-3184-4363-A393-C2948F6FC1C3}" type="presParOf" srcId="{B2F94218-0BD2-415D-BA37-BF92B971859F}" destId="{4347E69C-EEFF-431D-993D-7AC608B98303}" srcOrd="1" destOrd="0" presId="urn:microsoft.com/office/officeart/2005/8/layout/hierarchy1"/>
    <dgm:cxn modelId="{56DD8B1E-9B8F-4B52-97A1-364EBE168755}" type="presParOf" srcId="{56311802-5672-414F-9A46-A195E22A89B2}" destId="{8B88B4FA-9DF2-4D28-B05A-380186A175A5}" srcOrd="2" destOrd="0" presId="urn:microsoft.com/office/officeart/2005/8/layout/hierarchy1"/>
    <dgm:cxn modelId="{F537D2D0-02C5-4027-B5FE-589120D070B0}" type="presParOf" srcId="{56311802-5672-414F-9A46-A195E22A89B2}" destId="{6E5D5C09-DB2A-490F-B78E-F270C7E633A4}" srcOrd="3" destOrd="0" presId="urn:microsoft.com/office/officeart/2005/8/layout/hierarchy1"/>
    <dgm:cxn modelId="{EEE1ED33-D9D6-4174-8E8E-D31317A33BF8}" type="presParOf" srcId="{6E5D5C09-DB2A-490F-B78E-F270C7E633A4}" destId="{4955F7EB-784D-4310-A63F-0B1E8D66E2C6}" srcOrd="0" destOrd="0" presId="urn:microsoft.com/office/officeart/2005/8/layout/hierarchy1"/>
    <dgm:cxn modelId="{61890876-6679-450A-BB86-ACA7AB386359}" type="presParOf" srcId="{4955F7EB-784D-4310-A63F-0B1E8D66E2C6}" destId="{268B28CE-EF7F-41A7-9DD5-4366E4F803D9}" srcOrd="0" destOrd="0" presId="urn:microsoft.com/office/officeart/2005/8/layout/hierarchy1"/>
    <dgm:cxn modelId="{5A93466B-8D6F-490B-9A22-E56332484526}" type="presParOf" srcId="{4955F7EB-784D-4310-A63F-0B1E8D66E2C6}" destId="{0B385F6E-1229-44E0-91CA-97E9C3E2C4C7}" srcOrd="1" destOrd="0" presId="urn:microsoft.com/office/officeart/2005/8/layout/hierarchy1"/>
    <dgm:cxn modelId="{DB81BAB0-0532-49B7-B637-FC6FD4CD11A0}" type="presParOf" srcId="{6E5D5C09-DB2A-490F-B78E-F270C7E633A4}" destId="{623C9DFD-E015-43FD-A0EE-5385202C8C87}" srcOrd="1" destOrd="0" presId="urn:microsoft.com/office/officeart/2005/8/layout/hierarchy1"/>
    <dgm:cxn modelId="{4B55CCBB-0CF0-4D38-A511-288FAD8C8CCC}" type="presParOf" srcId="{623C9DFD-E015-43FD-A0EE-5385202C8C87}" destId="{F41E5D90-129D-492D-9909-925EA009C9AA}" srcOrd="0" destOrd="0" presId="urn:microsoft.com/office/officeart/2005/8/layout/hierarchy1"/>
    <dgm:cxn modelId="{842C8E4A-419B-406A-BAC4-523704C28C1A}" type="presParOf" srcId="{623C9DFD-E015-43FD-A0EE-5385202C8C87}" destId="{18B2FE94-1D38-4EB1-A484-9E3399F02EAB}" srcOrd="1" destOrd="0" presId="urn:microsoft.com/office/officeart/2005/8/layout/hierarchy1"/>
    <dgm:cxn modelId="{EFC582E5-2369-4AB8-AC1E-C1F5511AB90D}" type="presParOf" srcId="{18B2FE94-1D38-4EB1-A484-9E3399F02EAB}" destId="{450EE70B-A71E-469B-87B0-C225A1363740}" srcOrd="0" destOrd="0" presId="urn:microsoft.com/office/officeart/2005/8/layout/hierarchy1"/>
    <dgm:cxn modelId="{6341AC8C-798B-42AF-BB07-3D364122B263}" type="presParOf" srcId="{450EE70B-A71E-469B-87B0-C225A1363740}" destId="{F9492AC7-7B9C-44B3-BCA3-3975F4FCE00C}" srcOrd="0" destOrd="0" presId="urn:microsoft.com/office/officeart/2005/8/layout/hierarchy1"/>
    <dgm:cxn modelId="{3B082461-EA58-4F63-A238-47C5348AC0A5}" type="presParOf" srcId="{450EE70B-A71E-469B-87B0-C225A1363740}" destId="{2C1BA430-2BE7-463F-884F-8D6B1DB5F49E}" srcOrd="1" destOrd="0" presId="urn:microsoft.com/office/officeart/2005/8/layout/hierarchy1"/>
    <dgm:cxn modelId="{B8FCF279-5482-4837-9FA0-1FF4C0C14AD0}" type="presParOf" srcId="{18B2FE94-1D38-4EB1-A484-9E3399F02EAB}" destId="{C5BD1C77-AF6F-4B26-83B0-A6B4A5CDB722}" srcOrd="1" destOrd="0" presId="urn:microsoft.com/office/officeart/2005/8/layout/hierarchy1"/>
    <dgm:cxn modelId="{91D8B2EC-B46F-40DC-8B86-AA8B65BEE706}" type="presParOf" srcId="{C5BD1C77-AF6F-4B26-83B0-A6B4A5CDB722}" destId="{1DA4D022-EA18-4DD7-A355-61E7915F8C47}" srcOrd="0" destOrd="0" presId="urn:microsoft.com/office/officeart/2005/8/layout/hierarchy1"/>
    <dgm:cxn modelId="{E33780CC-4B7B-4C3E-B70B-3128294DBFE8}" type="presParOf" srcId="{C5BD1C77-AF6F-4B26-83B0-A6B4A5CDB722}" destId="{86E3A830-D6AC-4A52-8707-CB1F4940302D}" srcOrd="1" destOrd="0" presId="urn:microsoft.com/office/officeart/2005/8/layout/hierarchy1"/>
    <dgm:cxn modelId="{59BF6989-C0C5-4893-8054-0D052451ADA0}" type="presParOf" srcId="{86E3A830-D6AC-4A52-8707-CB1F4940302D}" destId="{5F738DAE-9B56-4D3A-9E90-956EAB26A333}" srcOrd="0" destOrd="0" presId="urn:microsoft.com/office/officeart/2005/8/layout/hierarchy1"/>
    <dgm:cxn modelId="{85CFB735-DA34-4E32-B07D-D629E03F17E1}" type="presParOf" srcId="{5F738DAE-9B56-4D3A-9E90-956EAB26A333}" destId="{B1CB9D50-FB17-494D-AE52-367AED9F649A}" srcOrd="0" destOrd="0" presId="urn:microsoft.com/office/officeart/2005/8/layout/hierarchy1"/>
    <dgm:cxn modelId="{D52DC50F-5643-4A78-999F-4827977967C6}" type="presParOf" srcId="{5F738DAE-9B56-4D3A-9E90-956EAB26A333}" destId="{32AFFF7C-D87B-4DBD-B9E2-FA66B93E0412}" srcOrd="1" destOrd="0" presId="urn:microsoft.com/office/officeart/2005/8/layout/hierarchy1"/>
    <dgm:cxn modelId="{AB3CD94F-7F04-4EFF-93A4-4FD2EC72C167}" type="presParOf" srcId="{86E3A830-D6AC-4A52-8707-CB1F4940302D}" destId="{9EABFAF8-D2B0-40EB-9D06-DBC95BCF619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FE87A55-7A6A-4D50-8499-6F3130B05A44}"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US"/>
        </a:p>
      </dgm:t>
    </dgm:pt>
    <dgm:pt modelId="{15A042CC-8AE3-4F8E-88D5-FF22C7A00BEE}">
      <dgm:prSet phldrT="[Text]"/>
      <dgm:spPr>
        <a:solidFill>
          <a:schemeClr val="accent2">
            <a:lumMod val="60000"/>
            <a:lumOff val="40000"/>
          </a:schemeClr>
        </a:solidFill>
      </dgm:spPr>
      <dgm:t>
        <a:bodyPr/>
        <a:lstStyle/>
        <a:p>
          <a:r>
            <a:rPr lang="en-US" b="1" dirty="0" smtClean="0">
              <a:solidFill>
                <a:schemeClr val="tx1"/>
              </a:solidFill>
              <a:latin typeface="Garamond" panose="02020404030301010803" pitchFamily="18" charset="0"/>
            </a:rPr>
            <a:t>Tax invoice raised</a:t>
          </a:r>
          <a:endParaRPr lang="en-US" b="1" dirty="0">
            <a:solidFill>
              <a:schemeClr val="tx1"/>
            </a:solidFill>
            <a:latin typeface="Garamond" panose="02020404030301010803" pitchFamily="18" charset="0"/>
          </a:endParaRPr>
        </a:p>
      </dgm:t>
    </dgm:pt>
    <dgm:pt modelId="{BC4921BC-C6B9-47B4-A507-123282B9A022}" type="parTrans" cxnId="{9F2DE38F-71FD-4975-9B7B-54CD629C98FB}">
      <dgm:prSet/>
      <dgm:spPr/>
      <dgm:t>
        <a:bodyPr/>
        <a:lstStyle/>
        <a:p>
          <a:endParaRPr lang="en-US"/>
        </a:p>
      </dgm:t>
    </dgm:pt>
    <dgm:pt modelId="{9A4A10A2-C4CC-4520-B9BB-56E482871E9C}" type="sibTrans" cxnId="{9F2DE38F-71FD-4975-9B7B-54CD629C98FB}">
      <dgm:prSet/>
      <dgm:spPr/>
      <dgm:t>
        <a:bodyPr/>
        <a:lstStyle/>
        <a:p>
          <a:endParaRPr lang="en-US"/>
        </a:p>
      </dgm:t>
    </dgm:pt>
    <dgm:pt modelId="{29721E07-C108-47BE-8F37-790252525A20}">
      <dgm:prSet phldrT="[Text]" custT="1"/>
      <dgm:spPr>
        <a:solidFill>
          <a:schemeClr val="accent4">
            <a:lumMod val="60000"/>
            <a:lumOff val="40000"/>
          </a:schemeClr>
        </a:solidFill>
      </dgm:spPr>
      <dgm:t>
        <a:bodyPr/>
        <a:lstStyle/>
        <a:p>
          <a:pPr algn="just"/>
          <a:r>
            <a:rPr lang="en-IN" sz="2400" b="1" baseline="0" dirty="0" smtClean="0">
              <a:solidFill>
                <a:schemeClr val="tx1">
                  <a:lumMod val="95000"/>
                  <a:lumOff val="5000"/>
                </a:schemeClr>
              </a:solidFill>
              <a:latin typeface="Garamond" panose="02020404030301010803" pitchFamily="18" charset="0"/>
            </a:rPr>
            <a:t>Taxable value or tax charged is found to be in excess, or</a:t>
          </a:r>
        </a:p>
        <a:p>
          <a:pPr algn="just"/>
          <a:r>
            <a:rPr lang="en-IN" sz="2400" b="1" baseline="0" dirty="0" smtClean="0">
              <a:solidFill>
                <a:schemeClr val="tx1">
                  <a:lumMod val="95000"/>
                  <a:lumOff val="5000"/>
                </a:schemeClr>
              </a:solidFill>
              <a:latin typeface="Garamond" panose="02020404030301010803" pitchFamily="18" charset="0"/>
            </a:rPr>
            <a:t>Goods are returned, or</a:t>
          </a:r>
        </a:p>
        <a:p>
          <a:pPr algn="just"/>
          <a:r>
            <a:rPr lang="en-IN" sz="2400" b="1" baseline="0" dirty="0" smtClean="0">
              <a:solidFill>
                <a:schemeClr val="tx1">
                  <a:lumMod val="95000"/>
                  <a:lumOff val="5000"/>
                </a:schemeClr>
              </a:solidFill>
              <a:latin typeface="Garamond" panose="02020404030301010803" pitchFamily="18" charset="0"/>
            </a:rPr>
            <a:t>Goods or services are found to be deficient</a:t>
          </a:r>
          <a:endParaRPr lang="en-US" sz="2400" dirty="0"/>
        </a:p>
      </dgm:t>
    </dgm:pt>
    <dgm:pt modelId="{2979981F-7BA3-4519-86B5-CB38266894B8}" type="parTrans" cxnId="{0C280011-3AEB-476D-A759-7522D5BEC03C}">
      <dgm:prSet/>
      <dgm:spPr/>
      <dgm:t>
        <a:bodyPr/>
        <a:lstStyle/>
        <a:p>
          <a:endParaRPr lang="en-US"/>
        </a:p>
      </dgm:t>
    </dgm:pt>
    <dgm:pt modelId="{E4C4996A-EC42-441D-8A16-23DCBB028620}" type="sibTrans" cxnId="{0C280011-3AEB-476D-A759-7522D5BEC03C}">
      <dgm:prSet/>
      <dgm:spPr/>
      <dgm:t>
        <a:bodyPr/>
        <a:lstStyle/>
        <a:p>
          <a:endParaRPr lang="en-US"/>
        </a:p>
      </dgm:t>
    </dgm:pt>
    <dgm:pt modelId="{73149DD1-CF35-4056-8A0E-C5F810544A9A}">
      <dgm:prSet phldrT="[Text]"/>
      <dgm:spPr/>
      <dgm:t>
        <a:bodyPr/>
        <a:lstStyle/>
        <a:p>
          <a:endParaRPr lang="en-US" dirty="0"/>
        </a:p>
      </dgm:t>
    </dgm:pt>
    <dgm:pt modelId="{4B237117-3BD0-4CE8-B585-C74CD7B756D7}" type="parTrans" cxnId="{545329BD-B2D5-47C8-96B5-147A2CF08C78}">
      <dgm:prSet/>
      <dgm:spPr/>
      <dgm:t>
        <a:bodyPr/>
        <a:lstStyle/>
        <a:p>
          <a:endParaRPr lang="en-US"/>
        </a:p>
      </dgm:t>
    </dgm:pt>
    <dgm:pt modelId="{B4C985B8-C119-4532-B92F-57D15F85A5F1}" type="sibTrans" cxnId="{545329BD-B2D5-47C8-96B5-147A2CF08C78}">
      <dgm:prSet/>
      <dgm:spPr/>
      <dgm:t>
        <a:bodyPr/>
        <a:lstStyle/>
        <a:p>
          <a:endParaRPr lang="en-US"/>
        </a:p>
      </dgm:t>
    </dgm:pt>
    <dgm:pt modelId="{BE1C779D-8EB0-4345-8839-02F7A8EFA889}">
      <dgm:prSet phldrT="[Text]" custT="1"/>
      <dgm:spPr>
        <a:solidFill>
          <a:srgbClr val="00B050"/>
        </a:solidFill>
      </dgm:spPr>
      <dgm:t>
        <a:bodyPr/>
        <a:lstStyle/>
        <a:p>
          <a:r>
            <a:rPr lang="en-US" sz="3200" b="1" dirty="0" smtClean="0">
              <a:solidFill>
                <a:schemeClr val="tx1"/>
              </a:solidFill>
              <a:latin typeface="Garamond" panose="02020404030301010803" pitchFamily="18" charset="0"/>
            </a:rPr>
            <a:t>CREDIT NOTE</a:t>
          </a:r>
          <a:endParaRPr lang="en-US" sz="3200" b="1" dirty="0">
            <a:solidFill>
              <a:schemeClr val="tx1"/>
            </a:solidFill>
            <a:latin typeface="Garamond" panose="02020404030301010803" pitchFamily="18" charset="0"/>
          </a:endParaRPr>
        </a:p>
      </dgm:t>
    </dgm:pt>
    <dgm:pt modelId="{0DC69363-B39E-44F6-9837-92EAC824080B}" type="parTrans" cxnId="{9B36766F-9573-4DBD-B232-51843CEA6A9B}">
      <dgm:prSet/>
      <dgm:spPr/>
      <dgm:t>
        <a:bodyPr/>
        <a:lstStyle/>
        <a:p>
          <a:endParaRPr lang="en-US"/>
        </a:p>
      </dgm:t>
    </dgm:pt>
    <dgm:pt modelId="{CFD83A88-5B2E-42A0-BF58-0E395D9965C9}" type="sibTrans" cxnId="{9B36766F-9573-4DBD-B232-51843CEA6A9B}">
      <dgm:prSet/>
      <dgm:spPr/>
      <dgm:t>
        <a:bodyPr/>
        <a:lstStyle/>
        <a:p>
          <a:endParaRPr lang="en-US"/>
        </a:p>
      </dgm:t>
    </dgm:pt>
    <dgm:pt modelId="{3DEA52FC-A188-4989-88C9-9BA1DAC1E7D8}" type="pres">
      <dgm:prSet presAssocID="{4FE87A55-7A6A-4D50-8499-6F3130B05A44}" presName="rootnode" presStyleCnt="0">
        <dgm:presLayoutVars>
          <dgm:chMax/>
          <dgm:chPref/>
          <dgm:dir/>
          <dgm:animLvl val="lvl"/>
        </dgm:presLayoutVars>
      </dgm:prSet>
      <dgm:spPr/>
      <dgm:t>
        <a:bodyPr/>
        <a:lstStyle/>
        <a:p>
          <a:endParaRPr lang="en-IN"/>
        </a:p>
      </dgm:t>
    </dgm:pt>
    <dgm:pt modelId="{AC159E7C-E263-46B4-8E9C-5FBA85C10E7D}" type="pres">
      <dgm:prSet presAssocID="{15A042CC-8AE3-4F8E-88D5-FF22C7A00BEE}" presName="composite" presStyleCnt="0"/>
      <dgm:spPr/>
    </dgm:pt>
    <dgm:pt modelId="{C9FDAB1F-6877-4246-90C7-E7225603FFC7}" type="pres">
      <dgm:prSet presAssocID="{15A042CC-8AE3-4F8E-88D5-FF22C7A00BEE}" presName="bentUpArrow1" presStyleLbl="alignImgPlace1" presStyleIdx="0" presStyleCnt="2" custScaleY="49698" custLinFactNeighborY="-59475"/>
      <dgm:spPr/>
    </dgm:pt>
    <dgm:pt modelId="{6A184E7A-8A4C-4F18-8E56-0A7B2FA85F7E}" type="pres">
      <dgm:prSet presAssocID="{15A042CC-8AE3-4F8E-88D5-FF22C7A00BEE}" presName="ParentText" presStyleLbl="node1" presStyleIdx="0" presStyleCnt="3" custScaleX="97557" custScaleY="53926" custLinFactNeighborX="-58557" custLinFactNeighborY="-27188">
        <dgm:presLayoutVars>
          <dgm:chMax val="1"/>
          <dgm:chPref val="1"/>
          <dgm:bulletEnabled val="1"/>
        </dgm:presLayoutVars>
      </dgm:prSet>
      <dgm:spPr/>
      <dgm:t>
        <a:bodyPr/>
        <a:lstStyle/>
        <a:p>
          <a:endParaRPr lang="en-IN"/>
        </a:p>
      </dgm:t>
    </dgm:pt>
    <dgm:pt modelId="{247E7AA0-B1A5-431B-8AB2-6F91DC39A812}" type="pres">
      <dgm:prSet presAssocID="{15A042CC-8AE3-4F8E-88D5-FF22C7A00BEE}" presName="ChildText" presStyleLbl="revTx" presStyleIdx="0" presStyleCnt="2">
        <dgm:presLayoutVars>
          <dgm:chMax val="0"/>
          <dgm:chPref val="0"/>
          <dgm:bulletEnabled val="1"/>
        </dgm:presLayoutVars>
      </dgm:prSet>
      <dgm:spPr/>
      <dgm:t>
        <a:bodyPr/>
        <a:lstStyle/>
        <a:p>
          <a:endParaRPr lang="en-IN"/>
        </a:p>
      </dgm:t>
    </dgm:pt>
    <dgm:pt modelId="{F0A92B57-E12E-4FA1-9CF1-0E9EDA0BAB12}" type="pres">
      <dgm:prSet presAssocID="{9A4A10A2-C4CC-4520-B9BB-56E482871E9C}" presName="sibTrans" presStyleCnt="0"/>
      <dgm:spPr/>
    </dgm:pt>
    <dgm:pt modelId="{7E2F16CA-C2B3-4B74-A1E3-A3B6E285A4E2}" type="pres">
      <dgm:prSet presAssocID="{29721E07-C108-47BE-8F37-790252525A20}" presName="composite" presStyleCnt="0"/>
      <dgm:spPr/>
    </dgm:pt>
    <dgm:pt modelId="{FEA51476-8A7D-4CCB-B423-EB839183B292}" type="pres">
      <dgm:prSet presAssocID="{29721E07-C108-47BE-8F37-790252525A20}" presName="bentUpArrow1" presStyleLbl="alignImgPlace1" presStyleIdx="1" presStyleCnt="2" custScaleX="33930" custLinFactNeighborX="77890" custLinFactNeighborY="-28098"/>
      <dgm:spPr/>
    </dgm:pt>
    <dgm:pt modelId="{EB73C5A0-2020-4422-8EDA-E67F209FAC48}" type="pres">
      <dgm:prSet presAssocID="{29721E07-C108-47BE-8F37-790252525A20}" presName="ParentText" presStyleLbl="node1" presStyleIdx="1" presStyleCnt="3" custScaleX="232230" custScaleY="100404" custLinFactNeighborX="-266" custLinFactNeighborY="-31240">
        <dgm:presLayoutVars>
          <dgm:chMax val="1"/>
          <dgm:chPref val="1"/>
          <dgm:bulletEnabled val="1"/>
        </dgm:presLayoutVars>
      </dgm:prSet>
      <dgm:spPr/>
      <dgm:t>
        <a:bodyPr/>
        <a:lstStyle/>
        <a:p>
          <a:endParaRPr lang="en-US"/>
        </a:p>
      </dgm:t>
    </dgm:pt>
    <dgm:pt modelId="{AD716B49-D7DA-4E3C-B176-83A0BC902A14}" type="pres">
      <dgm:prSet presAssocID="{29721E07-C108-47BE-8F37-790252525A20}" presName="ChildText" presStyleLbl="revTx" presStyleIdx="1" presStyleCnt="2">
        <dgm:presLayoutVars>
          <dgm:chMax val="0"/>
          <dgm:chPref val="0"/>
          <dgm:bulletEnabled val="1"/>
        </dgm:presLayoutVars>
      </dgm:prSet>
      <dgm:spPr/>
      <dgm:t>
        <a:bodyPr/>
        <a:lstStyle/>
        <a:p>
          <a:endParaRPr lang="en-US"/>
        </a:p>
      </dgm:t>
    </dgm:pt>
    <dgm:pt modelId="{B9A62477-7A8D-4BA9-A6FB-4AD586385344}" type="pres">
      <dgm:prSet presAssocID="{E4C4996A-EC42-441D-8A16-23DCBB028620}" presName="sibTrans" presStyleCnt="0"/>
      <dgm:spPr/>
    </dgm:pt>
    <dgm:pt modelId="{5903C3D0-96BA-4E57-A736-866BC4F0D96A}" type="pres">
      <dgm:prSet presAssocID="{BE1C779D-8EB0-4345-8839-02F7A8EFA889}" presName="composite" presStyleCnt="0"/>
      <dgm:spPr/>
    </dgm:pt>
    <dgm:pt modelId="{4E6A40D3-52F1-4BB0-8EA1-F9BDC0FDC6BB}" type="pres">
      <dgm:prSet presAssocID="{BE1C779D-8EB0-4345-8839-02F7A8EFA889}" presName="ParentText" presStyleLbl="node1" presStyleIdx="2" presStyleCnt="3" custScaleX="113374" custScaleY="51908" custLinFactNeighborX="43363" custLinFactNeighborY="16582">
        <dgm:presLayoutVars>
          <dgm:chMax val="1"/>
          <dgm:chPref val="1"/>
          <dgm:bulletEnabled val="1"/>
        </dgm:presLayoutVars>
      </dgm:prSet>
      <dgm:spPr/>
      <dgm:t>
        <a:bodyPr/>
        <a:lstStyle/>
        <a:p>
          <a:endParaRPr lang="en-US"/>
        </a:p>
      </dgm:t>
    </dgm:pt>
  </dgm:ptLst>
  <dgm:cxnLst>
    <dgm:cxn modelId="{9B36766F-9573-4DBD-B232-51843CEA6A9B}" srcId="{4FE87A55-7A6A-4D50-8499-6F3130B05A44}" destId="{BE1C779D-8EB0-4345-8839-02F7A8EFA889}" srcOrd="2" destOrd="0" parTransId="{0DC69363-B39E-44F6-9837-92EAC824080B}" sibTransId="{CFD83A88-5B2E-42A0-BF58-0E395D9965C9}"/>
    <dgm:cxn modelId="{9F2DE38F-71FD-4975-9B7B-54CD629C98FB}" srcId="{4FE87A55-7A6A-4D50-8499-6F3130B05A44}" destId="{15A042CC-8AE3-4F8E-88D5-FF22C7A00BEE}" srcOrd="0" destOrd="0" parTransId="{BC4921BC-C6B9-47B4-A507-123282B9A022}" sibTransId="{9A4A10A2-C4CC-4520-B9BB-56E482871E9C}"/>
    <dgm:cxn modelId="{029318B5-A828-4CF2-8978-5D0AF3C6D2B8}" type="presOf" srcId="{73149DD1-CF35-4056-8A0E-C5F810544A9A}" destId="{AD716B49-D7DA-4E3C-B176-83A0BC902A14}" srcOrd="0" destOrd="0" presId="urn:microsoft.com/office/officeart/2005/8/layout/StepDownProcess"/>
    <dgm:cxn modelId="{8D9524F2-4715-456F-A1DD-2C4E7458F17B}" type="presOf" srcId="{29721E07-C108-47BE-8F37-790252525A20}" destId="{EB73C5A0-2020-4422-8EDA-E67F209FAC48}" srcOrd="0" destOrd="0" presId="urn:microsoft.com/office/officeart/2005/8/layout/StepDownProcess"/>
    <dgm:cxn modelId="{545329BD-B2D5-47C8-96B5-147A2CF08C78}" srcId="{29721E07-C108-47BE-8F37-790252525A20}" destId="{73149DD1-CF35-4056-8A0E-C5F810544A9A}" srcOrd="0" destOrd="0" parTransId="{4B237117-3BD0-4CE8-B585-C74CD7B756D7}" sibTransId="{B4C985B8-C119-4532-B92F-57D15F85A5F1}"/>
    <dgm:cxn modelId="{3F1893B2-24E5-4AE7-8174-3FBAC7365DC3}" type="presOf" srcId="{4FE87A55-7A6A-4D50-8499-6F3130B05A44}" destId="{3DEA52FC-A188-4989-88C9-9BA1DAC1E7D8}" srcOrd="0" destOrd="0" presId="urn:microsoft.com/office/officeart/2005/8/layout/StepDownProcess"/>
    <dgm:cxn modelId="{0C280011-3AEB-476D-A759-7522D5BEC03C}" srcId="{4FE87A55-7A6A-4D50-8499-6F3130B05A44}" destId="{29721E07-C108-47BE-8F37-790252525A20}" srcOrd="1" destOrd="0" parTransId="{2979981F-7BA3-4519-86B5-CB38266894B8}" sibTransId="{E4C4996A-EC42-441D-8A16-23DCBB028620}"/>
    <dgm:cxn modelId="{30443784-33AF-41CC-96AE-422911461105}" type="presOf" srcId="{BE1C779D-8EB0-4345-8839-02F7A8EFA889}" destId="{4E6A40D3-52F1-4BB0-8EA1-F9BDC0FDC6BB}" srcOrd="0" destOrd="0" presId="urn:microsoft.com/office/officeart/2005/8/layout/StepDownProcess"/>
    <dgm:cxn modelId="{6A587EBA-C50F-482A-B73C-033E937BECF2}" type="presOf" srcId="{15A042CC-8AE3-4F8E-88D5-FF22C7A00BEE}" destId="{6A184E7A-8A4C-4F18-8E56-0A7B2FA85F7E}" srcOrd="0" destOrd="0" presId="urn:microsoft.com/office/officeart/2005/8/layout/StepDownProcess"/>
    <dgm:cxn modelId="{812EDC74-4BAF-466B-99A9-1C95FBE568E5}" type="presParOf" srcId="{3DEA52FC-A188-4989-88C9-9BA1DAC1E7D8}" destId="{AC159E7C-E263-46B4-8E9C-5FBA85C10E7D}" srcOrd="0" destOrd="0" presId="urn:microsoft.com/office/officeart/2005/8/layout/StepDownProcess"/>
    <dgm:cxn modelId="{B43D5C5F-85FF-47E1-A0F5-4B5A753A3088}" type="presParOf" srcId="{AC159E7C-E263-46B4-8E9C-5FBA85C10E7D}" destId="{C9FDAB1F-6877-4246-90C7-E7225603FFC7}" srcOrd="0" destOrd="0" presId="urn:microsoft.com/office/officeart/2005/8/layout/StepDownProcess"/>
    <dgm:cxn modelId="{EF3D7556-837A-431B-9CE7-2766BDCADD57}" type="presParOf" srcId="{AC159E7C-E263-46B4-8E9C-5FBA85C10E7D}" destId="{6A184E7A-8A4C-4F18-8E56-0A7B2FA85F7E}" srcOrd="1" destOrd="0" presId="urn:microsoft.com/office/officeart/2005/8/layout/StepDownProcess"/>
    <dgm:cxn modelId="{45DF8DFA-2673-4AB3-9A98-E15B05B478CF}" type="presParOf" srcId="{AC159E7C-E263-46B4-8E9C-5FBA85C10E7D}" destId="{247E7AA0-B1A5-431B-8AB2-6F91DC39A812}" srcOrd="2" destOrd="0" presId="urn:microsoft.com/office/officeart/2005/8/layout/StepDownProcess"/>
    <dgm:cxn modelId="{FE25563B-2D9D-4C37-8182-B60ADA253BBB}" type="presParOf" srcId="{3DEA52FC-A188-4989-88C9-9BA1DAC1E7D8}" destId="{F0A92B57-E12E-4FA1-9CF1-0E9EDA0BAB12}" srcOrd="1" destOrd="0" presId="urn:microsoft.com/office/officeart/2005/8/layout/StepDownProcess"/>
    <dgm:cxn modelId="{BDCDEAD7-9BB8-405B-BB42-8751DE87D0B5}" type="presParOf" srcId="{3DEA52FC-A188-4989-88C9-9BA1DAC1E7D8}" destId="{7E2F16CA-C2B3-4B74-A1E3-A3B6E285A4E2}" srcOrd="2" destOrd="0" presId="urn:microsoft.com/office/officeart/2005/8/layout/StepDownProcess"/>
    <dgm:cxn modelId="{F4A30CDC-C8D1-418A-869D-570CE6E27427}" type="presParOf" srcId="{7E2F16CA-C2B3-4B74-A1E3-A3B6E285A4E2}" destId="{FEA51476-8A7D-4CCB-B423-EB839183B292}" srcOrd="0" destOrd="0" presId="urn:microsoft.com/office/officeart/2005/8/layout/StepDownProcess"/>
    <dgm:cxn modelId="{1D2CE389-016B-491E-B5D0-CEB1A3126D9C}" type="presParOf" srcId="{7E2F16CA-C2B3-4B74-A1E3-A3B6E285A4E2}" destId="{EB73C5A0-2020-4422-8EDA-E67F209FAC48}" srcOrd="1" destOrd="0" presId="urn:microsoft.com/office/officeart/2005/8/layout/StepDownProcess"/>
    <dgm:cxn modelId="{1EE09645-0415-4BAE-ACE5-5C07755A0531}" type="presParOf" srcId="{7E2F16CA-C2B3-4B74-A1E3-A3B6E285A4E2}" destId="{AD716B49-D7DA-4E3C-B176-83A0BC902A14}" srcOrd="2" destOrd="0" presId="urn:microsoft.com/office/officeart/2005/8/layout/StepDownProcess"/>
    <dgm:cxn modelId="{D9E144B2-4A06-4040-8E0F-D0E910F37221}" type="presParOf" srcId="{3DEA52FC-A188-4989-88C9-9BA1DAC1E7D8}" destId="{B9A62477-7A8D-4BA9-A6FB-4AD586385344}" srcOrd="3" destOrd="0" presId="urn:microsoft.com/office/officeart/2005/8/layout/StepDownProcess"/>
    <dgm:cxn modelId="{9E430A5C-9A6D-4B16-8077-B47716852693}" type="presParOf" srcId="{3DEA52FC-A188-4989-88C9-9BA1DAC1E7D8}" destId="{5903C3D0-96BA-4E57-A736-866BC4F0D96A}" srcOrd="4" destOrd="0" presId="urn:microsoft.com/office/officeart/2005/8/layout/StepDownProcess"/>
    <dgm:cxn modelId="{DE3FC031-82DE-47E0-8D4C-ED54DAA9F110}" type="presParOf" srcId="{5903C3D0-96BA-4E57-A736-866BC4F0D96A}" destId="{4E6A40D3-52F1-4BB0-8EA1-F9BDC0FDC6BB}"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FE87A55-7A6A-4D50-8499-6F3130B05A44}"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US"/>
        </a:p>
      </dgm:t>
    </dgm:pt>
    <dgm:pt modelId="{15A042CC-8AE3-4F8E-88D5-FF22C7A00BEE}">
      <dgm:prSet phldrT="[Text]"/>
      <dgm:spPr>
        <a:solidFill>
          <a:schemeClr val="accent2">
            <a:lumMod val="60000"/>
            <a:lumOff val="40000"/>
          </a:schemeClr>
        </a:solidFill>
      </dgm:spPr>
      <dgm:t>
        <a:bodyPr/>
        <a:lstStyle/>
        <a:p>
          <a:r>
            <a:rPr lang="en-US" b="1" dirty="0" smtClean="0">
              <a:solidFill>
                <a:schemeClr val="tx1"/>
              </a:solidFill>
              <a:latin typeface="Garamond" panose="02020404030301010803" pitchFamily="18" charset="0"/>
            </a:rPr>
            <a:t>Tax invoice raised</a:t>
          </a:r>
          <a:endParaRPr lang="en-US" b="1" dirty="0">
            <a:solidFill>
              <a:schemeClr val="tx1"/>
            </a:solidFill>
            <a:latin typeface="Garamond" panose="02020404030301010803" pitchFamily="18" charset="0"/>
          </a:endParaRPr>
        </a:p>
      </dgm:t>
    </dgm:pt>
    <dgm:pt modelId="{BC4921BC-C6B9-47B4-A507-123282B9A022}" type="parTrans" cxnId="{9F2DE38F-71FD-4975-9B7B-54CD629C98FB}">
      <dgm:prSet/>
      <dgm:spPr/>
      <dgm:t>
        <a:bodyPr/>
        <a:lstStyle/>
        <a:p>
          <a:endParaRPr lang="en-US"/>
        </a:p>
      </dgm:t>
    </dgm:pt>
    <dgm:pt modelId="{9A4A10A2-C4CC-4520-B9BB-56E482871E9C}" type="sibTrans" cxnId="{9F2DE38F-71FD-4975-9B7B-54CD629C98FB}">
      <dgm:prSet/>
      <dgm:spPr/>
      <dgm:t>
        <a:bodyPr/>
        <a:lstStyle/>
        <a:p>
          <a:endParaRPr lang="en-US"/>
        </a:p>
      </dgm:t>
    </dgm:pt>
    <dgm:pt modelId="{29721E07-C108-47BE-8F37-790252525A20}">
      <dgm:prSet phldrT="[Text]" custT="1"/>
      <dgm:spPr>
        <a:solidFill>
          <a:schemeClr val="accent4">
            <a:lumMod val="60000"/>
            <a:lumOff val="40000"/>
          </a:schemeClr>
        </a:solidFill>
      </dgm:spPr>
      <dgm:t>
        <a:bodyPr/>
        <a:lstStyle/>
        <a:p>
          <a:pPr algn="just"/>
          <a:r>
            <a:rPr lang="en-IN" sz="2600" b="1" baseline="0" dirty="0" smtClean="0">
              <a:solidFill>
                <a:schemeClr val="tx1">
                  <a:lumMod val="95000"/>
                  <a:lumOff val="5000"/>
                </a:schemeClr>
              </a:solidFill>
              <a:latin typeface="Garamond" panose="02020404030301010803" pitchFamily="18" charset="0"/>
            </a:rPr>
            <a:t>Taxable value or tax charged is found to be less than the actual amount</a:t>
          </a:r>
        </a:p>
      </dgm:t>
    </dgm:pt>
    <dgm:pt modelId="{2979981F-7BA3-4519-86B5-CB38266894B8}" type="parTrans" cxnId="{0C280011-3AEB-476D-A759-7522D5BEC03C}">
      <dgm:prSet/>
      <dgm:spPr/>
      <dgm:t>
        <a:bodyPr/>
        <a:lstStyle/>
        <a:p>
          <a:endParaRPr lang="en-US"/>
        </a:p>
      </dgm:t>
    </dgm:pt>
    <dgm:pt modelId="{E4C4996A-EC42-441D-8A16-23DCBB028620}" type="sibTrans" cxnId="{0C280011-3AEB-476D-A759-7522D5BEC03C}">
      <dgm:prSet/>
      <dgm:spPr/>
      <dgm:t>
        <a:bodyPr/>
        <a:lstStyle/>
        <a:p>
          <a:endParaRPr lang="en-US"/>
        </a:p>
      </dgm:t>
    </dgm:pt>
    <dgm:pt modelId="{73149DD1-CF35-4056-8A0E-C5F810544A9A}">
      <dgm:prSet phldrT="[Text]"/>
      <dgm:spPr/>
      <dgm:t>
        <a:bodyPr/>
        <a:lstStyle/>
        <a:p>
          <a:endParaRPr lang="en-US" dirty="0"/>
        </a:p>
      </dgm:t>
    </dgm:pt>
    <dgm:pt modelId="{4B237117-3BD0-4CE8-B585-C74CD7B756D7}" type="parTrans" cxnId="{545329BD-B2D5-47C8-96B5-147A2CF08C78}">
      <dgm:prSet/>
      <dgm:spPr/>
      <dgm:t>
        <a:bodyPr/>
        <a:lstStyle/>
        <a:p>
          <a:endParaRPr lang="en-US"/>
        </a:p>
      </dgm:t>
    </dgm:pt>
    <dgm:pt modelId="{B4C985B8-C119-4532-B92F-57D15F85A5F1}" type="sibTrans" cxnId="{545329BD-B2D5-47C8-96B5-147A2CF08C78}">
      <dgm:prSet/>
      <dgm:spPr/>
      <dgm:t>
        <a:bodyPr/>
        <a:lstStyle/>
        <a:p>
          <a:endParaRPr lang="en-US"/>
        </a:p>
      </dgm:t>
    </dgm:pt>
    <dgm:pt modelId="{BE1C779D-8EB0-4345-8839-02F7A8EFA889}">
      <dgm:prSet phldrT="[Text]" custT="1"/>
      <dgm:spPr>
        <a:solidFill>
          <a:srgbClr val="00B050"/>
        </a:solidFill>
      </dgm:spPr>
      <dgm:t>
        <a:bodyPr/>
        <a:lstStyle/>
        <a:p>
          <a:r>
            <a:rPr lang="en-US" sz="2800" b="1" dirty="0" smtClean="0">
              <a:solidFill>
                <a:schemeClr val="tx1"/>
              </a:solidFill>
              <a:latin typeface="Garamond" panose="02020404030301010803" pitchFamily="18" charset="0"/>
            </a:rPr>
            <a:t>DEBIT NOTE</a:t>
          </a:r>
          <a:endParaRPr lang="en-US" sz="2800" b="1" dirty="0">
            <a:solidFill>
              <a:schemeClr val="tx1"/>
            </a:solidFill>
            <a:latin typeface="Garamond" panose="02020404030301010803" pitchFamily="18" charset="0"/>
          </a:endParaRPr>
        </a:p>
      </dgm:t>
    </dgm:pt>
    <dgm:pt modelId="{0DC69363-B39E-44F6-9837-92EAC824080B}" type="parTrans" cxnId="{9B36766F-9573-4DBD-B232-51843CEA6A9B}">
      <dgm:prSet/>
      <dgm:spPr/>
      <dgm:t>
        <a:bodyPr/>
        <a:lstStyle/>
        <a:p>
          <a:endParaRPr lang="en-US"/>
        </a:p>
      </dgm:t>
    </dgm:pt>
    <dgm:pt modelId="{CFD83A88-5B2E-42A0-BF58-0E395D9965C9}" type="sibTrans" cxnId="{9B36766F-9573-4DBD-B232-51843CEA6A9B}">
      <dgm:prSet/>
      <dgm:spPr/>
      <dgm:t>
        <a:bodyPr/>
        <a:lstStyle/>
        <a:p>
          <a:endParaRPr lang="en-US"/>
        </a:p>
      </dgm:t>
    </dgm:pt>
    <dgm:pt modelId="{3DEA52FC-A188-4989-88C9-9BA1DAC1E7D8}" type="pres">
      <dgm:prSet presAssocID="{4FE87A55-7A6A-4D50-8499-6F3130B05A44}" presName="rootnode" presStyleCnt="0">
        <dgm:presLayoutVars>
          <dgm:chMax/>
          <dgm:chPref/>
          <dgm:dir/>
          <dgm:animLvl val="lvl"/>
        </dgm:presLayoutVars>
      </dgm:prSet>
      <dgm:spPr/>
      <dgm:t>
        <a:bodyPr/>
        <a:lstStyle/>
        <a:p>
          <a:endParaRPr lang="en-IN"/>
        </a:p>
      </dgm:t>
    </dgm:pt>
    <dgm:pt modelId="{AC159E7C-E263-46B4-8E9C-5FBA85C10E7D}" type="pres">
      <dgm:prSet presAssocID="{15A042CC-8AE3-4F8E-88D5-FF22C7A00BEE}" presName="composite" presStyleCnt="0"/>
      <dgm:spPr/>
    </dgm:pt>
    <dgm:pt modelId="{C9FDAB1F-6877-4246-90C7-E7225603FFC7}" type="pres">
      <dgm:prSet presAssocID="{15A042CC-8AE3-4F8E-88D5-FF22C7A00BEE}" presName="bentUpArrow1" presStyleLbl="alignImgPlace1" presStyleIdx="0" presStyleCnt="2" custScaleY="75307"/>
      <dgm:spPr/>
    </dgm:pt>
    <dgm:pt modelId="{6A184E7A-8A4C-4F18-8E56-0A7B2FA85F7E}" type="pres">
      <dgm:prSet presAssocID="{15A042CC-8AE3-4F8E-88D5-FF22C7A00BEE}" presName="ParentText" presStyleLbl="node1" presStyleIdx="0" presStyleCnt="3" custScaleX="97557" custScaleY="99216" custLinFactNeighborX="-58557" custLinFactNeighborY="-27188">
        <dgm:presLayoutVars>
          <dgm:chMax val="1"/>
          <dgm:chPref val="1"/>
          <dgm:bulletEnabled val="1"/>
        </dgm:presLayoutVars>
      </dgm:prSet>
      <dgm:spPr/>
      <dgm:t>
        <a:bodyPr/>
        <a:lstStyle/>
        <a:p>
          <a:endParaRPr lang="en-IN"/>
        </a:p>
      </dgm:t>
    </dgm:pt>
    <dgm:pt modelId="{247E7AA0-B1A5-431B-8AB2-6F91DC39A812}" type="pres">
      <dgm:prSet presAssocID="{15A042CC-8AE3-4F8E-88D5-FF22C7A00BEE}" presName="ChildText" presStyleLbl="revTx" presStyleIdx="0" presStyleCnt="2">
        <dgm:presLayoutVars>
          <dgm:chMax val="0"/>
          <dgm:chPref val="0"/>
          <dgm:bulletEnabled val="1"/>
        </dgm:presLayoutVars>
      </dgm:prSet>
      <dgm:spPr/>
      <dgm:t>
        <a:bodyPr/>
        <a:lstStyle/>
        <a:p>
          <a:endParaRPr lang="en-IN"/>
        </a:p>
      </dgm:t>
    </dgm:pt>
    <dgm:pt modelId="{F0A92B57-E12E-4FA1-9CF1-0E9EDA0BAB12}" type="pres">
      <dgm:prSet presAssocID="{9A4A10A2-C4CC-4520-B9BB-56E482871E9C}" presName="sibTrans" presStyleCnt="0"/>
      <dgm:spPr/>
    </dgm:pt>
    <dgm:pt modelId="{7E2F16CA-C2B3-4B74-A1E3-A3B6E285A4E2}" type="pres">
      <dgm:prSet presAssocID="{29721E07-C108-47BE-8F37-790252525A20}" presName="composite" presStyleCnt="0"/>
      <dgm:spPr/>
    </dgm:pt>
    <dgm:pt modelId="{FEA51476-8A7D-4CCB-B423-EB839183B292}" type="pres">
      <dgm:prSet presAssocID="{29721E07-C108-47BE-8F37-790252525A20}" presName="bentUpArrow1" presStyleLbl="alignImgPlace1" presStyleIdx="1" presStyleCnt="2" custScaleY="71078" custLinFactNeighborX="6883" custLinFactNeighborY="-33247"/>
      <dgm:spPr/>
    </dgm:pt>
    <dgm:pt modelId="{EB73C5A0-2020-4422-8EDA-E67F209FAC48}" type="pres">
      <dgm:prSet presAssocID="{29721E07-C108-47BE-8F37-790252525A20}" presName="ParentText" presStyleLbl="node1" presStyleIdx="1" presStyleCnt="3" custScaleX="167149" custScaleY="134326" custLinFactNeighborX="3807" custLinFactNeighborY="-45959">
        <dgm:presLayoutVars>
          <dgm:chMax val="1"/>
          <dgm:chPref val="1"/>
          <dgm:bulletEnabled val="1"/>
        </dgm:presLayoutVars>
      </dgm:prSet>
      <dgm:spPr/>
      <dgm:t>
        <a:bodyPr/>
        <a:lstStyle/>
        <a:p>
          <a:endParaRPr lang="en-US"/>
        </a:p>
      </dgm:t>
    </dgm:pt>
    <dgm:pt modelId="{AD716B49-D7DA-4E3C-B176-83A0BC902A14}" type="pres">
      <dgm:prSet presAssocID="{29721E07-C108-47BE-8F37-790252525A20}" presName="ChildText" presStyleLbl="revTx" presStyleIdx="1" presStyleCnt="2">
        <dgm:presLayoutVars>
          <dgm:chMax val="0"/>
          <dgm:chPref val="0"/>
          <dgm:bulletEnabled val="1"/>
        </dgm:presLayoutVars>
      </dgm:prSet>
      <dgm:spPr/>
      <dgm:t>
        <a:bodyPr/>
        <a:lstStyle/>
        <a:p>
          <a:endParaRPr lang="en-US"/>
        </a:p>
      </dgm:t>
    </dgm:pt>
    <dgm:pt modelId="{B9A62477-7A8D-4BA9-A6FB-4AD586385344}" type="pres">
      <dgm:prSet presAssocID="{E4C4996A-EC42-441D-8A16-23DCBB028620}" presName="sibTrans" presStyleCnt="0"/>
      <dgm:spPr/>
    </dgm:pt>
    <dgm:pt modelId="{5903C3D0-96BA-4E57-A736-866BC4F0D96A}" type="pres">
      <dgm:prSet presAssocID="{BE1C779D-8EB0-4345-8839-02F7A8EFA889}" presName="composite" presStyleCnt="0"/>
      <dgm:spPr/>
    </dgm:pt>
    <dgm:pt modelId="{4E6A40D3-52F1-4BB0-8EA1-F9BDC0FDC6BB}" type="pres">
      <dgm:prSet presAssocID="{BE1C779D-8EB0-4345-8839-02F7A8EFA889}" presName="ParentText" presStyleLbl="node1" presStyleIdx="2" presStyleCnt="3" custScaleX="113374" custScaleY="74835" custLinFactX="50180" custLinFactNeighborX="100000" custLinFactNeighborY="30550">
        <dgm:presLayoutVars>
          <dgm:chMax val="1"/>
          <dgm:chPref val="1"/>
          <dgm:bulletEnabled val="1"/>
        </dgm:presLayoutVars>
      </dgm:prSet>
      <dgm:spPr/>
      <dgm:t>
        <a:bodyPr/>
        <a:lstStyle/>
        <a:p>
          <a:endParaRPr lang="en-US"/>
        </a:p>
      </dgm:t>
    </dgm:pt>
  </dgm:ptLst>
  <dgm:cxnLst>
    <dgm:cxn modelId="{5E5F5BD4-A34C-418F-9846-031AD262F454}" type="presOf" srcId="{29721E07-C108-47BE-8F37-790252525A20}" destId="{EB73C5A0-2020-4422-8EDA-E67F209FAC48}" srcOrd="0" destOrd="0" presId="urn:microsoft.com/office/officeart/2005/8/layout/StepDownProcess"/>
    <dgm:cxn modelId="{9950A4A3-96D2-4964-BDC3-D48B69A3CEEF}" type="presOf" srcId="{73149DD1-CF35-4056-8A0E-C5F810544A9A}" destId="{AD716B49-D7DA-4E3C-B176-83A0BC902A14}" srcOrd="0" destOrd="0" presId="urn:microsoft.com/office/officeart/2005/8/layout/StepDownProcess"/>
    <dgm:cxn modelId="{E9FE52A1-95A5-493A-B947-25649EC4AF2A}" type="presOf" srcId="{BE1C779D-8EB0-4345-8839-02F7A8EFA889}" destId="{4E6A40D3-52F1-4BB0-8EA1-F9BDC0FDC6BB}" srcOrd="0" destOrd="0" presId="urn:microsoft.com/office/officeart/2005/8/layout/StepDownProcess"/>
    <dgm:cxn modelId="{9B36766F-9573-4DBD-B232-51843CEA6A9B}" srcId="{4FE87A55-7A6A-4D50-8499-6F3130B05A44}" destId="{BE1C779D-8EB0-4345-8839-02F7A8EFA889}" srcOrd="2" destOrd="0" parTransId="{0DC69363-B39E-44F6-9837-92EAC824080B}" sibTransId="{CFD83A88-5B2E-42A0-BF58-0E395D9965C9}"/>
    <dgm:cxn modelId="{9F2DE38F-71FD-4975-9B7B-54CD629C98FB}" srcId="{4FE87A55-7A6A-4D50-8499-6F3130B05A44}" destId="{15A042CC-8AE3-4F8E-88D5-FF22C7A00BEE}" srcOrd="0" destOrd="0" parTransId="{BC4921BC-C6B9-47B4-A507-123282B9A022}" sibTransId="{9A4A10A2-C4CC-4520-B9BB-56E482871E9C}"/>
    <dgm:cxn modelId="{308A2CC2-7E88-4438-A740-B92D0A492F54}" type="presOf" srcId="{15A042CC-8AE3-4F8E-88D5-FF22C7A00BEE}" destId="{6A184E7A-8A4C-4F18-8E56-0A7B2FA85F7E}" srcOrd="0" destOrd="0" presId="urn:microsoft.com/office/officeart/2005/8/layout/StepDownProcess"/>
    <dgm:cxn modelId="{43611E8C-F896-406C-8F59-66659C9BC7BA}" type="presOf" srcId="{4FE87A55-7A6A-4D50-8499-6F3130B05A44}" destId="{3DEA52FC-A188-4989-88C9-9BA1DAC1E7D8}" srcOrd="0" destOrd="0" presId="urn:microsoft.com/office/officeart/2005/8/layout/StepDownProcess"/>
    <dgm:cxn modelId="{545329BD-B2D5-47C8-96B5-147A2CF08C78}" srcId="{29721E07-C108-47BE-8F37-790252525A20}" destId="{73149DD1-CF35-4056-8A0E-C5F810544A9A}" srcOrd="0" destOrd="0" parTransId="{4B237117-3BD0-4CE8-B585-C74CD7B756D7}" sibTransId="{B4C985B8-C119-4532-B92F-57D15F85A5F1}"/>
    <dgm:cxn modelId="{0C280011-3AEB-476D-A759-7522D5BEC03C}" srcId="{4FE87A55-7A6A-4D50-8499-6F3130B05A44}" destId="{29721E07-C108-47BE-8F37-790252525A20}" srcOrd="1" destOrd="0" parTransId="{2979981F-7BA3-4519-86B5-CB38266894B8}" sibTransId="{E4C4996A-EC42-441D-8A16-23DCBB028620}"/>
    <dgm:cxn modelId="{DFD8BA44-F352-4B3E-A88F-1CCF04E20963}" type="presParOf" srcId="{3DEA52FC-A188-4989-88C9-9BA1DAC1E7D8}" destId="{AC159E7C-E263-46B4-8E9C-5FBA85C10E7D}" srcOrd="0" destOrd="0" presId="urn:microsoft.com/office/officeart/2005/8/layout/StepDownProcess"/>
    <dgm:cxn modelId="{1859C794-2D85-4572-8FAA-351E9390BC82}" type="presParOf" srcId="{AC159E7C-E263-46B4-8E9C-5FBA85C10E7D}" destId="{C9FDAB1F-6877-4246-90C7-E7225603FFC7}" srcOrd="0" destOrd="0" presId="urn:microsoft.com/office/officeart/2005/8/layout/StepDownProcess"/>
    <dgm:cxn modelId="{AC0AA1B4-0C67-4C0C-BDAA-771767C64477}" type="presParOf" srcId="{AC159E7C-E263-46B4-8E9C-5FBA85C10E7D}" destId="{6A184E7A-8A4C-4F18-8E56-0A7B2FA85F7E}" srcOrd="1" destOrd="0" presId="urn:microsoft.com/office/officeart/2005/8/layout/StepDownProcess"/>
    <dgm:cxn modelId="{75AC5BA2-0B3A-4C42-BDB5-18E3980A7810}" type="presParOf" srcId="{AC159E7C-E263-46B4-8E9C-5FBA85C10E7D}" destId="{247E7AA0-B1A5-431B-8AB2-6F91DC39A812}" srcOrd="2" destOrd="0" presId="urn:microsoft.com/office/officeart/2005/8/layout/StepDownProcess"/>
    <dgm:cxn modelId="{A08260ED-0AD9-4E8A-B141-CE72E75F4EA2}" type="presParOf" srcId="{3DEA52FC-A188-4989-88C9-9BA1DAC1E7D8}" destId="{F0A92B57-E12E-4FA1-9CF1-0E9EDA0BAB12}" srcOrd="1" destOrd="0" presId="urn:microsoft.com/office/officeart/2005/8/layout/StepDownProcess"/>
    <dgm:cxn modelId="{DD6F49A3-E7BB-4CEC-95A7-91E9150CDCA9}" type="presParOf" srcId="{3DEA52FC-A188-4989-88C9-9BA1DAC1E7D8}" destId="{7E2F16CA-C2B3-4B74-A1E3-A3B6E285A4E2}" srcOrd="2" destOrd="0" presId="urn:microsoft.com/office/officeart/2005/8/layout/StepDownProcess"/>
    <dgm:cxn modelId="{6DC1423B-4772-4B8A-ACD7-CB6D46FE586F}" type="presParOf" srcId="{7E2F16CA-C2B3-4B74-A1E3-A3B6E285A4E2}" destId="{FEA51476-8A7D-4CCB-B423-EB839183B292}" srcOrd="0" destOrd="0" presId="urn:microsoft.com/office/officeart/2005/8/layout/StepDownProcess"/>
    <dgm:cxn modelId="{508B54D5-71AE-46AB-B637-740CD08D2C6C}" type="presParOf" srcId="{7E2F16CA-C2B3-4B74-A1E3-A3B6E285A4E2}" destId="{EB73C5A0-2020-4422-8EDA-E67F209FAC48}" srcOrd="1" destOrd="0" presId="urn:microsoft.com/office/officeart/2005/8/layout/StepDownProcess"/>
    <dgm:cxn modelId="{26F6E777-F316-44F8-9980-CE04B40A56E9}" type="presParOf" srcId="{7E2F16CA-C2B3-4B74-A1E3-A3B6E285A4E2}" destId="{AD716B49-D7DA-4E3C-B176-83A0BC902A14}" srcOrd="2" destOrd="0" presId="urn:microsoft.com/office/officeart/2005/8/layout/StepDownProcess"/>
    <dgm:cxn modelId="{E1B16167-FF5D-4422-9835-5B30C7C6D45A}" type="presParOf" srcId="{3DEA52FC-A188-4989-88C9-9BA1DAC1E7D8}" destId="{B9A62477-7A8D-4BA9-A6FB-4AD586385344}" srcOrd="3" destOrd="0" presId="urn:microsoft.com/office/officeart/2005/8/layout/StepDownProcess"/>
    <dgm:cxn modelId="{EDC07D55-D51E-4F69-B2CC-BD3D40F7C929}" type="presParOf" srcId="{3DEA52FC-A188-4989-88C9-9BA1DAC1E7D8}" destId="{5903C3D0-96BA-4E57-A736-866BC4F0D96A}" srcOrd="4" destOrd="0" presId="urn:microsoft.com/office/officeart/2005/8/layout/StepDownProcess"/>
    <dgm:cxn modelId="{7E44480D-FB09-4E78-BA01-50202944E52B}" type="presParOf" srcId="{5903C3D0-96BA-4E57-A736-866BC4F0D96A}" destId="{4E6A40D3-52F1-4BB0-8EA1-F9BDC0FDC6BB}"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E01E36-746E-4EBD-997B-856D47B1150C}">
      <dsp:nvSpPr>
        <dsp:cNvPr id="0" name=""/>
        <dsp:cNvSpPr/>
      </dsp:nvSpPr>
      <dsp:spPr>
        <a:xfrm>
          <a:off x="0" y="2069965"/>
          <a:ext cx="3115500" cy="985911"/>
        </a:xfrm>
        <a:prstGeom prst="roundRect">
          <a:avLst>
            <a:gd name="adj" fmla="val 10000"/>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solidFill>
                <a:schemeClr val="tx1"/>
              </a:solidFill>
              <a:latin typeface="Garamond" panose="02020404030301010803" pitchFamily="18" charset="0"/>
            </a:rPr>
            <a:t>Registered Person</a:t>
          </a:r>
          <a:endParaRPr lang="en-US" sz="2800" b="1" kern="1200" dirty="0">
            <a:solidFill>
              <a:schemeClr val="tx1"/>
            </a:solidFill>
            <a:latin typeface="Garamond" panose="02020404030301010803" pitchFamily="18" charset="0"/>
          </a:endParaRPr>
        </a:p>
      </dsp:txBody>
      <dsp:txXfrm>
        <a:off x="28876" y="2098841"/>
        <a:ext cx="3057748" cy="928159"/>
      </dsp:txXfrm>
    </dsp:sp>
    <dsp:sp modelId="{183E815B-2DAB-4200-8942-BE96F16B5C82}">
      <dsp:nvSpPr>
        <dsp:cNvPr id="0" name=""/>
        <dsp:cNvSpPr/>
      </dsp:nvSpPr>
      <dsp:spPr>
        <a:xfrm rot="20941490">
          <a:off x="3539773" y="1920267"/>
          <a:ext cx="934675" cy="33529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3540693" y="1996901"/>
        <a:ext cx="834087" cy="201177"/>
      </dsp:txXfrm>
    </dsp:sp>
    <dsp:sp modelId="{B249B735-BF27-43FE-9990-EF5BD90F25C2}">
      <dsp:nvSpPr>
        <dsp:cNvPr id="0" name=""/>
        <dsp:cNvSpPr/>
      </dsp:nvSpPr>
      <dsp:spPr>
        <a:xfrm>
          <a:off x="4846783" y="1143341"/>
          <a:ext cx="2729221" cy="1034191"/>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solidFill>
                <a:schemeClr val="tx1"/>
              </a:solidFill>
              <a:latin typeface="Garamond" panose="02020404030301010803" pitchFamily="18" charset="0"/>
            </a:rPr>
            <a:t>Supplying taxable goods or services</a:t>
          </a:r>
          <a:endParaRPr lang="en-US" sz="2400" b="1" kern="1200" dirty="0">
            <a:solidFill>
              <a:schemeClr val="tx1"/>
            </a:solidFill>
            <a:latin typeface="Garamond" panose="02020404030301010803" pitchFamily="18" charset="0"/>
          </a:endParaRPr>
        </a:p>
      </dsp:txBody>
      <dsp:txXfrm>
        <a:off x="4877073" y="1173631"/>
        <a:ext cx="2668641" cy="973611"/>
      </dsp:txXfrm>
    </dsp:sp>
    <dsp:sp modelId="{6AFFB095-8BF6-44F1-A5FE-1365D408496C}">
      <dsp:nvSpPr>
        <dsp:cNvPr id="0" name=""/>
        <dsp:cNvSpPr/>
      </dsp:nvSpPr>
      <dsp:spPr>
        <a:xfrm rot="13573222" flipV="1">
          <a:off x="5172749" y="3443193"/>
          <a:ext cx="267578" cy="35857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rot="-10800000">
        <a:off x="5240655" y="3543888"/>
        <a:ext cx="187305" cy="215146"/>
      </dsp:txXfrm>
    </dsp:sp>
    <dsp:sp modelId="{314B722E-DDC1-4FBD-B80C-07CDA5628694}">
      <dsp:nvSpPr>
        <dsp:cNvPr id="0" name=""/>
        <dsp:cNvSpPr/>
      </dsp:nvSpPr>
      <dsp:spPr>
        <a:xfrm>
          <a:off x="4617445" y="2671598"/>
          <a:ext cx="3602490" cy="8929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tx1"/>
              </a:solidFill>
              <a:latin typeface="Garamond" panose="02020404030301010803" pitchFamily="18" charset="0"/>
            </a:rPr>
            <a:t>Receiving taxable goods or services from unregistered supplier</a:t>
          </a:r>
          <a:endParaRPr lang="en-US" sz="2000" b="1" kern="1200" dirty="0">
            <a:solidFill>
              <a:schemeClr val="tx1"/>
            </a:solidFill>
            <a:latin typeface="Garamond" panose="02020404030301010803" pitchFamily="18" charset="0"/>
          </a:endParaRPr>
        </a:p>
      </dsp:txBody>
      <dsp:txXfrm>
        <a:off x="4643597" y="2697750"/>
        <a:ext cx="3550186" cy="8405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A4D022-EA18-4DD7-A355-61E7915F8C47}">
      <dsp:nvSpPr>
        <dsp:cNvPr id="0" name=""/>
        <dsp:cNvSpPr/>
      </dsp:nvSpPr>
      <dsp:spPr>
        <a:xfrm>
          <a:off x="7254606" y="3532809"/>
          <a:ext cx="91440" cy="483689"/>
        </a:xfrm>
        <a:custGeom>
          <a:avLst/>
          <a:gdLst/>
          <a:ahLst/>
          <a:cxnLst/>
          <a:rect l="0" t="0" r="0" b="0"/>
          <a:pathLst>
            <a:path>
              <a:moveTo>
                <a:pt x="49132" y="0"/>
              </a:moveTo>
              <a:lnTo>
                <a:pt x="49132" y="329620"/>
              </a:lnTo>
              <a:lnTo>
                <a:pt x="45720" y="329620"/>
              </a:lnTo>
              <a:lnTo>
                <a:pt x="45720" y="48368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41E5D90-129D-492D-9909-925EA009C9AA}">
      <dsp:nvSpPr>
        <dsp:cNvPr id="0" name=""/>
        <dsp:cNvSpPr/>
      </dsp:nvSpPr>
      <dsp:spPr>
        <a:xfrm>
          <a:off x="7303738" y="1933605"/>
          <a:ext cx="251853" cy="543125"/>
        </a:xfrm>
        <a:custGeom>
          <a:avLst/>
          <a:gdLst/>
          <a:ahLst/>
          <a:cxnLst/>
          <a:rect l="0" t="0" r="0" b="0"/>
          <a:pathLst>
            <a:path>
              <a:moveTo>
                <a:pt x="251853" y="0"/>
              </a:moveTo>
              <a:lnTo>
                <a:pt x="251853" y="389056"/>
              </a:lnTo>
              <a:lnTo>
                <a:pt x="0" y="389056"/>
              </a:lnTo>
              <a:lnTo>
                <a:pt x="0" y="54312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B88B4FA-9DF2-4D28-B05A-380186A175A5}">
      <dsp:nvSpPr>
        <dsp:cNvPr id="0" name=""/>
        <dsp:cNvSpPr/>
      </dsp:nvSpPr>
      <dsp:spPr>
        <a:xfrm>
          <a:off x="4934280" y="591704"/>
          <a:ext cx="2621311" cy="575346"/>
        </a:xfrm>
        <a:custGeom>
          <a:avLst/>
          <a:gdLst/>
          <a:ahLst/>
          <a:cxnLst/>
          <a:rect l="0" t="0" r="0" b="0"/>
          <a:pathLst>
            <a:path>
              <a:moveTo>
                <a:pt x="0" y="0"/>
              </a:moveTo>
              <a:lnTo>
                <a:pt x="0" y="421277"/>
              </a:lnTo>
              <a:lnTo>
                <a:pt x="2621311" y="421277"/>
              </a:lnTo>
              <a:lnTo>
                <a:pt x="2621311" y="57534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B3AF9A6-1EC8-4BD8-8F48-4023F397849F}">
      <dsp:nvSpPr>
        <dsp:cNvPr id="0" name=""/>
        <dsp:cNvSpPr/>
      </dsp:nvSpPr>
      <dsp:spPr>
        <a:xfrm>
          <a:off x="4970055" y="3443686"/>
          <a:ext cx="91440" cy="483689"/>
        </a:xfrm>
        <a:custGeom>
          <a:avLst/>
          <a:gdLst/>
          <a:ahLst/>
          <a:cxnLst/>
          <a:rect l="0" t="0" r="0" b="0"/>
          <a:pathLst>
            <a:path>
              <a:moveTo>
                <a:pt x="89493" y="0"/>
              </a:moveTo>
              <a:lnTo>
                <a:pt x="89493" y="329620"/>
              </a:lnTo>
              <a:lnTo>
                <a:pt x="45720" y="329620"/>
              </a:lnTo>
              <a:lnTo>
                <a:pt x="45720" y="48368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2A0E334-DE48-4CD7-AABB-8565E7F3D8BE}">
      <dsp:nvSpPr>
        <dsp:cNvPr id="0" name=""/>
        <dsp:cNvSpPr/>
      </dsp:nvSpPr>
      <dsp:spPr>
        <a:xfrm>
          <a:off x="2925372" y="1829623"/>
          <a:ext cx="2134176" cy="557984"/>
        </a:xfrm>
        <a:custGeom>
          <a:avLst/>
          <a:gdLst/>
          <a:ahLst/>
          <a:cxnLst/>
          <a:rect l="0" t="0" r="0" b="0"/>
          <a:pathLst>
            <a:path>
              <a:moveTo>
                <a:pt x="0" y="0"/>
              </a:moveTo>
              <a:lnTo>
                <a:pt x="0" y="403915"/>
              </a:lnTo>
              <a:lnTo>
                <a:pt x="2134176" y="403915"/>
              </a:lnTo>
              <a:lnTo>
                <a:pt x="2134176" y="55798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8C684A2-B9F0-4DB3-BF1B-AEB7DD8019CA}">
      <dsp:nvSpPr>
        <dsp:cNvPr id="0" name=""/>
        <dsp:cNvSpPr/>
      </dsp:nvSpPr>
      <dsp:spPr>
        <a:xfrm>
          <a:off x="2821946" y="3443686"/>
          <a:ext cx="91440" cy="483689"/>
        </a:xfrm>
        <a:custGeom>
          <a:avLst/>
          <a:gdLst/>
          <a:ahLst/>
          <a:cxnLst/>
          <a:rect l="0" t="0" r="0" b="0"/>
          <a:pathLst>
            <a:path>
              <a:moveTo>
                <a:pt x="45720" y="0"/>
              </a:moveTo>
              <a:lnTo>
                <a:pt x="45720" y="48368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A2D3CF7-45C0-4958-A4D0-D3976367FF26}">
      <dsp:nvSpPr>
        <dsp:cNvPr id="0" name=""/>
        <dsp:cNvSpPr/>
      </dsp:nvSpPr>
      <dsp:spPr>
        <a:xfrm>
          <a:off x="2821946" y="1829623"/>
          <a:ext cx="91440" cy="557984"/>
        </a:xfrm>
        <a:custGeom>
          <a:avLst/>
          <a:gdLst/>
          <a:ahLst/>
          <a:cxnLst/>
          <a:rect l="0" t="0" r="0" b="0"/>
          <a:pathLst>
            <a:path>
              <a:moveTo>
                <a:pt x="103425" y="0"/>
              </a:moveTo>
              <a:lnTo>
                <a:pt x="103425" y="403915"/>
              </a:lnTo>
              <a:lnTo>
                <a:pt x="45720" y="403915"/>
              </a:lnTo>
              <a:lnTo>
                <a:pt x="45720" y="55798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9A68F2E-1101-4829-A90F-8FDB46C86744}">
      <dsp:nvSpPr>
        <dsp:cNvPr id="0" name=""/>
        <dsp:cNvSpPr/>
      </dsp:nvSpPr>
      <dsp:spPr>
        <a:xfrm>
          <a:off x="789250" y="3443686"/>
          <a:ext cx="91440" cy="483689"/>
        </a:xfrm>
        <a:custGeom>
          <a:avLst/>
          <a:gdLst/>
          <a:ahLst/>
          <a:cxnLst/>
          <a:rect l="0" t="0" r="0" b="0"/>
          <a:pathLst>
            <a:path>
              <a:moveTo>
                <a:pt x="45720" y="0"/>
              </a:moveTo>
              <a:lnTo>
                <a:pt x="45720" y="48368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708B1D3-B266-4E10-ACCA-7E5FB0A87A8B}">
      <dsp:nvSpPr>
        <dsp:cNvPr id="0" name=""/>
        <dsp:cNvSpPr/>
      </dsp:nvSpPr>
      <dsp:spPr>
        <a:xfrm>
          <a:off x="834970" y="1829623"/>
          <a:ext cx="2090402" cy="557984"/>
        </a:xfrm>
        <a:custGeom>
          <a:avLst/>
          <a:gdLst/>
          <a:ahLst/>
          <a:cxnLst/>
          <a:rect l="0" t="0" r="0" b="0"/>
          <a:pathLst>
            <a:path>
              <a:moveTo>
                <a:pt x="2090402" y="0"/>
              </a:moveTo>
              <a:lnTo>
                <a:pt x="2090402" y="403915"/>
              </a:lnTo>
              <a:lnTo>
                <a:pt x="0" y="403915"/>
              </a:lnTo>
              <a:lnTo>
                <a:pt x="0" y="55798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F2859D-34CB-4506-95E3-918F1ADBB590}">
      <dsp:nvSpPr>
        <dsp:cNvPr id="0" name=""/>
        <dsp:cNvSpPr/>
      </dsp:nvSpPr>
      <dsp:spPr>
        <a:xfrm>
          <a:off x="2925372" y="591704"/>
          <a:ext cx="2008908" cy="560487"/>
        </a:xfrm>
        <a:custGeom>
          <a:avLst/>
          <a:gdLst/>
          <a:ahLst/>
          <a:cxnLst/>
          <a:rect l="0" t="0" r="0" b="0"/>
          <a:pathLst>
            <a:path>
              <a:moveTo>
                <a:pt x="2008908" y="0"/>
              </a:moveTo>
              <a:lnTo>
                <a:pt x="2008908" y="406418"/>
              </a:lnTo>
              <a:lnTo>
                <a:pt x="0" y="406418"/>
              </a:lnTo>
              <a:lnTo>
                <a:pt x="0" y="56048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426414A-C1E8-40B1-9EA8-7C5373956059}">
      <dsp:nvSpPr>
        <dsp:cNvPr id="0" name=""/>
        <dsp:cNvSpPr/>
      </dsp:nvSpPr>
      <dsp:spPr>
        <a:xfrm>
          <a:off x="4157946" y="-146853"/>
          <a:ext cx="1552668" cy="738557"/>
        </a:xfrm>
        <a:prstGeom prst="roundRect">
          <a:avLst>
            <a:gd name="adj" fmla="val 10000"/>
          </a:avLst>
        </a:prstGeom>
        <a:solidFill>
          <a:schemeClr val="lt1"/>
        </a:solidFill>
        <a:ln w="12700" cap="flat" cmpd="sng" algn="ctr">
          <a:solidFill>
            <a:schemeClr val="accent3"/>
          </a:solidFill>
          <a:prstDash val="solid"/>
          <a:miter lim="800000"/>
        </a:ln>
        <a:effectLst/>
      </dsp:spPr>
      <dsp:style>
        <a:lnRef idx="2">
          <a:schemeClr val="accent3"/>
        </a:lnRef>
        <a:fillRef idx="1">
          <a:schemeClr val="lt1"/>
        </a:fillRef>
        <a:effectRef idx="0">
          <a:schemeClr val="accent3"/>
        </a:effectRef>
        <a:fontRef idx="minor">
          <a:schemeClr val="dk1"/>
        </a:fontRef>
      </dsp:style>
    </dsp:sp>
    <dsp:sp modelId="{97DB1538-99EA-427F-88AF-9C9143A4C4D0}">
      <dsp:nvSpPr>
        <dsp:cNvPr id="0" name=""/>
        <dsp:cNvSpPr/>
      </dsp:nvSpPr>
      <dsp:spPr>
        <a:xfrm>
          <a:off x="4342737" y="28697"/>
          <a:ext cx="1552668" cy="738557"/>
        </a:xfrm>
        <a:prstGeom prst="roundRect">
          <a:avLst>
            <a:gd name="adj" fmla="val 10000"/>
          </a:avLst>
        </a:prstGeom>
        <a:solidFill>
          <a:schemeClr val="accent4">
            <a:lumMod val="60000"/>
            <a:lumOff val="40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latin typeface="Garamond" panose="02020404030301010803" pitchFamily="18" charset="0"/>
            </a:rPr>
            <a:t>Taxable supply</a:t>
          </a:r>
          <a:endParaRPr lang="en-US" sz="2400" b="1" kern="1200" dirty="0">
            <a:latin typeface="Garamond" panose="02020404030301010803" pitchFamily="18" charset="0"/>
          </a:endParaRPr>
        </a:p>
      </dsp:txBody>
      <dsp:txXfrm>
        <a:off x="4364369" y="50329"/>
        <a:ext cx="1509404" cy="695293"/>
      </dsp:txXfrm>
    </dsp:sp>
    <dsp:sp modelId="{38BC7B0A-B313-4392-A581-2CEB05756BF8}">
      <dsp:nvSpPr>
        <dsp:cNvPr id="0" name=""/>
        <dsp:cNvSpPr/>
      </dsp:nvSpPr>
      <dsp:spPr>
        <a:xfrm>
          <a:off x="2093815" y="1152191"/>
          <a:ext cx="1663115" cy="677432"/>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sp>
    <dsp:sp modelId="{727C57A1-28F2-475A-8236-2C4C86A9ADA1}">
      <dsp:nvSpPr>
        <dsp:cNvPr id="0" name=""/>
        <dsp:cNvSpPr/>
      </dsp:nvSpPr>
      <dsp:spPr>
        <a:xfrm>
          <a:off x="2278605" y="1327742"/>
          <a:ext cx="1663115" cy="677432"/>
        </a:xfrm>
        <a:prstGeom prst="roundRect">
          <a:avLst>
            <a:gd name="adj" fmla="val 10000"/>
          </a:avLst>
        </a:prstGeom>
        <a:solidFill>
          <a:schemeClr val="accent6">
            <a:lumMod val="60000"/>
            <a:lumOff val="40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latin typeface="Garamond" panose="02020404030301010803" pitchFamily="18" charset="0"/>
            </a:rPr>
            <a:t>Goods</a:t>
          </a:r>
          <a:endParaRPr lang="en-US" sz="2800" b="1" kern="1200" dirty="0">
            <a:latin typeface="Garamond" panose="02020404030301010803" pitchFamily="18" charset="0"/>
          </a:endParaRPr>
        </a:p>
      </dsp:txBody>
      <dsp:txXfrm>
        <a:off x="2298446" y="1347583"/>
        <a:ext cx="1623433" cy="637750"/>
      </dsp:txXfrm>
    </dsp:sp>
    <dsp:sp modelId="{92362189-BA95-4BDE-95C2-BF45181BD9B2}">
      <dsp:nvSpPr>
        <dsp:cNvPr id="0" name=""/>
        <dsp:cNvSpPr/>
      </dsp:nvSpPr>
      <dsp:spPr>
        <a:xfrm>
          <a:off x="3412" y="2387608"/>
          <a:ext cx="1663115" cy="105607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EABCC3-9C5E-4D31-BE1A-90D610D5BECC}">
      <dsp:nvSpPr>
        <dsp:cNvPr id="0" name=""/>
        <dsp:cNvSpPr/>
      </dsp:nvSpPr>
      <dsp:spPr>
        <a:xfrm>
          <a:off x="188202" y="2563159"/>
          <a:ext cx="1663115" cy="1056078"/>
        </a:xfrm>
        <a:prstGeom prst="roundRect">
          <a:avLst>
            <a:gd name="adj" fmla="val 10000"/>
          </a:avLst>
        </a:prstGeom>
        <a:solidFill>
          <a:schemeClr val="accent2">
            <a:lumMod val="40000"/>
            <a:lumOff val="60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latin typeface="Garamond" panose="02020404030301010803" pitchFamily="18" charset="0"/>
            </a:rPr>
            <a:t>Involving movement of goods</a:t>
          </a:r>
          <a:endParaRPr lang="en-US" sz="2000" b="1" kern="1200" dirty="0">
            <a:latin typeface="Garamond" panose="02020404030301010803" pitchFamily="18" charset="0"/>
          </a:endParaRPr>
        </a:p>
      </dsp:txBody>
      <dsp:txXfrm>
        <a:off x="219133" y="2594090"/>
        <a:ext cx="1601253" cy="994216"/>
      </dsp:txXfrm>
    </dsp:sp>
    <dsp:sp modelId="{EA8B8A2A-FCFC-4F7C-9915-5508A2D310F9}">
      <dsp:nvSpPr>
        <dsp:cNvPr id="0" name=""/>
        <dsp:cNvSpPr/>
      </dsp:nvSpPr>
      <dsp:spPr>
        <a:xfrm>
          <a:off x="3412" y="3927376"/>
          <a:ext cx="1663115" cy="105607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1F31BEE-1186-4E78-909A-2BFA34CD2B52}">
      <dsp:nvSpPr>
        <dsp:cNvPr id="0" name=""/>
        <dsp:cNvSpPr/>
      </dsp:nvSpPr>
      <dsp:spPr>
        <a:xfrm>
          <a:off x="188202" y="4102927"/>
          <a:ext cx="1663115" cy="105607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IN" sz="2100" b="1" kern="1200" dirty="0" smtClean="0">
              <a:solidFill>
                <a:schemeClr val="tx1">
                  <a:lumMod val="95000"/>
                  <a:lumOff val="5000"/>
                </a:schemeClr>
              </a:solidFill>
              <a:effectLst/>
              <a:latin typeface="Garamond" panose="02020404030301010803" pitchFamily="18" charset="0"/>
            </a:rPr>
            <a:t>At the time of removal</a:t>
          </a:r>
          <a:endParaRPr lang="en-US" sz="2100" kern="1200" dirty="0"/>
        </a:p>
      </dsp:txBody>
      <dsp:txXfrm>
        <a:off x="219133" y="4133858"/>
        <a:ext cx="1601253" cy="994216"/>
      </dsp:txXfrm>
    </dsp:sp>
    <dsp:sp modelId="{C0778CB1-AE2E-4AF1-A946-9135A6514EFC}">
      <dsp:nvSpPr>
        <dsp:cNvPr id="0" name=""/>
        <dsp:cNvSpPr/>
      </dsp:nvSpPr>
      <dsp:spPr>
        <a:xfrm>
          <a:off x="2036109" y="2387608"/>
          <a:ext cx="1663115" cy="105607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9B119F0-37E7-43B8-95FB-7A5DE54717D0}">
      <dsp:nvSpPr>
        <dsp:cNvPr id="0" name=""/>
        <dsp:cNvSpPr/>
      </dsp:nvSpPr>
      <dsp:spPr>
        <a:xfrm>
          <a:off x="2220899" y="2563159"/>
          <a:ext cx="1663115" cy="1056078"/>
        </a:xfrm>
        <a:prstGeom prst="roundRect">
          <a:avLst>
            <a:gd name="adj" fmla="val 10000"/>
          </a:avLst>
        </a:prstGeom>
        <a:solidFill>
          <a:srgbClr val="FFFF00">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latin typeface="Garamond" panose="02020404030301010803" pitchFamily="18" charset="0"/>
            </a:rPr>
            <a:t>No movement of goods</a:t>
          </a:r>
          <a:endParaRPr lang="en-US" sz="2000" b="1" kern="1200" dirty="0">
            <a:latin typeface="Garamond" panose="02020404030301010803" pitchFamily="18" charset="0"/>
          </a:endParaRPr>
        </a:p>
      </dsp:txBody>
      <dsp:txXfrm>
        <a:off x="2251830" y="2594090"/>
        <a:ext cx="1601253" cy="994216"/>
      </dsp:txXfrm>
    </dsp:sp>
    <dsp:sp modelId="{A9DAF13B-3EDD-4BC7-88E5-263594689400}">
      <dsp:nvSpPr>
        <dsp:cNvPr id="0" name=""/>
        <dsp:cNvSpPr/>
      </dsp:nvSpPr>
      <dsp:spPr>
        <a:xfrm>
          <a:off x="2036109" y="3927376"/>
          <a:ext cx="1663115" cy="105607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D439DD1-188E-46D7-BCDF-49EFAE0AC382}">
      <dsp:nvSpPr>
        <dsp:cNvPr id="0" name=""/>
        <dsp:cNvSpPr/>
      </dsp:nvSpPr>
      <dsp:spPr>
        <a:xfrm>
          <a:off x="2220899" y="4102927"/>
          <a:ext cx="1663115" cy="105607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IN" sz="2100" b="1" kern="1200" dirty="0" smtClean="0">
              <a:solidFill>
                <a:schemeClr val="tx1">
                  <a:lumMod val="95000"/>
                  <a:lumOff val="5000"/>
                </a:schemeClr>
              </a:solidFill>
              <a:effectLst/>
              <a:latin typeface="Garamond" panose="02020404030301010803" pitchFamily="18" charset="0"/>
            </a:rPr>
            <a:t>At the time of delivery </a:t>
          </a:r>
          <a:endParaRPr lang="en-US" sz="2100" kern="1200" dirty="0"/>
        </a:p>
      </dsp:txBody>
      <dsp:txXfrm>
        <a:off x="2251830" y="4133858"/>
        <a:ext cx="1601253" cy="994216"/>
      </dsp:txXfrm>
    </dsp:sp>
    <dsp:sp modelId="{01242BD7-D50D-4F80-9F16-CB8A0E3CCFE1}">
      <dsp:nvSpPr>
        <dsp:cNvPr id="0" name=""/>
        <dsp:cNvSpPr/>
      </dsp:nvSpPr>
      <dsp:spPr>
        <a:xfrm>
          <a:off x="4227991" y="2387608"/>
          <a:ext cx="1663115" cy="105607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2292B8-D65A-41A8-8B0A-F707F8E402BC}">
      <dsp:nvSpPr>
        <dsp:cNvPr id="0" name=""/>
        <dsp:cNvSpPr/>
      </dsp:nvSpPr>
      <dsp:spPr>
        <a:xfrm>
          <a:off x="4412781" y="2563159"/>
          <a:ext cx="1663115" cy="1056078"/>
        </a:xfrm>
        <a:prstGeom prst="roundRect">
          <a:avLst>
            <a:gd name="adj" fmla="val 10000"/>
          </a:avLst>
        </a:prstGeom>
        <a:solidFill>
          <a:schemeClr val="accent1">
            <a:lumMod val="40000"/>
            <a:lumOff val="60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latin typeface="Garamond" panose="02020404030301010803" pitchFamily="18" charset="0"/>
            </a:rPr>
            <a:t>Sale or return supplies</a:t>
          </a:r>
          <a:endParaRPr lang="en-US" sz="1800" b="1" kern="1200" dirty="0">
            <a:latin typeface="Garamond" panose="02020404030301010803" pitchFamily="18" charset="0"/>
          </a:endParaRPr>
        </a:p>
      </dsp:txBody>
      <dsp:txXfrm>
        <a:off x="4443712" y="2594090"/>
        <a:ext cx="1601253" cy="994216"/>
      </dsp:txXfrm>
    </dsp:sp>
    <dsp:sp modelId="{9AF61432-4043-4A9F-8F65-A4DE1935D768}">
      <dsp:nvSpPr>
        <dsp:cNvPr id="0" name=""/>
        <dsp:cNvSpPr/>
      </dsp:nvSpPr>
      <dsp:spPr>
        <a:xfrm>
          <a:off x="4068805" y="3927376"/>
          <a:ext cx="1893939" cy="14485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6A340C-2B9B-4AB7-A14D-8A4D2CEA40E3}">
      <dsp:nvSpPr>
        <dsp:cNvPr id="0" name=""/>
        <dsp:cNvSpPr/>
      </dsp:nvSpPr>
      <dsp:spPr>
        <a:xfrm>
          <a:off x="4253596" y="4102927"/>
          <a:ext cx="1893939" cy="144850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IN" sz="1600" b="1" kern="1200" dirty="0" smtClean="0">
              <a:latin typeface="Garamond" panose="02020404030301010803" pitchFamily="18" charset="0"/>
            </a:rPr>
            <a:t>Before or at the time of supply, or within 6 months from the removal – w.e. is earlier </a:t>
          </a:r>
          <a:endParaRPr lang="en-US" sz="1600" b="1" kern="1200" dirty="0">
            <a:latin typeface="Garamond" panose="02020404030301010803" pitchFamily="18" charset="0"/>
          </a:endParaRPr>
        </a:p>
      </dsp:txBody>
      <dsp:txXfrm>
        <a:off x="4296021" y="4145352"/>
        <a:ext cx="1809089" cy="1363656"/>
      </dsp:txXfrm>
    </dsp:sp>
    <dsp:sp modelId="{268B28CE-EF7F-41A7-9DD5-4366E4F803D9}">
      <dsp:nvSpPr>
        <dsp:cNvPr id="0" name=""/>
        <dsp:cNvSpPr/>
      </dsp:nvSpPr>
      <dsp:spPr>
        <a:xfrm>
          <a:off x="6724034" y="1167050"/>
          <a:ext cx="1663115" cy="766554"/>
        </a:xfrm>
        <a:prstGeom prst="roundRect">
          <a:avLst>
            <a:gd name="adj" fmla="val 10000"/>
          </a:avLst>
        </a:prstGeom>
        <a:solidFill>
          <a:schemeClr val="lt1"/>
        </a:solidFill>
        <a:ln w="12700" cap="flat" cmpd="sng" algn="ctr">
          <a:solidFill>
            <a:schemeClr val="accent3"/>
          </a:solidFill>
          <a:prstDash val="solid"/>
          <a:miter lim="800000"/>
        </a:ln>
        <a:effectLst/>
      </dsp:spPr>
      <dsp:style>
        <a:lnRef idx="2">
          <a:schemeClr val="accent3"/>
        </a:lnRef>
        <a:fillRef idx="1">
          <a:schemeClr val="lt1"/>
        </a:fillRef>
        <a:effectRef idx="0">
          <a:schemeClr val="accent3"/>
        </a:effectRef>
        <a:fontRef idx="minor">
          <a:schemeClr val="dk1"/>
        </a:fontRef>
      </dsp:style>
    </dsp:sp>
    <dsp:sp modelId="{0B385F6E-1229-44E0-91CA-97E9C3E2C4C7}">
      <dsp:nvSpPr>
        <dsp:cNvPr id="0" name=""/>
        <dsp:cNvSpPr/>
      </dsp:nvSpPr>
      <dsp:spPr>
        <a:xfrm>
          <a:off x="6908825" y="1342601"/>
          <a:ext cx="1663115" cy="766554"/>
        </a:xfrm>
        <a:prstGeom prst="roundRect">
          <a:avLst>
            <a:gd name="adj" fmla="val 10000"/>
          </a:avLst>
        </a:prstGeom>
        <a:solidFill>
          <a:schemeClr val="accent6">
            <a:lumMod val="60000"/>
            <a:lumOff val="40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solidFill>
                <a:schemeClr val="tx1"/>
              </a:solidFill>
              <a:latin typeface="Garamond" panose="02020404030301010803" pitchFamily="18" charset="0"/>
            </a:rPr>
            <a:t>Services </a:t>
          </a:r>
          <a:endParaRPr lang="en-US" sz="2800" b="1" kern="1200" dirty="0">
            <a:solidFill>
              <a:schemeClr val="tx1"/>
            </a:solidFill>
            <a:latin typeface="Garamond" panose="02020404030301010803" pitchFamily="18" charset="0"/>
          </a:endParaRPr>
        </a:p>
      </dsp:txBody>
      <dsp:txXfrm>
        <a:off x="6931277" y="1365053"/>
        <a:ext cx="1618211" cy="721650"/>
      </dsp:txXfrm>
    </dsp:sp>
    <dsp:sp modelId="{F9492AC7-7B9C-44B3-BCA3-3975F4FCE00C}">
      <dsp:nvSpPr>
        <dsp:cNvPr id="0" name=""/>
        <dsp:cNvSpPr/>
      </dsp:nvSpPr>
      <dsp:spPr>
        <a:xfrm>
          <a:off x="6220326" y="2476730"/>
          <a:ext cx="2166823" cy="105607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1BA430-2BE7-463F-884F-8D6B1DB5F49E}">
      <dsp:nvSpPr>
        <dsp:cNvPr id="0" name=""/>
        <dsp:cNvSpPr/>
      </dsp:nvSpPr>
      <dsp:spPr>
        <a:xfrm>
          <a:off x="6405117" y="2652281"/>
          <a:ext cx="2166823" cy="1056078"/>
        </a:xfrm>
        <a:prstGeom prst="roundRect">
          <a:avLst>
            <a:gd name="adj" fmla="val 10000"/>
          </a:avLst>
        </a:prstGeom>
        <a:solidFill>
          <a:srgbClr val="FF99FF">
            <a:alpha val="89804"/>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latin typeface="Garamond" panose="02020404030301010803" pitchFamily="18" charset="0"/>
            </a:rPr>
            <a:t>Within 30 days from the supply of services </a:t>
          </a:r>
          <a:endParaRPr lang="en-US" sz="1800" b="1" kern="1200" dirty="0">
            <a:latin typeface="Garamond" panose="02020404030301010803" pitchFamily="18" charset="0"/>
          </a:endParaRPr>
        </a:p>
      </dsp:txBody>
      <dsp:txXfrm>
        <a:off x="6436048" y="2683212"/>
        <a:ext cx="2104961" cy="994216"/>
      </dsp:txXfrm>
    </dsp:sp>
    <dsp:sp modelId="{B1CB9D50-FB17-494D-AE52-367AED9F649A}">
      <dsp:nvSpPr>
        <dsp:cNvPr id="0" name=""/>
        <dsp:cNvSpPr/>
      </dsp:nvSpPr>
      <dsp:spPr>
        <a:xfrm>
          <a:off x="6468768" y="4016498"/>
          <a:ext cx="1663115" cy="105607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AFFF7C-D87B-4DBD-B9E2-FA66B93E0412}">
      <dsp:nvSpPr>
        <dsp:cNvPr id="0" name=""/>
        <dsp:cNvSpPr/>
      </dsp:nvSpPr>
      <dsp:spPr>
        <a:xfrm>
          <a:off x="6653559" y="4192049"/>
          <a:ext cx="1663115" cy="105607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b="1" kern="1200" dirty="0" smtClean="0">
              <a:latin typeface="Garamond" panose="02020404030301010803" pitchFamily="18" charset="0"/>
            </a:rPr>
            <a:t>Insurance, Banking - 45 days</a:t>
          </a:r>
          <a:endParaRPr lang="en-US" sz="2100" b="1" kern="1200" dirty="0">
            <a:latin typeface="Garamond" panose="02020404030301010803" pitchFamily="18" charset="0"/>
          </a:endParaRPr>
        </a:p>
      </dsp:txBody>
      <dsp:txXfrm>
        <a:off x="6684490" y="4222980"/>
        <a:ext cx="1601253" cy="9942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FDAB1F-6877-4246-90C7-E7225603FFC7}">
      <dsp:nvSpPr>
        <dsp:cNvPr id="0" name=""/>
        <dsp:cNvSpPr/>
      </dsp:nvSpPr>
      <dsp:spPr>
        <a:xfrm rot="5400000">
          <a:off x="1024243" y="797300"/>
          <a:ext cx="892565" cy="2044657"/>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A184E7A-8A4C-4F18-8E56-0A7B2FA85F7E}">
      <dsp:nvSpPr>
        <dsp:cNvPr id="0" name=""/>
        <dsp:cNvSpPr/>
      </dsp:nvSpPr>
      <dsp:spPr>
        <a:xfrm>
          <a:off x="0" y="0"/>
          <a:ext cx="2949509" cy="1141215"/>
        </a:xfrm>
        <a:prstGeom prst="roundRect">
          <a:avLst>
            <a:gd name="adj" fmla="val 16670"/>
          </a:avLst>
        </a:prstGeom>
        <a:solidFill>
          <a:schemeClr val="accent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b="1" kern="1200" dirty="0" smtClean="0">
              <a:solidFill>
                <a:schemeClr val="tx1"/>
              </a:solidFill>
              <a:latin typeface="Garamond" panose="02020404030301010803" pitchFamily="18" charset="0"/>
            </a:rPr>
            <a:t>Tax invoice raised</a:t>
          </a:r>
          <a:endParaRPr lang="en-US" sz="3000" b="1" kern="1200" dirty="0">
            <a:solidFill>
              <a:schemeClr val="tx1"/>
            </a:solidFill>
            <a:latin typeface="Garamond" panose="02020404030301010803" pitchFamily="18" charset="0"/>
          </a:endParaRPr>
        </a:p>
      </dsp:txBody>
      <dsp:txXfrm>
        <a:off x="55720" y="55720"/>
        <a:ext cx="2838069" cy="1029775"/>
      </dsp:txXfrm>
    </dsp:sp>
    <dsp:sp modelId="{247E7AA0-B1A5-431B-8AB2-6F91DC39A812}">
      <dsp:nvSpPr>
        <dsp:cNvPr id="0" name=""/>
        <dsp:cNvSpPr/>
      </dsp:nvSpPr>
      <dsp:spPr>
        <a:xfrm>
          <a:off x="3120082" y="76414"/>
          <a:ext cx="2198911" cy="1710455"/>
        </a:xfrm>
        <a:prstGeom prst="rect">
          <a:avLst/>
        </a:prstGeom>
        <a:noFill/>
        <a:ln>
          <a:noFill/>
        </a:ln>
        <a:effectLst/>
      </dsp:spPr>
      <dsp:style>
        <a:lnRef idx="0">
          <a:scrgbClr r="0" g="0" b="0"/>
        </a:lnRef>
        <a:fillRef idx="0">
          <a:scrgbClr r="0" g="0" b="0"/>
        </a:fillRef>
        <a:effectRef idx="0">
          <a:scrgbClr r="0" g="0" b="0"/>
        </a:effectRef>
        <a:fontRef idx="minor"/>
      </dsp:style>
    </dsp:sp>
    <dsp:sp modelId="{FEA51476-8A7D-4CCB-B423-EB839183B292}">
      <dsp:nvSpPr>
        <dsp:cNvPr id="0" name=""/>
        <dsp:cNvSpPr/>
      </dsp:nvSpPr>
      <dsp:spPr>
        <a:xfrm rot="5400000">
          <a:off x="6689921" y="3966105"/>
          <a:ext cx="1795978" cy="693752"/>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B73C5A0-2020-4422-8EDA-E67F209FAC48}">
      <dsp:nvSpPr>
        <dsp:cNvPr id="0" name=""/>
        <dsp:cNvSpPr/>
      </dsp:nvSpPr>
      <dsp:spPr>
        <a:xfrm>
          <a:off x="2614569" y="1139013"/>
          <a:ext cx="7021173" cy="2124810"/>
        </a:xfrm>
        <a:prstGeom prst="roundRect">
          <a:avLst>
            <a:gd name="adj" fmla="val 16670"/>
          </a:avLst>
        </a:prstGeom>
        <a:solidFill>
          <a:schemeClr val="accent4">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n-IN" sz="2400" b="1" kern="1200" baseline="0" dirty="0" smtClean="0">
              <a:solidFill>
                <a:schemeClr val="tx1">
                  <a:lumMod val="95000"/>
                  <a:lumOff val="5000"/>
                </a:schemeClr>
              </a:solidFill>
              <a:latin typeface="Garamond" panose="02020404030301010803" pitchFamily="18" charset="0"/>
            </a:rPr>
            <a:t>Taxable value or tax charged is found to be in excess, or</a:t>
          </a:r>
        </a:p>
        <a:p>
          <a:pPr lvl="0" algn="just" defTabSz="1066800">
            <a:lnSpc>
              <a:spcPct val="90000"/>
            </a:lnSpc>
            <a:spcBef>
              <a:spcPct val="0"/>
            </a:spcBef>
            <a:spcAft>
              <a:spcPct val="35000"/>
            </a:spcAft>
          </a:pPr>
          <a:r>
            <a:rPr lang="en-IN" sz="2400" b="1" kern="1200" baseline="0" dirty="0" smtClean="0">
              <a:solidFill>
                <a:schemeClr val="tx1">
                  <a:lumMod val="95000"/>
                  <a:lumOff val="5000"/>
                </a:schemeClr>
              </a:solidFill>
              <a:latin typeface="Garamond" panose="02020404030301010803" pitchFamily="18" charset="0"/>
            </a:rPr>
            <a:t>Goods are returned, or</a:t>
          </a:r>
        </a:p>
        <a:p>
          <a:pPr lvl="0" algn="just" defTabSz="1066800">
            <a:lnSpc>
              <a:spcPct val="90000"/>
            </a:lnSpc>
            <a:spcBef>
              <a:spcPct val="0"/>
            </a:spcBef>
            <a:spcAft>
              <a:spcPct val="35000"/>
            </a:spcAft>
          </a:pPr>
          <a:r>
            <a:rPr lang="en-IN" sz="2400" b="1" kern="1200" baseline="0" dirty="0" smtClean="0">
              <a:solidFill>
                <a:schemeClr val="tx1">
                  <a:lumMod val="95000"/>
                  <a:lumOff val="5000"/>
                </a:schemeClr>
              </a:solidFill>
              <a:latin typeface="Garamond" panose="02020404030301010803" pitchFamily="18" charset="0"/>
            </a:rPr>
            <a:t>Goods or services are found to be deficient</a:t>
          </a:r>
          <a:endParaRPr lang="en-US" sz="2400" kern="1200" dirty="0"/>
        </a:p>
      </dsp:txBody>
      <dsp:txXfrm>
        <a:off x="2718312" y="1242756"/>
        <a:ext cx="6813687" cy="1917324"/>
      </dsp:txXfrm>
    </dsp:sp>
    <dsp:sp modelId="{AD716B49-D7DA-4E3C-B176-83A0BC902A14}">
      <dsp:nvSpPr>
        <dsp:cNvPr id="0" name=""/>
        <dsp:cNvSpPr/>
      </dsp:nvSpPr>
      <dsp:spPr>
        <a:xfrm>
          <a:off x="7644882" y="2006242"/>
          <a:ext cx="2198911" cy="17104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228600" lvl="1" indent="-228600" algn="l" defTabSz="1022350">
            <a:lnSpc>
              <a:spcPct val="90000"/>
            </a:lnSpc>
            <a:spcBef>
              <a:spcPct val="0"/>
            </a:spcBef>
            <a:spcAft>
              <a:spcPct val="15000"/>
            </a:spcAft>
            <a:buChar char="••"/>
          </a:pPr>
          <a:endParaRPr lang="en-US" sz="2300" kern="1200" dirty="0"/>
        </a:p>
      </dsp:txBody>
      <dsp:txXfrm>
        <a:off x="7644882" y="2006242"/>
        <a:ext cx="2198911" cy="1710455"/>
      </dsp:txXfrm>
    </dsp:sp>
    <dsp:sp modelId="{4E6A40D3-52F1-4BB0-8EA1-F9BDC0FDC6BB}">
      <dsp:nvSpPr>
        <dsp:cNvPr id="0" name=""/>
        <dsp:cNvSpPr/>
      </dsp:nvSpPr>
      <dsp:spPr>
        <a:xfrm>
          <a:off x="6422604" y="4532586"/>
          <a:ext cx="3427715" cy="1098508"/>
        </a:xfrm>
        <a:prstGeom prst="roundRect">
          <a:avLst>
            <a:gd name="adj" fmla="val 16670"/>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smtClean="0">
              <a:solidFill>
                <a:schemeClr val="tx1"/>
              </a:solidFill>
              <a:latin typeface="Garamond" panose="02020404030301010803" pitchFamily="18" charset="0"/>
            </a:rPr>
            <a:t>CREDIT NOTE</a:t>
          </a:r>
          <a:endParaRPr lang="en-US" sz="3200" b="1" kern="1200" dirty="0">
            <a:solidFill>
              <a:schemeClr val="tx1"/>
            </a:solidFill>
            <a:latin typeface="Garamond" panose="02020404030301010803" pitchFamily="18" charset="0"/>
          </a:endParaRPr>
        </a:p>
      </dsp:txBody>
      <dsp:txXfrm>
        <a:off x="6476238" y="4586220"/>
        <a:ext cx="3320447" cy="9912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FDAB1F-6877-4246-90C7-E7225603FFC7}">
      <dsp:nvSpPr>
        <dsp:cNvPr id="0" name=""/>
        <dsp:cNvSpPr/>
      </dsp:nvSpPr>
      <dsp:spPr>
        <a:xfrm rot="5400000">
          <a:off x="2322408" y="1584982"/>
          <a:ext cx="1050522" cy="1588143"/>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A184E7A-8A4C-4F18-8E56-0A7B2FA85F7E}">
      <dsp:nvSpPr>
        <dsp:cNvPr id="0" name=""/>
        <dsp:cNvSpPr/>
      </dsp:nvSpPr>
      <dsp:spPr>
        <a:xfrm>
          <a:off x="434159" y="0"/>
          <a:ext cx="2290966" cy="1630872"/>
        </a:xfrm>
        <a:prstGeom prst="roundRect">
          <a:avLst>
            <a:gd name="adj" fmla="val 16670"/>
          </a:avLst>
        </a:prstGeom>
        <a:solidFill>
          <a:schemeClr val="accent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b="1" kern="1200" dirty="0" smtClean="0">
              <a:solidFill>
                <a:schemeClr val="tx1"/>
              </a:solidFill>
              <a:latin typeface="Garamond" panose="02020404030301010803" pitchFamily="18" charset="0"/>
            </a:rPr>
            <a:t>Tax invoice raised</a:t>
          </a:r>
          <a:endParaRPr lang="en-US" sz="3100" b="1" kern="1200" dirty="0">
            <a:solidFill>
              <a:schemeClr val="tx1"/>
            </a:solidFill>
            <a:latin typeface="Garamond" panose="02020404030301010803" pitchFamily="18" charset="0"/>
          </a:endParaRPr>
        </a:p>
      </dsp:txBody>
      <dsp:txXfrm>
        <a:off x="513786" y="79627"/>
        <a:ext cx="2131712" cy="1471618"/>
      </dsp:txXfrm>
    </dsp:sp>
    <dsp:sp modelId="{247E7AA0-B1A5-431B-8AB2-6F91DC39A812}">
      <dsp:nvSpPr>
        <dsp:cNvPr id="0" name=""/>
        <dsp:cNvSpPr/>
      </dsp:nvSpPr>
      <dsp:spPr>
        <a:xfrm>
          <a:off x="4128926" y="195381"/>
          <a:ext cx="1707956" cy="1328558"/>
        </a:xfrm>
        <a:prstGeom prst="rect">
          <a:avLst/>
        </a:prstGeom>
        <a:noFill/>
        <a:ln>
          <a:noFill/>
        </a:ln>
        <a:effectLst/>
      </dsp:spPr>
      <dsp:style>
        <a:lnRef idx="0">
          <a:scrgbClr r="0" g="0" b="0"/>
        </a:lnRef>
        <a:fillRef idx="0">
          <a:scrgbClr r="0" g="0" b="0"/>
        </a:fillRef>
        <a:effectRef idx="0">
          <a:scrgbClr r="0" g="0" b="0"/>
        </a:effectRef>
        <a:fontRef idx="minor"/>
      </dsp:style>
    </dsp:sp>
    <dsp:sp modelId="{FEA51476-8A7D-4CCB-B423-EB839183B292}">
      <dsp:nvSpPr>
        <dsp:cNvPr id="0" name=""/>
        <dsp:cNvSpPr/>
      </dsp:nvSpPr>
      <dsp:spPr>
        <a:xfrm rot="5400000">
          <a:off x="5211596" y="3077561"/>
          <a:ext cx="991528" cy="1588143"/>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B73C5A0-2020-4422-8EDA-E67F209FAC48}">
      <dsp:nvSpPr>
        <dsp:cNvPr id="0" name=""/>
        <dsp:cNvSpPr/>
      </dsp:nvSpPr>
      <dsp:spPr>
        <a:xfrm>
          <a:off x="3831927" y="957408"/>
          <a:ext cx="3925221" cy="2207996"/>
        </a:xfrm>
        <a:prstGeom prst="roundRect">
          <a:avLst>
            <a:gd name="adj" fmla="val 16670"/>
          </a:avLst>
        </a:prstGeom>
        <a:solidFill>
          <a:schemeClr val="accent4">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just" defTabSz="1155700">
            <a:lnSpc>
              <a:spcPct val="90000"/>
            </a:lnSpc>
            <a:spcBef>
              <a:spcPct val="0"/>
            </a:spcBef>
            <a:spcAft>
              <a:spcPct val="35000"/>
            </a:spcAft>
          </a:pPr>
          <a:r>
            <a:rPr lang="en-IN" sz="2600" b="1" kern="1200" baseline="0" dirty="0" smtClean="0">
              <a:solidFill>
                <a:schemeClr val="tx1">
                  <a:lumMod val="95000"/>
                  <a:lumOff val="5000"/>
                </a:schemeClr>
              </a:solidFill>
              <a:latin typeface="Garamond" panose="02020404030301010803" pitchFamily="18" charset="0"/>
            </a:rPr>
            <a:t>Taxable value or tax charged is found to be less than the actual amount</a:t>
          </a:r>
        </a:p>
      </dsp:txBody>
      <dsp:txXfrm>
        <a:off x="3939732" y="1065213"/>
        <a:ext cx="3709611" cy="1992386"/>
      </dsp:txXfrm>
    </dsp:sp>
    <dsp:sp modelId="{AD716B49-D7DA-4E3C-B176-83A0BC902A14}">
      <dsp:nvSpPr>
        <dsp:cNvPr id="0" name=""/>
        <dsp:cNvSpPr/>
      </dsp:nvSpPr>
      <dsp:spPr>
        <a:xfrm>
          <a:off x="6879305" y="2151752"/>
          <a:ext cx="1707956" cy="1328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ctr" anchorCtr="0">
          <a:noAutofit/>
        </a:bodyPr>
        <a:lstStyle/>
        <a:p>
          <a:pPr marL="228600" lvl="1" indent="-228600" algn="l" defTabSz="1066800">
            <a:lnSpc>
              <a:spcPct val="90000"/>
            </a:lnSpc>
            <a:spcBef>
              <a:spcPct val="0"/>
            </a:spcBef>
            <a:spcAft>
              <a:spcPct val="15000"/>
            </a:spcAft>
            <a:buChar char="••"/>
          </a:pPr>
          <a:endParaRPr lang="en-US" sz="2400" kern="1200" dirty="0"/>
        </a:p>
      </dsp:txBody>
      <dsp:txXfrm>
        <a:off x="6879305" y="2151752"/>
        <a:ext cx="1707956" cy="1328558"/>
      </dsp:txXfrm>
    </dsp:sp>
    <dsp:sp modelId="{4E6A40D3-52F1-4BB0-8EA1-F9BDC0FDC6BB}">
      <dsp:nvSpPr>
        <dsp:cNvPr id="0" name=""/>
        <dsp:cNvSpPr/>
      </dsp:nvSpPr>
      <dsp:spPr>
        <a:xfrm>
          <a:off x="7734133" y="3684792"/>
          <a:ext cx="2662403" cy="1230107"/>
        </a:xfrm>
        <a:prstGeom prst="roundRect">
          <a:avLst>
            <a:gd name="adj" fmla="val 16670"/>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solidFill>
                <a:schemeClr val="tx1"/>
              </a:solidFill>
              <a:latin typeface="Garamond" panose="02020404030301010803" pitchFamily="18" charset="0"/>
            </a:rPr>
            <a:t>DEBIT NOTE</a:t>
          </a:r>
          <a:endParaRPr lang="en-US" sz="2800" b="1" kern="1200" dirty="0">
            <a:solidFill>
              <a:schemeClr val="tx1"/>
            </a:solidFill>
            <a:latin typeface="Garamond" panose="02020404030301010803" pitchFamily="18" charset="0"/>
          </a:endParaRPr>
        </a:p>
      </dsp:txBody>
      <dsp:txXfrm>
        <a:off x="7794193" y="3744852"/>
        <a:ext cx="2542283" cy="1109987"/>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DCC223A9-77AF-4D64-89BC-284BFF2903DC}" type="datetimeFigureOut">
              <a:rPr lang="en-US" smtClean="0"/>
              <a:pPr/>
              <a:t>7/7/2017</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1EBC8292-878E-427D-B038-651988CABF6F}" type="slidenum">
              <a:rPr lang="en-US" smtClean="0"/>
              <a:pPr/>
              <a:t>‹#›</a:t>
            </a:fld>
            <a:endParaRPr lang="en-US"/>
          </a:p>
        </p:txBody>
      </p:sp>
    </p:spTree>
    <p:extLst>
      <p:ext uri="{BB962C8B-B14F-4D97-AF65-F5344CB8AC3E}">
        <p14:creationId xmlns:p14="http://schemas.microsoft.com/office/powerpoint/2010/main" val="3480862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BC8292-878E-427D-B038-651988CABF6F}" type="slidenum">
              <a:rPr lang="en-US" smtClean="0"/>
              <a:pPr/>
              <a:t>2</a:t>
            </a:fld>
            <a:endParaRPr lang="en-US"/>
          </a:p>
        </p:txBody>
      </p:sp>
    </p:spTree>
    <p:extLst>
      <p:ext uri="{BB962C8B-B14F-4D97-AF65-F5344CB8AC3E}">
        <p14:creationId xmlns:p14="http://schemas.microsoft.com/office/powerpoint/2010/main" val="32049209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BC8292-878E-427D-B038-651988CABF6F}" type="slidenum">
              <a:rPr lang="en-US" smtClean="0"/>
              <a:pPr/>
              <a:t>11</a:t>
            </a:fld>
            <a:endParaRPr lang="en-US"/>
          </a:p>
        </p:txBody>
      </p:sp>
    </p:spTree>
    <p:extLst>
      <p:ext uri="{BB962C8B-B14F-4D97-AF65-F5344CB8AC3E}">
        <p14:creationId xmlns:p14="http://schemas.microsoft.com/office/powerpoint/2010/main" val="32049209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BC8292-878E-427D-B038-651988CABF6F}" type="slidenum">
              <a:rPr lang="en-US" smtClean="0"/>
              <a:pPr/>
              <a:t>12</a:t>
            </a:fld>
            <a:endParaRPr lang="en-US"/>
          </a:p>
        </p:txBody>
      </p:sp>
    </p:spTree>
    <p:extLst>
      <p:ext uri="{BB962C8B-B14F-4D97-AF65-F5344CB8AC3E}">
        <p14:creationId xmlns:p14="http://schemas.microsoft.com/office/powerpoint/2010/main" val="32049209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BC8292-878E-427D-B038-651988CABF6F}" type="slidenum">
              <a:rPr lang="en-US" smtClean="0"/>
              <a:pPr/>
              <a:t>13</a:t>
            </a:fld>
            <a:endParaRPr lang="en-US"/>
          </a:p>
        </p:txBody>
      </p:sp>
    </p:spTree>
    <p:extLst>
      <p:ext uri="{BB962C8B-B14F-4D97-AF65-F5344CB8AC3E}">
        <p14:creationId xmlns:p14="http://schemas.microsoft.com/office/powerpoint/2010/main" val="32049209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BC8292-878E-427D-B038-651988CABF6F}" type="slidenum">
              <a:rPr lang="en-US" smtClean="0"/>
              <a:pPr/>
              <a:t>14</a:t>
            </a:fld>
            <a:endParaRPr lang="en-US"/>
          </a:p>
        </p:txBody>
      </p:sp>
    </p:spTree>
    <p:extLst>
      <p:ext uri="{BB962C8B-B14F-4D97-AF65-F5344CB8AC3E}">
        <p14:creationId xmlns:p14="http://schemas.microsoft.com/office/powerpoint/2010/main" val="32049209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BC8292-878E-427D-B038-651988CABF6F}" type="slidenum">
              <a:rPr lang="en-US" smtClean="0"/>
              <a:pPr/>
              <a:t>15</a:t>
            </a:fld>
            <a:endParaRPr lang="en-US"/>
          </a:p>
        </p:txBody>
      </p:sp>
    </p:spTree>
    <p:extLst>
      <p:ext uri="{BB962C8B-B14F-4D97-AF65-F5344CB8AC3E}">
        <p14:creationId xmlns:p14="http://schemas.microsoft.com/office/powerpoint/2010/main" val="3204920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BC8292-878E-427D-B038-651988CABF6F}" type="slidenum">
              <a:rPr lang="en-US" smtClean="0"/>
              <a:pPr/>
              <a:t>3</a:t>
            </a:fld>
            <a:endParaRPr lang="en-US"/>
          </a:p>
        </p:txBody>
      </p:sp>
    </p:spTree>
    <p:extLst>
      <p:ext uri="{BB962C8B-B14F-4D97-AF65-F5344CB8AC3E}">
        <p14:creationId xmlns:p14="http://schemas.microsoft.com/office/powerpoint/2010/main" val="3204920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BC8292-878E-427D-B038-651988CABF6F}" type="slidenum">
              <a:rPr lang="en-US" smtClean="0"/>
              <a:pPr/>
              <a:t>4</a:t>
            </a:fld>
            <a:endParaRPr lang="en-US"/>
          </a:p>
        </p:txBody>
      </p:sp>
    </p:spTree>
    <p:extLst>
      <p:ext uri="{BB962C8B-B14F-4D97-AF65-F5344CB8AC3E}">
        <p14:creationId xmlns:p14="http://schemas.microsoft.com/office/powerpoint/2010/main" val="3204920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BC8292-878E-427D-B038-651988CABF6F}" type="slidenum">
              <a:rPr lang="en-US" smtClean="0"/>
              <a:pPr/>
              <a:t>5</a:t>
            </a:fld>
            <a:endParaRPr lang="en-US"/>
          </a:p>
        </p:txBody>
      </p:sp>
    </p:spTree>
    <p:extLst>
      <p:ext uri="{BB962C8B-B14F-4D97-AF65-F5344CB8AC3E}">
        <p14:creationId xmlns:p14="http://schemas.microsoft.com/office/powerpoint/2010/main" val="3204920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BC8292-878E-427D-B038-651988CABF6F}" type="slidenum">
              <a:rPr lang="en-US" smtClean="0"/>
              <a:pPr/>
              <a:t>6</a:t>
            </a:fld>
            <a:endParaRPr lang="en-US"/>
          </a:p>
        </p:txBody>
      </p:sp>
    </p:spTree>
    <p:extLst>
      <p:ext uri="{BB962C8B-B14F-4D97-AF65-F5344CB8AC3E}">
        <p14:creationId xmlns:p14="http://schemas.microsoft.com/office/powerpoint/2010/main" val="32049209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BC8292-878E-427D-B038-651988CABF6F}" type="slidenum">
              <a:rPr lang="en-US" smtClean="0"/>
              <a:pPr/>
              <a:t>7</a:t>
            </a:fld>
            <a:endParaRPr lang="en-US"/>
          </a:p>
        </p:txBody>
      </p:sp>
    </p:spTree>
    <p:extLst>
      <p:ext uri="{BB962C8B-B14F-4D97-AF65-F5344CB8AC3E}">
        <p14:creationId xmlns:p14="http://schemas.microsoft.com/office/powerpoint/2010/main" val="32049209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BC8292-878E-427D-B038-651988CABF6F}" type="slidenum">
              <a:rPr lang="en-US" smtClean="0"/>
              <a:pPr/>
              <a:t>8</a:t>
            </a:fld>
            <a:endParaRPr lang="en-US"/>
          </a:p>
        </p:txBody>
      </p:sp>
    </p:spTree>
    <p:extLst>
      <p:ext uri="{BB962C8B-B14F-4D97-AF65-F5344CB8AC3E}">
        <p14:creationId xmlns:p14="http://schemas.microsoft.com/office/powerpoint/2010/main" val="32049209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BC8292-878E-427D-B038-651988CABF6F}" type="slidenum">
              <a:rPr lang="en-US" smtClean="0"/>
              <a:pPr/>
              <a:t>9</a:t>
            </a:fld>
            <a:endParaRPr lang="en-US"/>
          </a:p>
        </p:txBody>
      </p:sp>
    </p:spTree>
    <p:extLst>
      <p:ext uri="{BB962C8B-B14F-4D97-AF65-F5344CB8AC3E}">
        <p14:creationId xmlns:p14="http://schemas.microsoft.com/office/powerpoint/2010/main" val="32049209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BC8292-878E-427D-B038-651988CABF6F}" type="slidenum">
              <a:rPr lang="en-US" smtClean="0"/>
              <a:pPr/>
              <a:t>10</a:t>
            </a:fld>
            <a:endParaRPr lang="en-US"/>
          </a:p>
        </p:txBody>
      </p:sp>
    </p:spTree>
    <p:extLst>
      <p:ext uri="{BB962C8B-B14F-4D97-AF65-F5344CB8AC3E}">
        <p14:creationId xmlns:p14="http://schemas.microsoft.com/office/powerpoint/2010/main" val="3204920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15510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2049012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3540612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cxnSp>
        <p:nvCxnSpPr>
          <p:cNvPr id="7" name="Straight Arrow Connector 6"/>
          <p:cNvCxnSpPr/>
          <p:nvPr userDrawn="1"/>
        </p:nvCxnSpPr>
        <p:spPr>
          <a:xfrm flipV="1">
            <a:off x="1" y="821634"/>
            <a:ext cx="11078817" cy="0"/>
          </a:xfrm>
          <a:prstGeom prst="straightConnector1">
            <a:avLst/>
          </a:prstGeom>
          <a:ln w="38100">
            <a:solidFill>
              <a:srgbClr val="002060"/>
            </a:solidFill>
            <a:tailEnd type="ova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0762" y="67949"/>
            <a:ext cx="1598701" cy="494027"/>
          </a:xfrm>
          <a:prstGeom prst="rect">
            <a:avLst/>
          </a:prstGeom>
        </p:spPr>
      </p:pic>
      <p:sp>
        <p:nvSpPr>
          <p:cNvPr id="13" name="Slide Number Placeholder 5"/>
          <p:cNvSpPr>
            <a:spLocks noGrp="1"/>
          </p:cNvSpPr>
          <p:nvPr>
            <p:ph type="sldNum" sz="quarter" idx="12"/>
          </p:nvPr>
        </p:nvSpPr>
        <p:spPr>
          <a:xfrm>
            <a:off x="-2167835" y="6492876"/>
            <a:ext cx="2743200" cy="365125"/>
          </a:xfrm>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102875596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cxnSp>
        <p:nvCxnSpPr>
          <p:cNvPr id="7" name="Straight Arrow Connector 6"/>
          <p:cNvCxnSpPr/>
          <p:nvPr userDrawn="1"/>
        </p:nvCxnSpPr>
        <p:spPr>
          <a:xfrm flipV="1">
            <a:off x="1" y="821634"/>
            <a:ext cx="11078817" cy="0"/>
          </a:xfrm>
          <a:prstGeom prst="straightConnector1">
            <a:avLst/>
          </a:prstGeom>
          <a:ln w="38100">
            <a:solidFill>
              <a:srgbClr val="002060"/>
            </a:solidFill>
            <a:tailEnd type="ova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0762" y="67949"/>
            <a:ext cx="1598701" cy="494027"/>
          </a:xfrm>
          <a:prstGeom prst="rect">
            <a:avLst/>
          </a:prstGeom>
        </p:spPr>
      </p:pic>
      <p:sp>
        <p:nvSpPr>
          <p:cNvPr id="13" name="Slide Number Placeholder 5"/>
          <p:cNvSpPr>
            <a:spLocks noGrp="1"/>
          </p:cNvSpPr>
          <p:nvPr>
            <p:ph type="sldNum" sz="quarter" idx="12"/>
          </p:nvPr>
        </p:nvSpPr>
        <p:spPr>
          <a:xfrm>
            <a:off x="-2167835" y="6492876"/>
            <a:ext cx="2743200" cy="365125"/>
          </a:xfrm>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9301560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cxnSp>
        <p:nvCxnSpPr>
          <p:cNvPr id="7" name="Straight Arrow Connector 6"/>
          <p:cNvCxnSpPr/>
          <p:nvPr userDrawn="1"/>
        </p:nvCxnSpPr>
        <p:spPr>
          <a:xfrm flipV="1">
            <a:off x="1" y="821634"/>
            <a:ext cx="11078817" cy="0"/>
          </a:xfrm>
          <a:prstGeom prst="straightConnector1">
            <a:avLst/>
          </a:prstGeom>
          <a:ln w="38100">
            <a:solidFill>
              <a:srgbClr val="002060"/>
            </a:solidFill>
            <a:tailEnd type="ova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0762" y="67949"/>
            <a:ext cx="1598701" cy="494027"/>
          </a:xfrm>
          <a:prstGeom prst="rect">
            <a:avLst/>
          </a:prstGeom>
        </p:spPr>
      </p:pic>
      <p:sp>
        <p:nvSpPr>
          <p:cNvPr id="13" name="Slide Number Placeholder 5"/>
          <p:cNvSpPr>
            <a:spLocks noGrp="1"/>
          </p:cNvSpPr>
          <p:nvPr>
            <p:ph type="sldNum" sz="quarter" idx="12"/>
          </p:nvPr>
        </p:nvSpPr>
        <p:spPr>
          <a:xfrm>
            <a:off x="-2167835" y="6492876"/>
            <a:ext cx="2743200" cy="365125"/>
          </a:xfrm>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420178694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cxnSp>
        <p:nvCxnSpPr>
          <p:cNvPr id="7" name="Straight Arrow Connector 6"/>
          <p:cNvCxnSpPr/>
          <p:nvPr userDrawn="1"/>
        </p:nvCxnSpPr>
        <p:spPr>
          <a:xfrm flipV="1">
            <a:off x="1" y="821634"/>
            <a:ext cx="11078817" cy="0"/>
          </a:xfrm>
          <a:prstGeom prst="straightConnector1">
            <a:avLst/>
          </a:prstGeom>
          <a:ln w="38100">
            <a:solidFill>
              <a:srgbClr val="002060"/>
            </a:solidFill>
            <a:tailEnd type="ova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0762" y="67949"/>
            <a:ext cx="1598701" cy="494027"/>
          </a:xfrm>
          <a:prstGeom prst="rect">
            <a:avLst/>
          </a:prstGeom>
        </p:spPr>
      </p:pic>
      <p:sp>
        <p:nvSpPr>
          <p:cNvPr id="13" name="Slide Number Placeholder 5"/>
          <p:cNvSpPr>
            <a:spLocks noGrp="1"/>
          </p:cNvSpPr>
          <p:nvPr>
            <p:ph type="sldNum" sz="quarter" idx="12"/>
          </p:nvPr>
        </p:nvSpPr>
        <p:spPr>
          <a:xfrm>
            <a:off x="-2167835" y="6492876"/>
            <a:ext cx="2743200" cy="365125"/>
          </a:xfrm>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1748279411"/>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cxnSp>
        <p:nvCxnSpPr>
          <p:cNvPr id="7" name="Straight Arrow Connector 6"/>
          <p:cNvCxnSpPr/>
          <p:nvPr userDrawn="1"/>
        </p:nvCxnSpPr>
        <p:spPr>
          <a:xfrm flipV="1">
            <a:off x="1" y="821634"/>
            <a:ext cx="11078817" cy="0"/>
          </a:xfrm>
          <a:prstGeom prst="straightConnector1">
            <a:avLst/>
          </a:prstGeom>
          <a:ln w="38100">
            <a:solidFill>
              <a:srgbClr val="002060"/>
            </a:solidFill>
            <a:tailEnd type="ova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0762" y="67949"/>
            <a:ext cx="1598701" cy="494027"/>
          </a:xfrm>
          <a:prstGeom prst="rect">
            <a:avLst/>
          </a:prstGeom>
        </p:spPr>
      </p:pic>
      <p:sp>
        <p:nvSpPr>
          <p:cNvPr id="13" name="Slide Number Placeholder 5"/>
          <p:cNvSpPr>
            <a:spLocks noGrp="1"/>
          </p:cNvSpPr>
          <p:nvPr>
            <p:ph type="sldNum" sz="quarter" idx="12"/>
          </p:nvPr>
        </p:nvSpPr>
        <p:spPr>
          <a:xfrm>
            <a:off x="-2167835" y="6492876"/>
            <a:ext cx="2743200" cy="365125"/>
          </a:xfrm>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141883602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Only">
    <p:spTree>
      <p:nvGrpSpPr>
        <p:cNvPr id="1" name=""/>
        <p:cNvGrpSpPr/>
        <p:nvPr/>
      </p:nvGrpSpPr>
      <p:grpSpPr>
        <a:xfrm>
          <a:off x="0" y="0"/>
          <a:ext cx="0" cy="0"/>
          <a:chOff x="0" y="0"/>
          <a:chExt cx="0" cy="0"/>
        </a:xfrm>
      </p:grpSpPr>
      <p:cxnSp>
        <p:nvCxnSpPr>
          <p:cNvPr id="7" name="Straight Arrow Connector 6"/>
          <p:cNvCxnSpPr/>
          <p:nvPr userDrawn="1"/>
        </p:nvCxnSpPr>
        <p:spPr>
          <a:xfrm flipV="1">
            <a:off x="1" y="821634"/>
            <a:ext cx="11078817" cy="0"/>
          </a:xfrm>
          <a:prstGeom prst="straightConnector1">
            <a:avLst/>
          </a:prstGeom>
          <a:ln w="38100">
            <a:solidFill>
              <a:srgbClr val="002060"/>
            </a:solidFill>
            <a:tailEnd type="ova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0762" y="67949"/>
            <a:ext cx="1598701" cy="494027"/>
          </a:xfrm>
          <a:prstGeom prst="rect">
            <a:avLst/>
          </a:prstGeom>
        </p:spPr>
      </p:pic>
      <p:sp>
        <p:nvSpPr>
          <p:cNvPr id="13" name="Slide Number Placeholder 5"/>
          <p:cNvSpPr>
            <a:spLocks noGrp="1"/>
          </p:cNvSpPr>
          <p:nvPr>
            <p:ph type="sldNum" sz="quarter" idx="12"/>
          </p:nvPr>
        </p:nvSpPr>
        <p:spPr>
          <a:xfrm>
            <a:off x="-2167835" y="6492876"/>
            <a:ext cx="2743200" cy="365125"/>
          </a:xfrm>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283156090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itle Only">
    <p:spTree>
      <p:nvGrpSpPr>
        <p:cNvPr id="1" name=""/>
        <p:cNvGrpSpPr/>
        <p:nvPr/>
      </p:nvGrpSpPr>
      <p:grpSpPr>
        <a:xfrm>
          <a:off x="0" y="0"/>
          <a:ext cx="0" cy="0"/>
          <a:chOff x="0" y="0"/>
          <a:chExt cx="0" cy="0"/>
        </a:xfrm>
      </p:grpSpPr>
      <p:cxnSp>
        <p:nvCxnSpPr>
          <p:cNvPr id="7" name="Straight Arrow Connector 6"/>
          <p:cNvCxnSpPr/>
          <p:nvPr userDrawn="1"/>
        </p:nvCxnSpPr>
        <p:spPr>
          <a:xfrm flipV="1">
            <a:off x="1" y="821634"/>
            <a:ext cx="11078817" cy="0"/>
          </a:xfrm>
          <a:prstGeom prst="straightConnector1">
            <a:avLst/>
          </a:prstGeom>
          <a:ln w="38100">
            <a:solidFill>
              <a:srgbClr val="002060"/>
            </a:solidFill>
            <a:tailEnd type="ova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0762" y="67949"/>
            <a:ext cx="1598701" cy="494027"/>
          </a:xfrm>
          <a:prstGeom prst="rect">
            <a:avLst/>
          </a:prstGeom>
        </p:spPr>
      </p:pic>
      <p:sp>
        <p:nvSpPr>
          <p:cNvPr id="13" name="Slide Number Placeholder 5"/>
          <p:cNvSpPr>
            <a:spLocks noGrp="1"/>
          </p:cNvSpPr>
          <p:nvPr>
            <p:ph type="sldNum" sz="quarter" idx="12"/>
          </p:nvPr>
        </p:nvSpPr>
        <p:spPr>
          <a:xfrm>
            <a:off x="-2167835" y="6492876"/>
            <a:ext cx="2743200" cy="365125"/>
          </a:xfrm>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81937437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8_Title Only">
    <p:spTree>
      <p:nvGrpSpPr>
        <p:cNvPr id="1" name=""/>
        <p:cNvGrpSpPr/>
        <p:nvPr/>
      </p:nvGrpSpPr>
      <p:grpSpPr>
        <a:xfrm>
          <a:off x="0" y="0"/>
          <a:ext cx="0" cy="0"/>
          <a:chOff x="0" y="0"/>
          <a:chExt cx="0" cy="0"/>
        </a:xfrm>
      </p:grpSpPr>
      <p:cxnSp>
        <p:nvCxnSpPr>
          <p:cNvPr id="7" name="Straight Arrow Connector 6"/>
          <p:cNvCxnSpPr/>
          <p:nvPr userDrawn="1"/>
        </p:nvCxnSpPr>
        <p:spPr>
          <a:xfrm flipV="1">
            <a:off x="1" y="821634"/>
            <a:ext cx="11078817" cy="0"/>
          </a:xfrm>
          <a:prstGeom prst="straightConnector1">
            <a:avLst/>
          </a:prstGeom>
          <a:ln w="38100">
            <a:solidFill>
              <a:srgbClr val="002060"/>
            </a:solidFill>
            <a:tailEnd type="ova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0762" y="67949"/>
            <a:ext cx="1598701" cy="494027"/>
          </a:xfrm>
          <a:prstGeom prst="rect">
            <a:avLst/>
          </a:prstGeom>
        </p:spPr>
      </p:pic>
      <p:sp>
        <p:nvSpPr>
          <p:cNvPr id="13" name="Slide Number Placeholder 5"/>
          <p:cNvSpPr>
            <a:spLocks noGrp="1"/>
          </p:cNvSpPr>
          <p:nvPr>
            <p:ph type="sldNum" sz="quarter" idx="12"/>
          </p:nvPr>
        </p:nvSpPr>
        <p:spPr>
          <a:xfrm>
            <a:off x="-2167835" y="6492876"/>
            <a:ext cx="2743200" cy="365125"/>
          </a:xfrm>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341354395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23572797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9_Title Only">
    <p:spTree>
      <p:nvGrpSpPr>
        <p:cNvPr id="1" name=""/>
        <p:cNvGrpSpPr/>
        <p:nvPr/>
      </p:nvGrpSpPr>
      <p:grpSpPr>
        <a:xfrm>
          <a:off x="0" y="0"/>
          <a:ext cx="0" cy="0"/>
          <a:chOff x="0" y="0"/>
          <a:chExt cx="0" cy="0"/>
        </a:xfrm>
      </p:grpSpPr>
      <p:cxnSp>
        <p:nvCxnSpPr>
          <p:cNvPr id="7" name="Straight Arrow Connector 6"/>
          <p:cNvCxnSpPr/>
          <p:nvPr userDrawn="1"/>
        </p:nvCxnSpPr>
        <p:spPr>
          <a:xfrm flipV="1">
            <a:off x="1" y="821634"/>
            <a:ext cx="11078817" cy="0"/>
          </a:xfrm>
          <a:prstGeom prst="straightConnector1">
            <a:avLst/>
          </a:prstGeom>
          <a:ln w="38100">
            <a:solidFill>
              <a:srgbClr val="002060"/>
            </a:solidFill>
            <a:tailEnd type="ova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0762" y="67949"/>
            <a:ext cx="1598701" cy="494027"/>
          </a:xfrm>
          <a:prstGeom prst="rect">
            <a:avLst/>
          </a:prstGeom>
        </p:spPr>
      </p:pic>
      <p:sp>
        <p:nvSpPr>
          <p:cNvPr id="13" name="Slide Number Placeholder 5"/>
          <p:cNvSpPr>
            <a:spLocks noGrp="1"/>
          </p:cNvSpPr>
          <p:nvPr>
            <p:ph type="sldNum" sz="quarter" idx="12"/>
          </p:nvPr>
        </p:nvSpPr>
        <p:spPr>
          <a:xfrm>
            <a:off x="-2167835" y="6492876"/>
            <a:ext cx="2743200" cy="365125"/>
          </a:xfrm>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1170697770"/>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0_Title Only">
    <p:spTree>
      <p:nvGrpSpPr>
        <p:cNvPr id="1" name=""/>
        <p:cNvGrpSpPr/>
        <p:nvPr/>
      </p:nvGrpSpPr>
      <p:grpSpPr>
        <a:xfrm>
          <a:off x="0" y="0"/>
          <a:ext cx="0" cy="0"/>
          <a:chOff x="0" y="0"/>
          <a:chExt cx="0" cy="0"/>
        </a:xfrm>
      </p:grpSpPr>
      <p:cxnSp>
        <p:nvCxnSpPr>
          <p:cNvPr id="7" name="Straight Arrow Connector 6"/>
          <p:cNvCxnSpPr/>
          <p:nvPr userDrawn="1"/>
        </p:nvCxnSpPr>
        <p:spPr>
          <a:xfrm flipV="1">
            <a:off x="1" y="821634"/>
            <a:ext cx="11078817" cy="0"/>
          </a:xfrm>
          <a:prstGeom prst="straightConnector1">
            <a:avLst/>
          </a:prstGeom>
          <a:ln w="38100">
            <a:solidFill>
              <a:srgbClr val="002060"/>
            </a:solidFill>
            <a:tailEnd type="ova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0762" y="67949"/>
            <a:ext cx="1598701" cy="494027"/>
          </a:xfrm>
          <a:prstGeom prst="rect">
            <a:avLst/>
          </a:prstGeom>
        </p:spPr>
      </p:pic>
      <p:sp>
        <p:nvSpPr>
          <p:cNvPr id="13" name="Slide Number Placeholder 5"/>
          <p:cNvSpPr>
            <a:spLocks noGrp="1"/>
          </p:cNvSpPr>
          <p:nvPr>
            <p:ph type="sldNum" sz="quarter" idx="12"/>
          </p:nvPr>
        </p:nvSpPr>
        <p:spPr>
          <a:xfrm>
            <a:off x="-2167835" y="6492876"/>
            <a:ext cx="2743200" cy="365125"/>
          </a:xfrm>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3752006741"/>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1_Title Only">
    <p:spTree>
      <p:nvGrpSpPr>
        <p:cNvPr id="1" name=""/>
        <p:cNvGrpSpPr/>
        <p:nvPr/>
      </p:nvGrpSpPr>
      <p:grpSpPr>
        <a:xfrm>
          <a:off x="0" y="0"/>
          <a:ext cx="0" cy="0"/>
          <a:chOff x="0" y="0"/>
          <a:chExt cx="0" cy="0"/>
        </a:xfrm>
      </p:grpSpPr>
      <p:cxnSp>
        <p:nvCxnSpPr>
          <p:cNvPr id="7" name="Straight Arrow Connector 6"/>
          <p:cNvCxnSpPr/>
          <p:nvPr userDrawn="1"/>
        </p:nvCxnSpPr>
        <p:spPr>
          <a:xfrm flipV="1">
            <a:off x="1" y="821634"/>
            <a:ext cx="11078817" cy="0"/>
          </a:xfrm>
          <a:prstGeom prst="straightConnector1">
            <a:avLst/>
          </a:prstGeom>
          <a:ln w="38100">
            <a:solidFill>
              <a:srgbClr val="002060"/>
            </a:solidFill>
            <a:tailEnd type="ova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0762" y="67949"/>
            <a:ext cx="1598701" cy="494027"/>
          </a:xfrm>
          <a:prstGeom prst="rect">
            <a:avLst/>
          </a:prstGeom>
        </p:spPr>
      </p:pic>
      <p:sp>
        <p:nvSpPr>
          <p:cNvPr id="13" name="Slide Number Placeholder 5"/>
          <p:cNvSpPr>
            <a:spLocks noGrp="1"/>
          </p:cNvSpPr>
          <p:nvPr>
            <p:ph type="sldNum" sz="quarter" idx="12"/>
          </p:nvPr>
        </p:nvSpPr>
        <p:spPr>
          <a:xfrm>
            <a:off x="-2167835" y="6492876"/>
            <a:ext cx="2743200" cy="365125"/>
          </a:xfrm>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3741299781"/>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2_Title Only">
    <p:spTree>
      <p:nvGrpSpPr>
        <p:cNvPr id="1" name=""/>
        <p:cNvGrpSpPr/>
        <p:nvPr/>
      </p:nvGrpSpPr>
      <p:grpSpPr>
        <a:xfrm>
          <a:off x="0" y="0"/>
          <a:ext cx="0" cy="0"/>
          <a:chOff x="0" y="0"/>
          <a:chExt cx="0" cy="0"/>
        </a:xfrm>
      </p:grpSpPr>
      <p:cxnSp>
        <p:nvCxnSpPr>
          <p:cNvPr id="7" name="Straight Arrow Connector 6"/>
          <p:cNvCxnSpPr/>
          <p:nvPr userDrawn="1"/>
        </p:nvCxnSpPr>
        <p:spPr>
          <a:xfrm flipV="1">
            <a:off x="1" y="821634"/>
            <a:ext cx="11078817" cy="0"/>
          </a:xfrm>
          <a:prstGeom prst="straightConnector1">
            <a:avLst/>
          </a:prstGeom>
          <a:ln w="38100">
            <a:solidFill>
              <a:srgbClr val="002060"/>
            </a:solidFill>
            <a:tailEnd type="ova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0762" y="67949"/>
            <a:ext cx="1598701" cy="494027"/>
          </a:xfrm>
          <a:prstGeom prst="rect">
            <a:avLst/>
          </a:prstGeom>
        </p:spPr>
      </p:pic>
      <p:sp>
        <p:nvSpPr>
          <p:cNvPr id="13" name="Slide Number Placeholder 5"/>
          <p:cNvSpPr>
            <a:spLocks noGrp="1"/>
          </p:cNvSpPr>
          <p:nvPr>
            <p:ph type="sldNum" sz="quarter" idx="12"/>
          </p:nvPr>
        </p:nvSpPr>
        <p:spPr>
          <a:xfrm>
            <a:off x="-2167835" y="6492876"/>
            <a:ext cx="2743200" cy="365125"/>
          </a:xfrm>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1433424492"/>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3_Title Only">
    <p:spTree>
      <p:nvGrpSpPr>
        <p:cNvPr id="1" name=""/>
        <p:cNvGrpSpPr/>
        <p:nvPr/>
      </p:nvGrpSpPr>
      <p:grpSpPr>
        <a:xfrm>
          <a:off x="0" y="0"/>
          <a:ext cx="0" cy="0"/>
          <a:chOff x="0" y="0"/>
          <a:chExt cx="0" cy="0"/>
        </a:xfrm>
      </p:grpSpPr>
      <p:cxnSp>
        <p:nvCxnSpPr>
          <p:cNvPr id="7" name="Straight Arrow Connector 6"/>
          <p:cNvCxnSpPr/>
          <p:nvPr userDrawn="1"/>
        </p:nvCxnSpPr>
        <p:spPr>
          <a:xfrm flipV="1">
            <a:off x="1" y="821634"/>
            <a:ext cx="11078817" cy="0"/>
          </a:xfrm>
          <a:prstGeom prst="straightConnector1">
            <a:avLst/>
          </a:prstGeom>
          <a:ln w="38100">
            <a:solidFill>
              <a:srgbClr val="002060"/>
            </a:solidFill>
            <a:tailEnd type="ova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0762" y="67949"/>
            <a:ext cx="1598701" cy="494027"/>
          </a:xfrm>
          <a:prstGeom prst="rect">
            <a:avLst/>
          </a:prstGeom>
        </p:spPr>
      </p:pic>
      <p:sp>
        <p:nvSpPr>
          <p:cNvPr id="13" name="Slide Number Placeholder 5"/>
          <p:cNvSpPr>
            <a:spLocks noGrp="1"/>
          </p:cNvSpPr>
          <p:nvPr>
            <p:ph type="sldNum" sz="quarter" idx="12"/>
          </p:nvPr>
        </p:nvSpPr>
        <p:spPr>
          <a:xfrm>
            <a:off x="-2167835" y="6492876"/>
            <a:ext cx="2743200" cy="365125"/>
          </a:xfrm>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3624275611"/>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4_Title Only">
    <p:spTree>
      <p:nvGrpSpPr>
        <p:cNvPr id="1" name=""/>
        <p:cNvGrpSpPr/>
        <p:nvPr/>
      </p:nvGrpSpPr>
      <p:grpSpPr>
        <a:xfrm>
          <a:off x="0" y="0"/>
          <a:ext cx="0" cy="0"/>
          <a:chOff x="0" y="0"/>
          <a:chExt cx="0" cy="0"/>
        </a:xfrm>
      </p:grpSpPr>
      <p:cxnSp>
        <p:nvCxnSpPr>
          <p:cNvPr id="7" name="Straight Arrow Connector 6"/>
          <p:cNvCxnSpPr/>
          <p:nvPr userDrawn="1"/>
        </p:nvCxnSpPr>
        <p:spPr>
          <a:xfrm flipV="1">
            <a:off x="1" y="821634"/>
            <a:ext cx="11078817" cy="0"/>
          </a:xfrm>
          <a:prstGeom prst="straightConnector1">
            <a:avLst/>
          </a:prstGeom>
          <a:ln w="38100">
            <a:solidFill>
              <a:srgbClr val="002060"/>
            </a:solidFill>
            <a:tailEnd type="ova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0762" y="67949"/>
            <a:ext cx="1598701" cy="494027"/>
          </a:xfrm>
          <a:prstGeom prst="rect">
            <a:avLst/>
          </a:prstGeom>
        </p:spPr>
      </p:pic>
      <p:sp>
        <p:nvSpPr>
          <p:cNvPr id="13" name="Slide Number Placeholder 5"/>
          <p:cNvSpPr>
            <a:spLocks noGrp="1"/>
          </p:cNvSpPr>
          <p:nvPr>
            <p:ph type="sldNum" sz="quarter" idx="12"/>
          </p:nvPr>
        </p:nvSpPr>
        <p:spPr>
          <a:xfrm>
            <a:off x="-2167835" y="6492876"/>
            <a:ext cx="2743200" cy="365125"/>
          </a:xfrm>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3128005772"/>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5_Title Only">
    <p:spTree>
      <p:nvGrpSpPr>
        <p:cNvPr id="1" name=""/>
        <p:cNvGrpSpPr/>
        <p:nvPr/>
      </p:nvGrpSpPr>
      <p:grpSpPr>
        <a:xfrm>
          <a:off x="0" y="0"/>
          <a:ext cx="0" cy="0"/>
          <a:chOff x="0" y="0"/>
          <a:chExt cx="0" cy="0"/>
        </a:xfrm>
      </p:grpSpPr>
      <p:cxnSp>
        <p:nvCxnSpPr>
          <p:cNvPr id="7" name="Straight Arrow Connector 6"/>
          <p:cNvCxnSpPr/>
          <p:nvPr userDrawn="1"/>
        </p:nvCxnSpPr>
        <p:spPr>
          <a:xfrm flipV="1">
            <a:off x="1" y="821634"/>
            <a:ext cx="11078817" cy="0"/>
          </a:xfrm>
          <a:prstGeom prst="straightConnector1">
            <a:avLst/>
          </a:prstGeom>
          <a:ln w="38100">
            <a:solidFill>
              <a:srgbClr val="002060"/>
            </a:solidFill>
            <a:tailEnd type="ova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0762" y="67949"/>
            <a:ext cx="1598701" cy="494027"/>
          </a:xfrm>
          <a:prstGeom prst="rect">
            <a:avLst/>
          </a:prstGeom>
        </p:spPr>
      </p:pic>
      <p:sp>
        <p:nvSpPr>
          <p:cNvPr id="13" name="Slide Number Placeholder 5"/>
          <p:cNvSpPr>
            <a:spLocks noGrp="1"/>
          </p:cNvSpPr>
          <p:nvPr>
            <p:ph type="sldNum" sz="quarter" idx="12"/>
          </p:nvPr>
        </p:nvSpPr>
        <p:spPr>
          <a:xfrm>
            <a:off x="-2167835" y="6492876"/>
            <a:ext cx="2743200" cy="365125"/>
          </a:xfrm>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155958844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1843293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1149272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E89A129-2810-4121-97A1-215370DB2F83}" type="slidenum">
              <a:rPr lang="en-US" smtClean="0"/>
              <a:pPr/>
              <a:t>‹#›</a:t>
            </a:fld>
            <a:endParaRPr lang="en-US" dirty="0"/>
          </a:p>
        </p:txBody>
      </p:sp>
    </p:spTree>
    <p:extLst>
      <p:ext uri="{BB962C8B-B14F-4D97-AF65-F5344CB8AC3E}">
        <p14:creationId xmlns:p14="http://schemas.microsoft.com/office/powerpoint/2010/main" val="2134369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1750756228"/>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3492016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346675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89A129-2810-4121-97A1-215370DB2F83}" type="slidenum">
              <a:rPr lang="en-US" smtClean="0"/>
              <a:pPr/>
              <a:t>‹#›</a:t>
            </a:fld>
            <a:endParaRPr lang="en-US"/>
          </a:p>
        </p:txBody>
      </p:sp>
    </p:spTree>
    <p:extLst>
      <p:ext uri="{BB962C8B-B14F-4D97-AF65-F5344CB8AC3E}">
        <p14:creationId xmlns:p14="http://schemas.microsoft.com/office/powerpoint/2010/main" val="71410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89A129-2810-4121-97A1-215370DB2F83}" type="slidenum">
              <a:rPr lang="en-US" smtClean="0"/>
              <a:pPr/>
              <a:t>‹#›</a:t>
            </a:fld>
            <a:endParaRPr lang="en-US"/>
          </a:p>
        </p:txBody>
      </p:sp>
    </p:spTree>
    <p:extLst>
      <p:ext uri="{BB962C8B-B14F-4D97-AF65-F5344CB8AC3E}">
        <p14:creationId xmlns:p14="http://schemas.microsoft.com/office/powerpoint/2010/main" val="21900892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E89A129-2810-4121-97A1-215370DB2F83}" type="slidenum">
              <a:rPr lang="en-US" smtClean="0"/>
              <a:pPr/>
              <a:t>1</a:t>
            </a:fld>
            <a:endParaRPr lang="en-US"/>
          </a:p>
        </p:txBody>
      </p:sp>
      <p:pic>
        <p:nvPicPr>
          <p:cNvPr id="3" name="Picture 2"/>
          <p:cNvPicPr>
            <a:picLocks noChangeAspect="1"/>
          </p:cNvPicPr>
          <p:nvPr/>
        </p:nvPicPr>
        <p:blipFill rotWithShape="1">
          <a:blip r:embed="rId2" cstate="print">
            <a:extLst>
              <a:ext uri="{28A0092B-C50C-407E-A947-70E740481C1C}">
                <a14:useLocalDpi xmlns:a14="http://schemas.microsoft.com/office/drawing/2010/main" val="0"/>
              </a:ext>
            </a:extLst>
          </a:blip>
          <a:srcRect b="5163"/>
          <a:stretch/>
        </p:blipFill>
        <p:spPr>
          <a:xfrm>
            <a:off x="0" y="0"/>
            <a:ext cx="12192000" cy="5318760"/>
          </a:xfrm>
          <a:prstGeom prst="rect">
            <a:avLst/>
          </a:prstGeom>
        </p:spPr>
      </p:pic>
      <p:sp>
        <p:nvSpPr>
          <p:cNvPr id="4" name="Rectangle 3"/>
          <p:cNvSpPr/>
          <p:nvPr/>
        </p:nvSpPr>
        <p:spPr>
          <a:xfrm>
            <a:off x="0" y="5318760"/>
            <a:ext cx="12192000" cy="1539240"/>
          </a:xfrm>
          <a:prstGeom prst="rect">
            <a:avLst/>
          </a:prstGeom>
          <a:solidFill>
            <a:srgbClr val="002060"/>
          </a:solidFill>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p>
        </p:txBody>
      </p:sp>
      <p:sp>
        <p:nvSpPr>
          <p:cNvPr id="5" name="TextBox 4"/>
          <p:cNvSpPr txBox="1"/>
          <p:nvPr/>
        </p:nvSpPr>
        <p:spPr>
          <a:xfrm>
            <a:off x="1462010" y="5707623"/>
            <a:ext cx="7657413" cy="646331"/>
          </a:xfrm>
          <a:prstGeom prst="rect">
            <a:avLst/>
          </a:prstGeom>
          <a:noFill/>
        </p:spPr>
        <p:txBody>
          <a:bodyPr wrap="square" rtlCol="0">
            <a:spAutoFit/>
          </a:bodyPr>
          <a:lstStyle/>
          <a:p>
            <a:pPr algn="ctr"/>
            <a:r>
              <a:rPr lang="en-US" sz="3600" i="1" dirty="0">
                <a:solidFill>
                  <a:schemeClr val="bg1"/>
                </a:solidFill>
              </a:rPr>
              <a:t>Basic Concepts of Transition &amp; Invoice</a:t>
            </a:r>
            <a:endParaRPr lang="en-US" sz="3600" i="1" dirty="0">
              <a:solidFill>
                <a:schemeClr val="bg1"/>
              </a:solidFill>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13904" y="5486037"/>
            <a:ext cx="1146454" cy="1204686"/>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45661" y="0"/>
            <a:ext cx="2921204" cy="1129650"/>
          </a:xfrm>
          <a:prstGeom prst="rect">
            <a:avLst/>
          </a:prstGeom>
        </p:spPr>
      </p:pic>
    </p:spTree>
    <p:extLst>
      <p:ext uri="{BB962C8B-B14F-4D97-AF65-F5344CB8AC3E}">
        <p14:creationId xmlns:p14="http://schemas.microsoft.com/office/powerpoint/2010/main" val="30730811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22880" y="84819"/>
            <a:ext cx="7600950" cy="646331"/>
          </a:xfrm>
          <a:prstGeom prst="rect">
            <a:avLst/>
          </a:prstGeom>
          <a:noFill/>
        </p:spPr>
        <p:txBody>
          <a:bodyPr wrap="square" rtlCol="0">
            <a:spAutoFit/>
          </a:bodyPr>
          <a:lstStyle/>
          <a:p>
            <a:r>
              <a:rPr lang="en-US" sz="3600" b="1" dirty="0">
                <a:solidFill>
                  <a:srgbClr val="002060"/>
                </a:solidFill>
                <a:latin typeface="Andalus" pitchFamily="18" charset="-78"/>
                <a:cs typeface="Andalus" pitchFamily="18" charset="-78"/>
              </a:rPr>
              <a:t>Transitional Provisions</a:t>
            </a:r>
            <a:endParaRPr lang="en-US" sz="3600" b="1" dirty="0">
              <a:solidFill>
                <a:srgbClr val="002060"/>
              </a:solidFill>
              <a:latin typeface="Andalus" pitchFamily="18" charset="-78"/>
              <a:cs typeface="Andalus" pitchFamily="18" charset="-78"/>
            </a:endParaRPr>
          </a:p>
        </p:txBody>
      </p:sp>
      <p:grpSp>
        <p:nvGrpSpPr>
          <p:cNvPr id="6" name="Group 50"/>
          <p:cNvGrpSpPr/>
          <p:nvPr/>
        </p:nvGrpSpPr>
        <p:grpSpPr>
          <a:xfrm>
            <a:off x="685800" y="951668"/>
            <a:ext cx="10744200" cy="5393715"/>
            <a:chOff x="304799" y="951667"/>
            <a:chExt cx="8709238" cy="5393715"/>
          </a:xfrm>
        </p:grpSpPr>
        <p:grpSp>
          <p:nvGrpSpPr>
            <p:cNvPr id="7" name="Group 49"/>
            <p:cNvGrpSpPr/>
            <p:nvPr/>
          </p:nvGrpSpPr>
          <p:grpSpPr>
            <a:xfrm>
              <a:off x="304799" y="951667"/>
              <a:ext cx="6137565" cy="891652"/>
              <a:chOff x="304799" y="951667"/>
              <a:chExt cx="6137565" cy="891652"/>
            </a:xfrm>
          </p:grpSpPr>
          <p:cxnSp>
            <p:nvCxnSpPr>
              <p:cNvPr id="3" name="Straight Arrow Connector 2"/>
              <p:cNvCxnSpPr/>
              <p:nvPr/>
            </p:nvCxnSpPr>
            <p:spPr>
              <a:xfrm flipV="1">
                <a:off x="658095" y="1842655"/>
                <a:ext cx="5784269" cy="664"/>
              </a:xfrm>
              <a:prstGeom prst="straightConnector1">
                <a:avLst/>
              </a:prstGeom>
              <a:ln w="25400">
                <a:solidFill>
                  <a:srgbClr val="002060"/>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04799" y="951667"/>
                <a:ext cx="429491" cy="89165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sp>
          <p:nvSpPr>
            <p:cNvPr id="40" name="TextBox 39"/>
            <p:cNvSpPr txBox="1"/>
            <p:nvPr/>
          </p:nvSpPr>
          <p:spPr>
            <a:xfrm>
              <a:off x="704872" y="1004392"/>
              <a:ext cx="8217456" cy="646331"/>
            </a:xfrm>
            <a:prstGeom prst="rect">
              <a:avLst/>
            </a:prstGeom>
            <a:noFill/>
          </p:spPr>
          <p:txBody>
            <a:bodyPr wrap="square" rtlCol="0">
              <a:spAutoFit/>
            </a:bodyPr>
            <a:lstStyle/>
            <a:p>
              <a:r>
                <a:rPr lang="en-US" sz="3600" dirty="0">
                  <a:latin typeface="Andalus" pitchFamily="18" charset="-78"/>
                  <a:cs typeface="Andalus" pitchFamily="18" charset="-78"/>
                </a:rPr>
                <a:t>Conditions</a:t>
              </a:r>
              <a:endParaRPr lang="en-US" sz="3600" dirty="0">
                <a:latin typeface="Andalus" pitchFamily="18" charset="-78"/>
                <a:cs typeface="Andalus" pitchFamily="18" charset="-78"/>
              </a:endParaRPr>
            </a:p>
          </p:txBody>
        </p:sp>
        <p:sp>
          <p:nvSpPr>
            <p:cNvPr id="2" name="Rectangle 1"/>
            <p:cNvSpPr/>
            <p:nvPr/>
          </p:nvSpPr>
          <p:spPr>
            <a:xfrm>
              <a:off x="304799" y="2133600"/>
              <a:ext cx="8709238" cy="421178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indent="-182563" algn="just">
                <a:buFont typeface="Arial" pitchFamily="34" charset="0"/>
                <a:buChar char="•"/>
              </a:pPr>
              <a:r>
                <a:rPr lang="en-US" sz="3200" dirty="0">
                  <a:latin typeface="Andalus" pitchFamily="18" charset="-78"/>
                  <a:cs typeface="Andalus" pitchFamily="18" charset="-78"/>
                </a:rPr>
                <a:t>Goods were not unconditionally exempt</a:t>
              </a:r>
            </a:p>
            <a:p>
              <a:pPr marL="363538" indent="-182563" algn="just">
                <a:buFont typeface="Arial" pitchFamily="34" charset="0"/>
                <a:buChar char="•"/>
              </a:pPr>
              <a:r>
                <a:rPr lang="en-US" sz="3200" dirty="0">
                  <a:latin typeface="Andalus" pitchFamily="18" charset="-78"/>
                  <a:cs typeface="Andalus" pitchFamily="18" charset="-78"/>
                </a:rPr>
                <a:t>ITC allowed after the GST is paid subject to the condition that benefit of such credit is passed on to the customers</a:t>
              </a:r>
            </a:p>
            <a:p>
              <a:pPr marL="363538" indent="-182563" algn="just">
                <a:buFont typeface="Arial" pitchFamily="34" charset="0"/>
                <a:buChar char="•"/>
              </a:pPr>
              <a:r>
                <a:rPr lang="en-US" sz="3200" dirty="0">
                  <a:latin typeface="Andalus" pitchFamily="18" charset="-78"/>
                  <a:cs typeface="Andalus" pitchFamily="18" charset="-78"/>
                </a:rPr>
                <a:t>Declaration filed in GST TRAN-2 at the end of every month</a:t>
              </a:r>
              <a:endParaRPr lang="en-GB" sz="3200" dirty="0">
                <a:latin typeface="Andalus" pitchFamily="18" charset="-78"/>
                <a:cs typeface="Andalus" pitchFamily="18" charset="-78"/>
              </a:endParaRPr>
            </a:p>
          </p:txBody>
        </p:sp>
      </p:grpSp>
      <p:sp>
        <p:nvSpPr>
          <p:cNvPr id="5" name="Slide Number Placeholder 4"/>
          <p:cNvSpPr>
            <a:spLocks noGrp="1"/>
          </p:cNvSpPr>
          <p:nvPr>
            <p:ph type="sldNum" sz="quarter" idx="12"/>
          </p:nvPr>
        </p:nvSpPr>
        <p:spPr/>
        <p:txBody>
          <a:bodyPr/>
          <a:lstStyle/>
          <a:p>
            <a:fld id="{6E89A129-2810-4121-97A1-215370DB2F83}" type="slidenum">
              <a:rPr lang="en-US" smtClean="0"/>
              <a:pPr/>
              <a:t>10</a:t>
            </a:fld>
            <a:endParaRPr lang="en-US"/>
          </a:p>
        </p:txBody>
      </p:sp>
    </p:spTree>
    <p:extLst>
      <p:ext uri="{BB962C8B-B14F-4D97-AF65-F5344CB8AC3E}">
        <p14:creationId xmlns:p14="http://schemas.microsoft.com/office/powerpoint/2010/main" val="32742336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22880" y="84819"/>
            <a:ext cx="7600950" cy="646331"/>
          </a:xfrm>
          <a:prstGeom prst="rect">
            <a:avLst/>
          </a:prstGeom>
          <a:noFill/>
        </p:spPr>
        <p:txBody>
          <a:bodyPr wrap="square" rtlCol="0">
            <a:spAutoFit/>
          </a:bodyPr>
          <a:lstStyle/>
          <a:p>
            <a:r>
              <a:rPr lang="en-US" sz="3600" b="1" dirty="0">
                <a:solidFill>
                  <a:srgbClr val="002060"/>
                </a:solidFill>
                <a:latin typeface="Andalus" pitchFamily="18" charset="-78"/>
                <a:cs typeface="Andalus" pitchFamily="18" charset="-78"/>
              </a:rPr>
              <a:t>Transitional Provisions</a:t>
            </a:r>
            <a:endParaRPr lang="en-US" sz="3600" b="1" dirty="0">
              <a:solidFill>
                <a:srgbClr val="002060"/>
              </a:solidFill>
              <a:latin typeface="Andalus" pitchFamily="18" charset="-78"/>
              <a:cs typeface="Andalus" pitchFamily="18" charset="-78"/>
            </a:endParaRPr>
          </a:p>
        </p:txBody>
      </p:sp>
      <p:grpSp>
        <p:nvGrpSpPr>
          <p:cNvPr id="6" name="Group 50"/>
          <p:cNvGrpSpPr/>
          <p:nvPr/>
        </p:nvGrpSpPr>
        <p:grpSpPr>
          <a:xfrm>
            <a:off x="685800" y="951668"/>
            <a:ext cx="10729913" cy="5393715"/>
            <a:chOff x="304799" y="951667"/>
            <a:chExt cx="8617529" cy="5393715"/>
          </a:xfrm>
        </p:grpSpPr>
        <p:grpSp>
          <p:nvGrpSpPr>
            <p:cNvPr id="7" name="Group 49"/>
            <p:cNvGrpSpPr/>
            <p:nvPr/>
          </p:nvGrpSpPr>
          <p:grpSpPr>
            <a:xfrm>
              <a:off x="304799" y="951667"/>
              <a:ext cx="6137565" cy="891652"/>
              <a:chOff x="304799" y="951667"/>
              <a:chExt cx="6137565" cy="891652"/>
            </a:xfrm>
          </p:grpSpPr>
          <p:cxnSp>
            <p:nvCxnSpPr>
              <p:cNvPr id="3" name="Straight Arrow Connector 2"/>
              <p:cNvCxnSpPr/>
              <p:nvPr/>
            </p:nvCxnSpPr>
            <p:spPr>
              <a:xfrm flipV="1">
                <a:off x="658095" y="1842655"/>
                <a:ext cx="5784269" cy="664"/>
              </a:xfrm>
              <a:prstGeom prst="straightConnector1">
                <a:avLst/>
              </a:prstGeom>
              <a:ln w="25400">
                <a:solidFill>
                  <a:srgbClr val="002060"/>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04799" y="951667"/>
                <a:ext cx="429491" cy="89165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8</a:t>
                </a:r>
              </a:p>
            </p:txBody>
          </p:sp>
        </p:grpSp>
        <p:sp>
          <p:nvSpPr>
            <p:cNvPr id="40" name="TextBox 39"/>
            <p:cNvSpPr txBox="1"/>
            <p:nvPr/>
          </p:nvSpPr>
          <p:spPr>
            <a:xfrm>
              <a:off x="704872" y="1210864"/>
              <a:ext cx="8217456" cy="523220"/>
            </a:xfrm>
            <a:prstGeom prst="rect">
              <a:avLst/>
            </a:prstGeom>
            <a:noFill/>
          </p:spPr>
          <p:txBody>
            <a:bodyPr wrap="square" rtlCol="0">
              <a:spAutoFit/>
            </a:bodyPr>
            <a:lstStyle/>
            <a:p>
              <a:r>
                <a:rPr lang="en-US" sz="2800" dirty="0">
                  <a:latin typeface="Andalus" pitchFamily="18" charset="-78"/>
                  <a:cs typeface="Andalus" pitchFamily="18" charset="-78"/>
                </a:rPr>
                <a:t>Will I get </a:t>
              </a:r>
              <a:r>
                <a:rPr lang="en-US" sz="2800" dirty="0">
                  <a:solidFill>
                    <a:srgbClr val="FF0000"/>
                  </a:solidFill>
                  <a:latin typeface="Andalus" pitchFamily="18" charset="-78"/>
                  <a:cs typeface="Andalus" pitchFamily="18" charset="-78"/>
                </a:rPr>
                <a:t>ITC of VAT</a:t>
              </a:r>
              <a:r>
                <a:rPr lang="en-US" sz="2800" dirty="0">
                  <a:latin typeface="Andalus" pitchFamily="18" charset="-78"/>
                  <a:cs typeface="Andalus" pitchFamily="18" charset="-78"/>
                </a:rPr>
                <a:t>? What about </a:t>
              </a:r>
              <a:r>
                <a:rPr lang="en-US" sz="2800" dirty="0">
                  <a:solidFill>
                    <a:srgbClr val="FF0000"/>
                  </a:solidFill>
                  <a:latin typeface="Andalus" pitchFamily="18" charset="-78"/>
                  <a:cs typeface="Andalus" pitchFamily="18" charset="-78"/>
                </a:rPr>
                <a:t>ITC of CST</a:t>
              </a:r>
              <a:r>
                <a:rPr lang="en-US" sz="2800" dirty="0">
                  <a:latin typeface="Andalus" pitchFamily="18" charset="-78"/>
                  <a:cs typeface="Andalus" pitchFamily="18" charset="-78"/>
                </a:rPr>
                <a:t>?</a:t>
              </a:r>
              <a:endParaRPr lang="en-US" sz="2800" dirty="0">
                <a:latin typeface="Andalus" pitchFamily="18" charset="-78"/>
                <a:cs typeface="Andalus" pitchFamily="18" charset="-78"/>
              </a:endParaRPr>
            </a:p>
          </p:txBody>
        </p:sp>
        <p:sp>
          <p:nvSpPr>
            <p:cNvPr id="2" name="Rectangle 1"/>
            <p:cNvSpPr/>
            <p:nvPr/>
          </p:nvSpPr>
          <p:spPr>
            <a:xfrm>
              <a:off x="304799" y="2133600"/>
              <a:ext cx="8617529" cy="421178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3200" dirty="0">
                  <a:latin typeface="Andalus" pitchFamily="18" charset="-78"/>
                  <a:cs typeface="Andalus" pitchFamily="18" charset="-78"/>
                </a:rPr>
                <a:t>Yes. ITC of VAT reflected in the last return will be allowed to be carried forward as SGST Credit.</a:t>
              </a:r>
            </a:p>
            <a:p>
              <a:pPr algn="just"/>
              <a:endParaRPr lang="en-GB" sz="3200" dirty="0">
                <a:latin typeface="Andalus" pitchFamily="18" charset="-78"/>
                <a:cs typeface="Andalus" pitchFamily="18" charset="-78"/>
              </a:endParaRPr>
            </a:p>
            <a:p>
              <a:pPr algn="just"/>
              <a:r>
                <a:rPr lang="en-GB" sz="3200" dirty="0">
                  <a:latin typeface="Andalus" pitchFamily="18" charset="-78"/>
                  <a:cs typeface="Andalus" pitchFamily="18" charset="-78"/>
                </a:rPr>
                <a:t>ITC for CST (C/F/H/I forms under CST) is not allowed to be carried forward.</a:t>
              </a:r>
              <a:endParaRPr lang="en-US" sz="3200" dirty="0">
                <a:latin typeface="Andalus" pitchFamily="18" charset="-78"/>
                <a:cs typeface="Andalus" pitchFamily="18" charset="-78"/>
              </a:endParaRPr>
            </a:p>
          </p:txBody>
        </p:sp>
      </p:grpSp>
      <p:sp>
        <p:nvSpPr>
          <p:cNvPr id="5" name="Slide Number Placeholder 4"/>
          <p:cNvSpPr>
            <a:spLocks noGrp="1"/>
          </p:cNvSpPr>
          <p:nvPr>
            <p:ph type="sldNum" sz="quarter" idx="12"/>
          </p:nvPr>
        </p:nvSpPr>
        <p:spPr/>
        <p:txBody>
          <a:bodyPr/>
          <a:lstStyle/>
          <a:p>
            <a:fld id="{6E89A129-2810-4121-97A1-215370DB2F83}" type="slidenum">
              <a:rPr lang="en-US" smtClean="0"/>
              <a:pPr/>
              <a:t>11</a:t>
            </a:fld>
            <a:endParaRPr lang="en-US"/>
          </a:p>
        </p:txBody>
      </p:sp>
    </p:spTree>
    <p:extLst>
      <p:ext uri="{BB962C8B-B14F-4D97-AF65-F5344CB8AC3E}">
        <p14:creationId xmlns:p14="http://schemas.microsoft.com/office/powerpoint/2010/main" val="32742336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22880" y="84819"/>
            <a:ext cx="7600950" cy="646331"/>
          </a:xfrm>
          <a:prstGeom prst="rect">
            <a:avLst/>
          </a:prstGeom>
          <a:noFill/>
        </p:spPr>
        <p:txBody>
          <a:bodyPr wrap="square" rtlCol="0">
            <a:spAutoFit/>
          </a:bodyPr>
          <a:lstStyle/>
          <a:p>
            <a:r>
              <a:rPr lang="en-US" sz="3600" b="1" dirty="0">
                <a:solidFill>
                  <a:srgbClr val="002060"/>
                </a:solidFill>
                <a:latin typeface="Andalus" pitchFamily="18" charset="-78"/>
                <a:cs typeface="Andalus" pitchFamily="18" charset="-78"/>
              </a:rPr>
              <a:t>Transitional Provisions</a:t>
            </a:r>
            <a:endParaRPr lang="en-US" sz="3600" b="1" dirty="0">
              <a:solidFill>
                <a:srgbClr val="002060"/>
              </a:solidFill>
              <a:latin typeface="Andalus" pitchFamily="18" charset="-78"/>
              <a:cs typeface="Andalus" pitchFamily="18" charset="-78"/>
            </a:endParaRPr>
          </a:p>
        </p:txBody>
      </p:sp>
      <p:grpSp>
        <p:nvGrpSpPr>
          <p:cNvPr id="6" name="Group 50"/>
          <p:cNvGrpSpPr/>
          <p:nvPr/>
        </p:nvGrpSpPr>
        <p:grpSpPr>
          <a:xfrm>
            <a:off x="575365" y="951668"/>
            <a:ext cx="10811774" cy="5393715"/>
            <a:chOff x="304799" y="951667"/>
            <a:chExt cx="8697990" cy="5393715"/>
          </a:xfrm>
        </p:grpSpPr>
        <p:grpSp>
          <p:nvGrpSpPr>
            <p:cNvPr id="7" name="Group 49"/>
            <p:cNvGrpSpPr/>
            <p:nvPr/>
          </p:nvGrpSpPr>
          <p:grpSpPr>
            <a:xfrm>
              <a:off x="304799" y="951667"/>
              <a:ext cx="6137565" cy="891652"/>
              <a:chOff x="304799" y="951667"/>
              <a:chExt cx="6137565" cy="891652"/>
            </a:xfrm>
          </p:grpSpPr>
          <p:cxnSp>
            <p:nvCxnSpPr>
              <p:cNvPr id="3" name="Straight Arrow Connector 2"/>
              <p:cNvCxnSpPr/>
              <p:nvPr/>
            </p:nvCxnSpPr>
            <p:spPr>
              <a:xfrm flipV="1">
                <a:off x="658095" y="1842655"/>
                <a:ext cx="5784269" cy="664"/>
              </a:xfrm>
              <a:prstGeom prst="straightConnector1">
                <a:avLst/>
              </a:prstGeom>
              <a:ln w="25400">
                <a:solidFill>
                  <a:srgbClr val="002060"/>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04799" y="951667"/>
                <a:ext cx="429491" cy="89165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9</a:t>
                </a:r>
              </a:p>
            </p:txBody>
          </p:sp>
        </p:grpSp>
        <p:sp>
          <p:nvSpPr>
            <p:cNvPr id="40" name="TextBox 39"/>
            <p:cNvSpPr txBox="1"/>
            <p:nvPr/>
          </p:nvSpPr>
          <p:spPr>
            <a:xfrm>
              <a:off x="704872" y="1004392"/>
              <a:ext cx="8217456" cy="892552"/>
            </a:xfrm>
            <a:prstGeom prst="rect">
              <a:avLst/>
            </a:prstGeom>
            <a:noFill/>
          </p:spPr>
          <p:txBody>
            <a:bodyPr wrap="square" rtlCol="0">
              <a:spAutoFit/>
            </a:bodyPr>
            <a:lstStyle/>
            <a:p>
              <a:r>
                <a:rPr lang="en-GB" sz="2600" dirty="0">
                  <a:latin typeface="Andalus" pitchFamily="18" charset="-78"/>
                  <a:cs typeface="Andalus" pitchFamily="18" charset="-78"/>
                </a:rPr>
                <a:t>I was an </a:t>
              </a:r>
              <a:r>
                <a:rPr lang="en-GB" sz="2600" dirty="0">
                  <a:solidFill>
                    <a:srgbClr val="FF0000"/>
                  </a:solidFill>
                  <a:latin typeface="Andalus" pitchFamily="18" charset="-78"/>
                  <a:cs typeface="Andalus" pitchFamily="18" charset="-78"/>
                </a:rPr>
                <a:t>ISD under existing </a:t>
              </a:r>
              <a:r>
                <a:rPr lang="en-GB" sz="2600" dirty="0">
                  <a:latin typeface="Andalus" pitchFamily="18" charset="-78"/>
                  <a:cs typeface="Andalus" pitchFamily="18" charset="-78"/>
                </a:rPr>
                <a:t>laws. Will I be able to distribute ITC related to earlier laws in GST</a:t>
              </a:r>
              <a:r>
                <a:rPr lang="en-US" sz="2600" dirty="0">
                  <a:latin typeface="Andalus" pitchFamily="18" charset="-78"/>
                  <a:cs typeface="Andalus" pitchFamily="18" charset="-78"/>
                </a:rPr>
                <a:t>?</a:t>
              </a:r>
              <a:endParaRPr lang="en-US" sz="2600" dirty="0">
                <a:latin typeface="Andalus" pitchFamily="18" charset="-78"/>
                <a:cs typeface="Andalus" pitchFamily="18" charset="-78"/>
              </a:endParaRPr>
            </a:p>
          </p:txBody>
        </p:sp>
        <p:sp>
          <p:nvSpPr>
            <p:cNvPr id="2" name="Rectangle 1"/>
            <p:cNvSpPr/>
            <p:nvPr/>
          </p:nvSpPr>
          <p:spPr>
            <a:xfrm>
              <a:off x="304800" y="2133600"/>
              <a:ext cx="8697989" cy="421178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3200" dirty="0">
                  <a:latin typeface="Andalus" pitchFamily="18" charset="-78"/>
                  <a:cs typeface="Andalus" pitchFamily="18" charset="-78"/>
                </a:rPr>
                <a:t>ISDs will be able to distribute the credit for services received prior to 1st July, 2017, even if invoice(s) relating to such services is received on or after 1st July, 2017</a:t>
              </a:r>
              <a:r>
                <a:rPr lang="en-GB" sz="3200" dirty="0">
                  <a:latin typeface="Andalus" pitchFamily="18" charset="-78"/>
                  <a:cs typeface="Andalus" pitchFamily="18" charset="-78"/>
                </a:rPr>
                <a:t>.</a:t>
              </a:r>
              <a:endParaRPr lang="en-US" sz="3200" dirty="0">
                <a:latin typeface="Andalus" pitchFamily="18" charset="-78"/>
                <a:cs typeface="Andalus" pitchFamily="18" charset="-78"/>
              </a:endParaRPr>
            </a:p>
          </p:txBody>
        </p:sp>
      </p:grpSp>
      <p:sp>
        <p:nvSpPr>
          <p:cNvPr id="5" name="Slide Number Placeholder 4"/>
          <p:cNvSpPr>
            <a:spLocks noGrp="1"/>
          </p:cNvSpPr>
          <p:nvPr>
            <p:ph type="sldNum" sz="quarter" idx="12"/>
          </p:nvPr>
        </p:nvSpPr>
        <p:spPr/>
        <p:txBody>
          <a:bodyPr/>
          <a:lstStyle/>
          <a:p>
            <a:fld id="{6E89A129-2810-4121-97A1-215370DB2F83}" type="slidenum">
              <a:rPr lang="en-US" smtClean="0"/>
              <a:pPr/>
              <a:t>12</a:t>
            </a:fld>
            <a:endParaRPr lang="en-US"/>
          </a:p>
        </p:txBody>
      </p:sp>
    </p:spTree>
    <p:extLst>
      <p:ext uri="{BB962C8B-B14F-4D97-AF65-F5344CB8AC3E}">
        <p14:creationId xmlns:p14="http://schemas.microsoft.com/office/powerpoint/2010/main" val="32742336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22880" y="84819"/>
            <a:ext cx="7600950" cy="646331"/>
          </a:xfrm>
          <a:prstGeom prst="rect">
            <a:avLst/>
          </a:prstGeom>
          <a:noFill/>
        </p:spPr>
        <p:txBody>
          <a:bodyPr wrap="square" rtlCol="0">
            <a:spAutoFit/>
          </a:bodyPr>
          <a:lstStyle/>
          <a:p>
            <a:r>
              <a:rPr lang="en-US" sz="3600" b="1" dirty="0">
                <a:solidFill>
                  <a:srgbClr val="002060"/>
                </a:solidFill>
                <a:latin typeface="Andalus" pitchFamily="18" charset="-78"/>
                <a:cs typeface="Andalus" pitchFamily="18" charset="-78"/>
              </a:rPr>
              <a:t>Transitional Provisions</a:t>
            </a:r>
            <a:endParaRPr lang="en-US" sz="3600" b="1" dirty="0">
              <a:solidFill>
                <a:srgbClr val="002060"/>
              </a:solidFill>
              <a:latin typeface="Andalus" pitchFamily="18" charset="-78"/>
              <a:cs typeface="Andalus" pitchFamily="18" charset="-78"/>
            </a:endParaRPr>
          </a:p>
        </p:txBody>
      </p:sp>
      <p:grpSp>
        <p:nvGrpSpPr>
          <p:cNvPr id="6" name="Group 50"/>
          <p:cNvGrpSpPr/>
          <p:nvPr/>
        </p:nvGrpSpPr>
        <p:grpSpPr>
          <a:xfrm>
            <a:off x="575365" y="951667"/>
            <a:ext cx="10997509" cy="5393714"/>
            <a:chOff x="304799" y="951667"/>
            <a:chExt cx="9241695" cy="5393714"/>
          </a:xfrm>
        </p:grpSpPr>
        <p:grpSp>
          <p:nvGrpSpPr>
            <p:cNvPr id="7" name="Group 49"/>
            <p:cNvGrpSpPr/>
            <p:nvPr/>
          </p:nvGrpSpPr>
          <p:grpSpPr>
            <a:xfrm>
              <a:off x="304799" y="951667"/>
              <a:ext cx="6137565" cy="891652"/>
              <a:chOff x="304799" y="951667"/>
              <a:chExt cx="6137565" cy="891652"/>
            </a:xfrm>
          </p:grpSpPr>
          <p:cxnSp>
            <p:nvCxnSpPr>
              <p:cNvPr id="3" name="Straight Arrow Connector 2"/>
              <p:cNvCxnSpPr/>
              <p:nvPr/>
            </p:nvCxnSpPr>
            <p:spPr>
              <a:xfrm flipV="1">
                <a:off x="658095" y="1842655"/>
                <a:ext cx="5784269" cy="664"/>
              </a:xfrm>
              <a:prstGeom prst="straightConnector1">
                <a:avLst/>
              </a:prstGeom>
              <a:ln w="25400">
                <a:solidFill>
                  <a:srgbClr val="002060"/>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04799" y="951667"/>
                <a:ext cx="429491" cy="89165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10</a:t>
                </a:r>
                <a:endParaRPr lang="en-US" dirty="0">
                  <a:solidFill>
                    <a:schemeClr val="bg1"/>
                  </a:solidFill>
                </a:endParaRPr>
              </a:p>
            </p:txBody>
          </p:sp>
        </p:grpSp>
        <p:sp>
          <p:nvSpPr>
            <p:cNvPr id="40" name="TextBox 39"/>
            <p:cNvSpPr txBox="1"/>
            <p:nvPr/>
          </p:nvSpPr>
          <p:spPr>
            <a:xfrm>
              <a:off x="704871" y="1004392"/>
              <a:ext cx="8841623" cy="830997"/>
            </a:xfrm>
            <a:prstGeom prst="rect">
              <a:avLst/>
            </a:prstGeom>
            <a:noFill/>
          </p:spPr>
          <p:txBody>
            <a:bodyPr wrap="square" rtlCol="0">
              <a:spAutoFit/>
            </a:bodyPr>
            <a:lstStyle/>
            <a:p>
              <a:r>
                <a:rPr lang="en-US" sz="2400" dirty="0">
                  <a:latin typeface="Andalus" pitchFamily="18" charset="-78"/>
                  <a:cs typeface="Andalus" pitchFamily="18" charset="-78"/>
                </a:rPr>
                <a:t>I was </a:t>
              </a:r>
              <a:r>
                <a:rPr lang="en-US" sz="2400" dirty="0">
                  <a:solidFill>
                    <a:srgbClr val="FF0000"/>
                  </a:solidFill>
                  <a:latin typeface="Andalus" pitchFamily="18" charset="-78"/>
                  <a:cs typeface="Andalus" pitchFamily="18" charset="-78"/>
                </a:rPr>
                <a:t>centrally registered </a:t>
              </a:r>
              <a:r>
                <a:rPr lang="en-US" sz="2400" dirty="0">
                  <a:latin typeface="Andalus" pitchFamily="18" charset="-78"/>
                  <a:cs typeface="Andalus" pitchFamily="18" charset="-78"/>
                </a:rPr>
                <a:t>&amp; providing</a:t>
              </a:r>
              <a:r>
                <a:rPr lang="en-US" sz="2400" dirty="0">
                  <a:solidFill>
                    <a:srgbClr val="FF0000"/>
                  </a:solidFill>
                  <a:latin typeface="Andalus" pitchFamily="18" charset="-78"/>
                  <a:cs typeface="Andalus" pitchFamily="18" charset="-78"/>
                </a:rPr>
                <a:t> </a:t>
              </a:r>
              <a:r>
                <a:rPr lang="en-US" sz="2400" dirty="0">
                  <a:latin typeface="Andalus" pitchFamily="18" charset="-78"/>
                  <a:cs typeface="Andalus" pitchFamily="18" charset="-78"/>
                </a:rPr>
                <a:t>services under existing laws. Will I get ITC if I register in GST? Can I distribute it?</a:t>
              </a:r>
              <a:endParaRPr lang="en-US" sz="2400" dirty="0">
                <a:latin typeface="Andalus" pitchFamily="18" charset="-78"/>
                <a:cs typeface="Andalus" pitchFamily="18" charset="-78"/>
              </a:endParaRPr>
            </a:p>
          </p:txBody>
        </p:sp>
        <p:sp>
          <p:nvSpPr>
            <p:cNvPr id="2" name="Rectangle 1"/>
            <p:cNvSpPr/>
            <p:nvPr/>
          </p:nvSpPr>
          <p:spPr>
            <a:xfrm>
              <a:off x="304800" y="2404126"/>
              <a:ext cx="9241694" cy="394125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2800" dirty="0">
                  <a:latin typeface="Andalus" pitchFamily="18" charset="-78"/>
                  <a:cs typeface="Andalus" pitchFamily="18" charset="-78"/>
                </a:rPr>
                <a:t>You can take credit of the amount of CENVAT carry forward in last return furnished under the existing law.</a:t>
              </a:r>
            </a:p>
            <a:p>
              <a:pPr algn="just"/>
              <a:endParaRPr lang="en-GB" sz="2800" dirty="0">
                <a:latin typeface="Andalus" pitchFamily="18" charset="-78"/>
                <a:cs typeface="Andalus" pitchFamily="18" charset="-78"/>
              </a:endParaRPr>
            </a:p>
            <a:p>
              <a:pPr algn="just"/>
              <a:r>
                <a:rPr lang="en-GB" sz="2800" dirty="0">
                  <a:latin typeface="Andalus" pitchFamily="18" charset="-78"/>
                  <a:cs typeface="Andalus" pitchFamily="18" charset="-78"/>
                </a:rPr>
                <a:t>Such credit may be transferred to any of the registered units having the same PAN for which central registration was taken under the existing law by filing table 8 of GST TRAN-1. </a:t>
              </a:r>
              <a:endParaRPr lang="en-US" sz="2800" dirty="0">
                <a:latin typeface="Andalus" pitchFamily="18" charset="-78"/>
                <a:cs typeface="Andalus" pitchFamily="18" charset="-78"/>
              </a:endParaRPr>
            </a:p>
          </p:txBody>
        </p:sp>
      </p:grpSp>
      <p:sp>
        <p:nvSpPr>
          <p:cNvPr id="5" name="Slide Number Placeholder 4"/>
          <p:cNvSpPr>
            <a:spLocks noGrp="1"/>
          </p:cNvSpPr>
          <p:nvPr>
            <p:ph type="sldNum" sz="quarter" idx="12"/>
          </p:nvPr>
        </p:nvSpPr>
        <p:spPr/>
        <p:txBody>
          <a:bodyPr/>
          <a:lstStyle/>
          <a:p>
            <a:fld id="{6E89A129-2810-4121-97A1-215370DB2F83}" type="slidenum">
              <a:rPr lang="en-US" smtClean="0"/>
              <a:pPr/>
              <a:t>13</a:t>
            </a:fld>
            <a:endParaRPr lang="en-US"/>
          </a:p>
        </p:txBody>
      </p:sp>
    </p:spTree>
    <p:extLst>
      <p:ext uri="{BB962C8B-B14F-4D97-AF65-F5344CB8AC3E}">
        <p14:creationId xmlns:p14="http://schemas.microsoft.com/office/powerpoint/2010/main" val="32742336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22880" y="84819"/>
            <a:ext cx="7600950" cy="646331"/>
          </a:xfrm>
          <a:prstGeom prst="rect">
            <a:avLst/>
          </a:prstGeom>
          <a:noFill/>
        </p:spPr>
        <p:txBody>
          <a:bodyPr wrap="square" rtlCol="0">
            <a:spAutoFit/>
          </a:bodyPr>
          <a:lstStyle/>
          <a:p>
            <a:r>
              <a:rPr lang="en-US" sz="3600" b="1" dirty="0">
                <a:solidFill>
                  <a:srgbClr val="002060"/>
                </a:solidFill>
                <a:latin typeface="Andalus" pitchFamily="18" charset="-78"/>
                <a:cs typeface="Andalus" pitchFamily="18" charset="-78"/>
              </a:rPr>
              <a:t>Transitional Provisions</a:t>
            </a:r>
            <a:endParaRPr lang="en-US" sz="3600" b="1" dirty="0">
              <a:solidFill>
                <a:srgbClr val="002060"/>
              </a:solidFill>
              <a:latin typeface="Andalus" pitchFamily="18" charset="-78"/>
              <a:cs typeface="Andalus" pitchFamily="18" charset="-78"/>
            </a:endParaRPr>
          </a:p>
        </p:txBody>
      </p:sp>
      <p:grpSp>
        <p:nvGrpSpPr>
          <p:cNvPr id="6" name="Group 50"/>
          <p:cNvGrpSpPr/>
          <p:nvPr/>
        </p:nvGrpSpPr>
        <p:grpSpPr>
          <a:xfrm>
            <a:off x="471488" y="951668"/>
            <a:ext cx="11001375" cy="5393715"/>
            <a:chOff x="304799" y="951667"/>
            <a:chExt cx="8839201" cy="5393715"/>
          </a:xfrm>
        </p:grpSpPr>
        <p:grpSp>
          <p:nvGrpSpPr>
            <p:cNvPr id="7" name="Group 49"/>
            <p:cNvGrpSpPr/>
            <p:nvPr/>
          </p:nvGrpSpPr>
          <p:grpSpPr>
            <a:xfrm>
              <a:off x="304799" y="951667"/>
              <a:ext cx="6137565" cy="891652"/>
              <a:chOff x="304799" y="951667"/>
              <a:chExt cx="6137565" cy="891652"/>
            </a:xfrm>
          </p:grpSpPr>
          <p:cxnSp>
            <p:nvCxnSpPr>
              <p:cNvPr id="3" name="Straight Arrow Connector 2"/>
              <p:cNvCxnSpPr/>
              <p:nvPr/>
            </p:nvCxnSpPr>
            <p:spPr>
              <a:xfrm flipV="1">
                <a:off x="658095" y="1842655"/>
                <a:ext cx="5784269" cy="664"/>
              </a:xfrm>
              <a:prstGeom prst="straightConnector1">
                <a:avLst/>
              </a:prstGeom>
              <a:ln w="25400">
                <a:solidFill>
                  <a:srgbClr val="002060"/>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04799" y="951667"/>
                <a:ext cx="429491" cy="89165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11</a:t>
                </a:r>
                <a:endParaRPr lang="en-US" dirty="0">
                  <a:solidFill>
                    <a:schemeClr val="bg1"/>
                  </a:solidFill>
                </a:endParaRPr>
              </a:p>
            </p:txBody>
          </p:sp>
        </p:grpSp>
        <p:sp>
          <p:nvSpPr>
            <p:cNvPr id="40" name="TextBox 39"/>
            <p:cNvSpPr txBox="1"/>
            <p:nvPr/>
          </p:nvSpPr>
          <p:spPr>
            <a:xfrm>
              <a:off x="704872" y="1004392"/>
              <a:ext cx="8439128" cy="892552"/>
            </a:xfrm>
            <a:prstGeom prst="rect">
              <a:avLst/>
            </a:prstGeom>
            <a:noFill/>
          </p:spPr>
          <p:txBody>
            <a:bodyPr wrap="square" rtlCol="0">
              <a:spAutoFit/>
            </a:bodyPr>
            <a:lstStyle/>
            <a:p>
              <a:r>
                <a:rPr lang="en-US" sz="2600" dirty="0">
                  <a:latin typeface="Andalus" pitchFamily="18" charset="-78"/>
                  <a:cs typeface="Andalus" pitchFamily="18" charset="-78"/>
                </a:rPr>
                <a:t>My </a:t>
              </a:r>
              <a:r>
                <a:rPr lang="en-GB" sz="2600" dirty="0">
                  <a:solidFill>
                    <a:srgbClr val="FF0000"/>
                  </a:solidFill>
                  <a:latin typeface="Andalus" pitchFamily="18" charset="-78"/>
                  <a:cs typeface="Andalus" pitchFamily="18" charset="-78"/>
                </a:rPr>
                <a:t>appeal /revision/refund </a:t>
              </a:r>
              <a:r>
                <a:rPr lang="en-GB" sz="2600" dirty="0">
                  <a:latin typeface="Andalus" pitchFamily="18" charset="-78"/>
                  <a:cs typeface="Andalus" pitchFamily="18" charset="-78"/>
                </a:rPr>
                <a:t>relating to CENVAT/ITC is pending. </a:t>
              </a:r>
              <a:r>
                <a:rPr lang="en-US" sz="2600" dirty="0">
                  <a:latin typeface="Andalus" pitchFamily="18" charset="-78"/>
                  <a:cs typeface="Andalus" pitchFamily="18" charset="-78"/>
                </a:rPr>
                <a:t>What will be the fate of these proceedings?</a:t>
              </a:r>
              <a:endParaRPr lang="en-US" sz="2600" dirty="0">
                <a:latin typeface="Andalus" pitchFamily="18" charset="-78"/>
                <a:cs typeface="Andalus" pitchFamily="18" charset="-78"/>
              </a:endParaRPr>
            </a:p>
          </p:txBody>
        </p:sp>
        <p:sp>
          <p:nvSpPr>
            <p:cNvPr id="2" name="Rectangle 1"/>
            <p:cNvSpPr/>
            <p:nvPr/>
          </p:nvSpPr>
          <p:spPr>
            <a:xfrm>
              <a:off x="304799" y="2133600"/>
              <a:ext cx="8724406" cy="421178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2900" dirty="0">
                  <a:latin typeface="Andalus" pitchFamily="18" charset="-78"/>
                  <a:cs typeface="Andalus" pitchFamily="18" charset="-78"/>
                </a:rPr>
                <a:t>All proceedings  under the existing laws, whether initiated before, on or after 1st July, 2017, will be disposed of in accordance with the existing law.</a:t>
              </a:r>
            </a:p>
            <a:p>
              <a:pPr algn="just"/>
              <a:endParaRPr lang="en-GB" sz="2900" dirty="0">
                <a:latin typeface="Andalus" pitchFamily="18" charset="-78"/>
                <a:cs typeface="Andalus" pitchFamily="18" charset="-78"/>
              </a:endParaRPr>
            </a:p>
            <a:p>
              <a:pPr algn="just"/>
              <a:r>
                <a:rPr lang="en-GB" sz="2900" dirty="0">
                  <a:latin typeface="Andalus" pitchFamily="18" charset="-78"/>
                  <a:cs typeface="Andalus" pitchFamily="18" charset="-78"/>
                </a:rPr>
                <a:t>Refund, if admissible, will be disposed under existing laws. </a:t>
              </a:r>
            </a:p>
            <a:p>
              <a:pPr algn="just"/>
              <a:endParaRPr lang="en-GB" sz="2900" dirty="0">
                <a:latin typeface="Andalus" pitchFamily="18" charset="-78"/>
                <a:cs typeface="Andalus" pitchFamily="18" charset="-78"/>
              </a:endParaRPr>
            </a:p>
            <a:p>
              <a:pPr algn="just"/>
              <a:r>
                <a:rPr lang="en-GB" sz="2900" dirty="0">
                  <a:latin typeface="Andalus" pitchFamily="18" charset="-78"/>
                  <a:cs typeface="Andalus" pitchFamily="18" charset="-78"/>
                </a:rPr>
                <a:t> Recovery will be made under GST laws if not recovered under existing laws.</a:t>
              </a:r>
              <a:endParaRPr lang="en-US" sz="2900" dirty="0">
                <a:latin typeface="Andalus" pitchFamily="18" charset="-78"/>
                <a:cs typeface="Andalus" pitchFamily="18" charset="-78"/>
              </a:endParaRPr>
            </a:p>
          </p:txBody>
        </p:sp>
      </p:grpSp>
      <p:sp>
        <p:nvSpPr>
          <p:cNvPr id="5" name="Slide Number Placeholder 4"/>
          <p:cNvSpPr>
            <a:spLocks noGrp="1"/>
          </p:cNvSpPr>
          <p:nvPr>
            <p:ph type="sldNum" sz="quarter" idx="12"/>
          </p:nvPr>
        </p:nvSpPr>
        <p:spPr/>
        <p:txBody>
          <a:bodyPr/>
          <a:lstStyle/>
          <a:p>
            <a:fld id="{6E89A129-2810-4121-97A1-215370DB2F83}" type="slidenum">
              <a:rPr lang="en-US" smtClean="0"/>
              <a:pPr/>
              <a:t>14</a:t>
            </a:fld>
            <a:endParaRPr lang="en-US"/>
          </a:p>
        </p:txBody>
      </p:sp>
    </p:spTree>
    <p:extLst>
      <p:ext uri="{BB962C8B-B14F-4D97-AF65-F5344CB8AC3E}">
        <p14:creationId xmlns:p14="http://schemas.microsoft.com/office/powerpoint/2010/main" val="32742336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22880" y="84819"/>
            <a:ext cx="7600950" cy="646331"/>
          </a:xfrm>
          <a:prstGeom prst="rect">
            <a:avLst/>
          </a:prstGeom>
          <a:noFill/>
        </p:spPr>
        <p:txBody>
          <a:bodyPr wrap="square" rtlCol="0">
            <a:spAutoFit/>
          </a:bodyPr>
          <a:lstStyle/>
          <a:p>
            <a:r>
              <a:rPr lang="en-US" sz="3600" b="1" dirty="0">
                <a:solidFill>
                  <a:srgbClr val="002060"/>
                </a:solidFill>
                <a:latin typeface="Andalus" pitchFamily="18" charset="-78"/>
                <a:cs typeface="Andalus" pitchFamily="18" charset="-78"/>
              </a:rPr>
              <a:t>Transitional Provisions</a:t>
            </a:r>
            <a:endParaRPr lang="en-US" sz="3600" b="1" dirty="0">
              <a:solidFill>
                <a:srgbClr val="002060"/>
              </a:solidFill>
              <a:latin typeface="Andalus" pitchFamily="18" charset="-78"/>
              <a:cs typeface="Andalus" pitchFamily="18" charset="-78"/>
            </a:endParaRPr>
          </a:p>
        </p:txBody>
      </p:sp>
      <p:grpSp>
        <p:nvGrpSpPr>
          <p:cNvPr id="6" name="Group 50"/>
          <p:cNvGrpSpPr/>
          <p:nvPr/>
        </p:nvGrpSpPr>
        <p:grpSpPr>
          <a:xfrm>
            <a:off x="700088" y="951668"/>
            <a:ext cx="10629900" cy="5393715"/>
            <a:chOff x="304799" y="951667"/>
            <a:chExt cx="8617529" cy="5393715"/>
          </a:xfrm>
        </p:grpSpPr>
        <p:grpSp>
          <p:nvGrpSpPr>
            <p:cNvPr id="7" name="Group 49"/>
            <p:cNvGrpSpPr/>
            <p:nvPr/>
          </p:nvGrpSpPr>
          <p:grpSpPr>
            <a:xfrm>
              <a:off x="304799" y="951667"/>
              <a:ext cx="6137565" cy="891652"/>
              <a:chOff x="304799" y="951667"/>
              <a:chExt cx="6137565" cy="891652"/>
            </a:xfrm>
          </p:grpSpPr>
          <p:cxnSp>
            <p:nvCxnSpPr>
              <p:cNvPr id="3" name="Straight Arrow Connector 2"/>
              <p:cNvCxnSpPr/>
              <p:nvPr/>
            </p:nvCxnSpPr>
            <p:spPr>
              <a:xfrm flipV="1">
                <a:off x="658095" y="1842655"/>
                <a:ext cx="5784269" cy="664"/>
              </a:xfrm>
              <a:prstGeom prst="straightConnector1">
                <a:avLst/>
              </a:prstGeom>
              <a:ln w="25400">
                <a:solidFill>
                  <a:srgbClr val="002060"/>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04799" y="951667"/>
                <a:ext cx="429491" cy="89165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12</a:t>
                </a:r>
                <a:endParaRPr lang="en-US" dirty="0">
                  <a:solidFill>
                    <a:schemeClr val="bg1"/>
                  </a:solidFill>
                </a:endParaRPr>
              </a:p>
            </p:txBody>
          </p:sp>
        </p:grpSp>
        <p:sp>
          <p:nvSpPr>
            <p:cNvPr id="40" name="TextBox 39"/>
            <p:cNvSpPr txBox="1"/>
            <p:nvPr/>
          </p:nvSpPr>
          <p:spPr>
            <a:xfrm>
              <a:off x="704872" y="1004392"/>
              <a:ext cx="8217456" cy="830997"/>
            </a:xfrm>
            <a:prstGeom prst="rect">
              <a:avLst/>
            </a:prstGeom>
            <a:noFill/>
          </p:spPr>
          <p:txBody>
            <a:bodyPr wrap="square" rtlCol="0">
              <a:spAutoFit/>
            </a:bodyPr>
            <a:lstStyle/>
            <a:p>
              <a:r>
                <a:rPr lang="en-US" sz="2400" dirty="0">
                  <a:latin typeface="Andalus" pitchFamily="18" charset="-78"/>
                  <a:cs typeface="Andalus" pitchFamily="18" charset="-78"/>
                </a:rPr>
                <a:t>My </a:t>
              </a:r>
              <a:r>
                <a:rPr lang="en-GB" sz="2400" dirty="0">
                  <a:latin typeface="Andalus" pitchFamily="18" charset="-78"/>
                  <a:cs typeface="Andalus" pitchFamily="18" charset="-78"/>
                </a:rPr>
                <a:t>contract was done before 1</a:t>
              </a:r>
              <a:r>
                <a:rPr lang="en-GB" sz="2400" baseline="30000" dirty="0">
                  <a:latin typeface="Andalus" pitchFamily="18" charset="-78"/>
                  <a:cs typeface="Andalus" pitchFamily="18" charset="-78"/>
                </a:rPr>
                <a:t>st</a:t>
              </a:r>
              <a:r>
                <a:rPr lang="en-GB" sz="2400" dirty="0">
                  <a:latin typeface="Andalus" pitchFamily="18" charset="-78"/>
                  <a:cs typeface="Andalus" pitchFamily="18" charset="-78"/>
                </a:rPr>
                <a:t> July, 2017 but </a:t>
              </a:r>
              <a:r>
                <a:rPr lang="en-GB" sz="2400" dirty="0">
                  <a:solidFill>
                    <a:srgbClr val="FF0000"/>
                  </a:solidFill>
                  <a:latin typeface="Andalus" pitchFamily="18" charset="-78"/>
                  <a:cs typeface="Andalus" pitchFamily="18" charset="-78"/>
                </a:rPr>
                <a:t>supply received after 1</a:t>
              </a:r>
              <a:r>
                <a:rPr lang="en-GB" sz="2400" baseline="30000" dirty="0">
                  <a:solidFill>
                    <a:srgbClr val="FF0000"/>
                  </a:solidFill>
                  <a:latin typeface="Andalus" pitchFamily="18" charset="-78"/>
                  <a:cs typeface="Andalus" pitchFamily="18" charset="-78"/>
                </a:rPr>
                <a:t>st</a:t>
              </a:r>
              <a:r>
                <a:rPr lang="en-GB" sz="2400" dirty="0">
                  <a:solidFill>
                    <a:srgbClr val="FF0000"/>
                  </a:solidFill>
                  <a:latin typeface="Andalus" pitchFamily="18" charset="-78"/>
                  <a:cs typeface="Andalus" pitchFamily="18" charset="-78"/>
                </a:rPr>
                <a:t> July</a:t>
              </a:r>
              <a:r>
                <a:rPr lang="en-GB" sz="2400" dirty="0">
                  <a:latin typeface="Andalus" pitchFamily="18" charset="-78"/>
                  <a:cs typeface="Andalus" pitchFamily="18" charset="-78"/>
                </a:rPr>
                <a:t>. What tax to charge</a:t>
              </a:r>
              <a:r>
                <a:rPr lang="en-US" sz="2400" dirty="0">
                  <a:latin typeface="Andalus" pitchFamily="18" charset="-78"/>
                  <a:cs typeface="Andalus" pitchFamily="18" charset="-78"/>
                </a:rPr>
                <a:t>?</a:t>
              </a:r>
              <a:endParaRPr lang="en-US" sz="2400" dirty="0">
                <a:latin typeface="Andalus" pitchFamily="18" charset="-78"/>
                <a:cs typeface="Andalus" pitchFamily="18" charset="-78"/>
              </a:endParaRPr>
            </a:p>
          </p:txBody>
        </p:sp>
        <p:sp>
          <p:nvSpPr>
            <p:cNvPr id="2" name="Rectangle 1"/>
            <p:cNvSpPr/>
            <p:nvPr/>
          </p:nvSpPr>
          <p:spPr>
            <a:xfrm>
              <a:off x="304799" y="2133600"/>
              <a:ext cx="8617529" cy="421178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dirty="0">
                  <a:latin typeface="Andalus" pitchFamily="18" charset="-78"/>
                  <a:cs typeface="Andalus" pitchFamily="18" charset="-78"/>
                </a:rPr>
                <a:t>GST will be charged if tax on supply has not been levied under the existing law.</a:t>
              </a:r>
            </a:p>
          </p:txBody>
        </p:sp>
      </p:grpSp>
      <p:sp>
        <p:nvSpPr>
          <p:cNvPr id="5" name="Slide Number Placeholder 4"/>
          <p:cNvSpPr>
            <a:spLocks noGrp="1"/>
          </p:cNvSpPr>
          <p:nvPr>
            <p:ph type="sldNum" sz="quarter" idx="12"/>
          </p:nvPr>
        </p:nvSpPr>
        <p:spPr/>
        <p:txBody>
          <a:bodyPr/>
          <a:lstStyle/>
          <a:p>
            <a:fld id="{6E89A129-2810-4121-97A1-215370DB2F83}" type="slidenum">
              <a:rPr lang="en-US" smtClean="0"/>
              <a:pPr/>
              <a:t>15</a:t>
            </a:fld>
            <a:endParaRPr lang="en-US"/>
          </a:p>
        </p:txBody>
      </p:sp>
    </p:spTree>
    <p:extLst>
      <p:ext uri="{BB962C8B-B14F-4D97-AF65-F5344CB8AC3E}">
        <p14:creationId xmlns:p14="http://schemas.microsoft.com/office/powerpoint/2010/main" val="32742336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E89A129-2810-4121-97A1-215370DB2F83}" type="slidenum">
              <a:rPr lang="en-US" smtClean="0"/>
              <a:pPr/>
              <a:t>16</a:t>
            </a:fld>
            <a:endParaRPr lang="en-US"/>
          </a:p>
        </p:txBody>
      </p:sp>
      <p:sp>
        <p:nvSpPr>
          <p:cNvPr id="1026" name="AutoShape 2" descr="Image result for invoices under gst"/>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028" name="AutoShape 4" descr="Image result for invoices under gst"/>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030" name="AutoShape 6" descr="Image result for invoices under gst"/>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032" name="AutoShape 8" descr="Image result for invoices under gst"/>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034" name="AutoShape 10" descr="Image result for invoices under gst"/>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036" name="AutoShape 12" descr="Image result for invoices under gst"/>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038" name="AutoShape 14" descr="https://d136nkzuw2elkh.cloudfront.net/uploads/article/banner/74/carousel_TAX_INVOICE.jpg"/>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1039" name="Picture 15" descr="G:\carousel_TAX_INVOICE.jpg"/>
          <p:cNvPicPr>
            <a:picLocks noChangeAspect="1" noChangeArrowheads="1"/>
          </p:cNvPicPr>
          <p:nvPr/>
        </p:nvPicPr>
        <p:blipFill>
          <a:blip r:embed="rId2"/>
          <a:srcRect/>
          <a:stretch>
            <a:fillRect/>
          </a:stretch>
        </p:blipFill>
        <p:spPr bwMode="auto">
          <a:xfrm>
            <a:off x="0" y="1"/>
            <a:ext cx="12192000" cy="6858000"/>
          </a:xfrm>
          <a:prstGeom prst="rect">
            <a:avLst/>
          </a:prstGeom>
          <a:noFill/>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39213" y="160338"/>
            <a:ext cx="2921204" cy="112965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5923"/>
            <a:ext cx="7886700" cy="1325563"/>
          </a:xfrm>
        </p:spPr>
        <p:txBody>
          <a:bodyPr/>
          <a:lstStyle/>
          <a:p>
            <a:r>
              <a:rPr lang="en-IN" sz="4000" b="1" dirty="0">
                <a:solidFill>
                  <a:srgbClr val="002060"/>
                </a:solidFill>
                <a:latin typeface="Andalus" pitchFamily="18" charset="-78"/>
                <a:ea typeface="+mn-ea"/>
                <a:cs typeface="Andalus" pitchFamily="18" charset="-78"/>
              </a:rPr>
              <a:t>Who can raise a tax invoice? </a:t>
            </a:r>
            <a:r>
              <a:rPr lang="en-IN" dirty="0" smtClean="0"/>
              <a:t>	</a:t>
            </a:r>
            <a:endParaRPr lang="en-IN" dirty="0"/>
          </a:p>
        </p:txBody>
      </p:sp>
      <p:sp>
        <p:nvSpPr>
          <p:cNvPr id="3" name="Content Placeholder 2"/>
          <p:cNvSpPr>
            <a:spLocks noGrp="1"/>
          </p:cNvSpPr>
          <p:nvPr>
            <p:ph idx="1"/>
          </p:nvPr>
        </p:nvSpPr>
        <p:spPr/>
        <p:txBody>
          <a:bodyPr/>
          <a:lstStyle/>
          <a:p>
            <a:endParaRPr lang="en-IN" dirty="0"/>
          </a:p>
          <a:p>
            <a:pPr marL="0" indent="0">
              <a:buNone/>
            </a:pPr>
            <a:endParaRPr lang="en-IN" dirty="0"/>
          </a:p>
          <a:p>
            <a:pPr marL="0" indent="0">
              <a:buNone/>
            </a:pPr>
            <a:endParaRPr lang="en-IN" dirty="0"/>
          </a:p>
        </p:txBody>
      </p:sp>
      <p:sp>
        <p:nvSpPr>
          <p:cNvPr id="4" name="Slide Number Placeholder 3"/>
          <p:cNvSpPr>
            <a:spLocks noGrp="1"/>
          </p:cNvSpPr>
          <p:nvPr>
            <p:ph type="sldNum" sz="quarter" idx="12"/>
          </p:nvPr>
        </p:nvSpPr>
        <p:spPr/>
        <p:txBody>
          <a:bodyPr/>
          <a:lstStyle/>
          <a:p>
            <a:fld id="{6E89A129-2810-4121-97A1-215370DB2F83}" type="slidenum">
              <a:rPr lang="en-US" smtClean="0"/>
              <a:pPr/>
              <a:t>17</a:t>
            </a:fld>
            <a:endParaRPr lang="en-US"/>
          </a:p>
        </p:txBody>
      </p:sp>
      <p:graphicFrame>
        <p:nvGraphicFramePr>
          <p:cNvPr id="5" name="Diagram 4"/>
          <p:cNvGraphicFramePr/>
          <p:nvPr>
            <p:extLst>
              <p:ext uri="{D42A27DB-BD31-4B8C-83A1-F6EECF244321}">
                <p14:modId xmlns:p14="http://schemas.microsoft.com/office/powerpoint/2010/main" val="3816268285"/>
              </p:ext>
            </p:extLst>
          </p:nvPr>
        </p:nvGraphicFramePr>
        <p:xfrm>
          <a:off x="642938" y="1351486"/>
          <a:ext cx="10558461" cy="51493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42708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1525" y="365127"/>
            <a:ext cx="9896475" cy="1325563"/>
          </a:xfrm>
        </p:spPr>
        <p:txBody>
          <a:bodyPr>
            <a:noAutofit/>
          </a:bodyPr>
          <a:lstStyle/>
          <a:p>
            <a:r>
              <a:rPr lang="en-IN" sz="3400" b="1" dirty="0">
                <a:solidFill>
                  <a:srgbClr val="002060"/>
                </a:solidFill>
                <a:latin typeface="Andalus" pitchFamily="18" charset="-78"/>
                <a:ea typeface="+mn-ea"/>
                <a:cs typeface="Andalus" pitchFamily="18" charset="-78"/>
              </a:rPr>
              <a:t>IMPORTANT CONTENTS OF TAX INVOICE</a:t>
            </a:r>
            <a:endParaRPr lang="en-IN" sz="3400" b="1" dirty="0">
              <a:solidFill>
                <a:srgbClr val="002060"/>
              </a:solidFill>
              <a:latin typeface="Andalus" pitchFamily="18" charset="-78"/>
              <a:ea typeface="+mn-ea"/>
              <a:cs typeface="Andalus" pitchFamily="18" charset="-78"/>
            </a:endParaRPr>
          </a:p>
        </p:txBody>
      </p:sp>
      <p:sp>
        <p:nvSpPr>
          <p:cNvPr id="3" name="Content Placeholder 2"/>
          <p:cNvSpPr>
            <a:spLocks noGrp="1"/>
          </p:cNvSpPr>
          <p:nvPr>
            <p:ph idx="1"/>
          </p:nvPr>
        </p:nvSpPr>
        <p:spPr>
          <a:xfrm>
            <a:off x="771526" y="1406189"/>
            <a:ext cx="10372724" cy="4770775"/>
          </a:xfrm>
        </p:spPr>
        <p:txBody>
          <a:bodyPr/>
          <a:lstStyle/>
          <a:p>
            <a:pPr algn="just"/>
            <a:r>
              <a:rPr lang="en-US" sz="3400" dirty="0">
                <a:latin typeface="Garamond"/>
                <a:cs typeface="Garamond"/>
              </a:rPr>
              <a:t>GSTIN of supplier</a:t>
            </a:r>
          </a:p>
          <a:p>
            <a:pPr algn="just"/>
            <a:r>
              <a:rPr lang="en-US" sz="3400" dirty="0">
                <a:latin typeface="Garamond"/>
                <a:cs typeface="Garamond"/>
              </a:rPr>
              <a:t>Consecutive Serial Number &amp; date of issue</a:t>
            </a:r>
          </a:p>
          <a:p>
            <a:pPr algn="just"/>
            <a:r>
              <a:rPr lang="en-US" sz="3400" dirty="0">
                <a:latin typeface="Garamond"/>
                <a:cs typeface="Garamond"/>
              </a:rPr>
              <a:t>GSTIN of recipient, if registered</a:t>
            </a:r>
          </a:p>
          <a:p>
            <a:pPr algn="just"/>
            <a:r>
              <a:rPr lang="en-US" sz="3400" dirty="0">
                <a:latin typeface="Garamond"/>
                <a:cs typeface="Garamond"/>
              </a:rPr>
              <a:t>Name &amp; address of recipient, if not registered</a:t>
            </a:r>
          </a:p>
          <a:p>
            <a:pPr algn="just"/>
            <a:r>
              <a:rPr lang="en-US" sz="3400" dirty="0">
                <a:latin typeface="Garamond"/>
                <a:cs typeface="Garamond"/>
              </a:rPr>
              <a:t>HSN</a:t>
            </a:r>
          </a:p>
          <a:p>
            <a:pPr algn="just"/>
            <a:r>
              <a:rPr lang="en-US" sz="3400" dirty="0">
                <a:latin typeface="Garamond"/>
                <a:cs typeface="Garamond"/>
              </a:rPr>
              <a:t>Description of goods or services</a:t>
            </a:r>
          </a:p>
          <a:p>
            <a:pPr algn="just"/>
            <a:r>
              <a:rPr lang="en-US" sz="3400" dirty="0">
                <a:latin typeface="Garamond"/>
                <a:cs typeface="Garamond"/>
              </a:rPr>
              <a:t>Quantity in case of goods</a:t>
            </a:r>
          </a:p>
          <a:p>
            <a:endParaRPr lang="en-US" dirty="0" smtClean="0">
              <a:latin typeface="Garamond"/>
              <a:cs typeface="Garamond"/>
            </a:endParaRPr>
          </a:p>
          <a:p>
            <a:endParaRPr lang="en-US" dirty="0" smtClean="0">
              <a:latin typeface="Garamond"/>
              <a:cs typeface="Garamond"/>
            </a:endParaRPr>
          </a:p>
          <a:p>
            <a:endParaRPr lang="en-US" dirty="0" smtClean="0">
              <a:latin typeface="Garamond"/>
              <a:cs typeface="Garamond"/>
            </a:endParaRPr>
          </a:p>
          <a:p>
            <a:endParaRPr lang="en-US" dirty="0"/>
          </a:p>
        </p:txBody>
      </p:sp>
      <p:sp>
        <p:nvSpPr>
          <p:cNvPr id="4" name="Slide Number Placeholder 3"/>
          <p:cNvSpPr>
            <a:spLocks noGrp="1"/>
          </p:cNvSpPr>
          <p:nvPr>
            <p:ph type="sldNum" sz="quarter" idx="12"/>
          </p:nvPr>
        </p:nvSpPr>
        <p:spPr/>
        <p:txBody>
          <a:bodyPr/>
          <a:lstStyle/>
          <a:p>
            <a:fld id="{6E89A129-2810-4121-97A1-215370DB2F83}" type="slidenum">
              <a:rPr lang="en-US" smtClean="0"/>
              <a:pPr/>
              <a:t>18</a:t>
            </a:fld>
            <a:endParaRPr lang="en-US"/>
          </a:p>
        </p:txBody>
      </p:sp>
    </p:spTree>
    <p:extLst>
      <p:ext uri="{BB962C8B-B14F-4D97-AF65-F5344CB8AC3E}">
        <p14:creationId xmlns:p14="http://schemas.microsoft.com/office/powerpoint/2010/main" val="11079381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4388" y="365127"/>
            <a:ext cx="10158412" cy="1325563"/>
          </a:xfrm>
        </p:spPr>
        <p:txBody>
          <a:bodyPr>
            <a:noAutofit/>
          </a:bodyPr>
          <a:lstStyle/>
          <a:p>
            <a:r>
              <a:rPr lang="en-IN" sz="3400" b="1" dirty="0">
                <a:solidFill>
                  <a:srgbClr val="002060"/>
                </a:solidFill>
                <a:latin typeface="Andalus" pitchFamily="18" charset="-78"/>
                <a:ea typeface="+mn-ea"/>
                <a:cs typeface="Andalus" pitchFamily="18" charset="-78"/>
              </a:rPr>
              <a:t>IMPORTANT CONTENTS OF TAX INVOICE</a:t>
            </a:r>
            <a:endParaRPr lang="en-IN" sz="3400" b="1" dirty="0">
              <a:solidFill>
                <a:srgbClr val="002060"/>
              </a:solidFill>
              <a:latin typeface="Andalus" pitchFamily="18" charset="-78"/>
              <a:ea typeface="+mn-ea"/>
              <a:cs typeface="Andalus" pitchFamily="18" charset="-78"/>
            </a:endParaRPr>
          </a:p>
        </p:txBody>
      </p:sp>
      <p:sp>
        <p:nvSpPr>
          <p:cNvPr id="3" name="Content Placeholder 2"/>
          <p:cNvSpPr>
            <a:spLocks noGrp="1"/>
          </p:cNvSpPr>
          <p:nvPr>
            <p:ph idx="1"/>
          </p:nvPr>
        </p:nvSpPr>
        <p:spPr>
          <a:xfrm>
            <a:off x="814387" y="1406188"/>
            <a:ext cx="10315575" cy="5216502"/>
          </a:xfrm>
        </p:spPr>
        <p:txBody>
          <a:bodyPr>
            <a:normAutofit/>
          </a:bodyPr>
          <a:lstStyle/>
          <a:p>
            <a:pPr algn="just"/>
            <a:r>
              <a:rPr lang="en-US" sz="3400" dirty="0">
                <a:latin typeface="Garamond"/>
                <a:cs typeface="Garamond"/>
              </a:rPr>
              <a:t>Total Value of supply</a:t>
            </a:r>
          </a:p>
          <a:p>
            <a:pPr algn="just"/>
            <a:r>
              <a:rPr lang="en-US" sz="3400" dirty="0">
                <a:latin typeface="Garamond"/>
                <a:cs typeface="Garamond"/>
              </a:rPr>
              <a:t>Taxable Value of supply </a:t>
            </a:r>
          </a:p>
          <a:p>
            <a:pPr algn="just"/>
            <a:r>
              <a:rPr lang="en-US" sz="3400" dirty="0">
                <a:latin typeface="Garamond"/>
                <a:cs typeface="Garamond"/>
              </a:rPr>
              <a:t>Tax rate </a:t>
            </a:r>
            <a:r>
              <a:rPr lang="mr-IN" sz="3400" dirty="0">
                <a:latin typeface="Garamond"/>
                <a:cs typeface="Garamond"/>
              </a:rPr>
              <a:t>–</a:t>
            </a:r>
            <a:r>
              <a:rPr lang="en-US" sz="3400" dirty="0">
                <a:latin typeface="Garamond"/>
                <a:cs typeface="Garamond"/>
              </a:rPr>
              <a:t> Central tax &amp; State tax or Integrated tax, </a:t>
            </a:r>
            <a:r>
              <a:rPr lang="en-US" sz="3400" dirty="0" err="1">
                <a:latin typeface="Garamond"/>
                <a:cs typeface="Garamond"/>
              </a:rPr>
              <a:t>cess</a:t>
            </a:r>
            <a:endParaRPr lang="en-US" sz="3400" dirty="0">
              <a:latin typeface="Garamond"/>
              <a:cs typeface="Garamond"/>
            </a:endParaRPr>
          </a:p>
          <a:p>
            <a:pPr algn="just"/>
            <a:r>
              <a:rPr lang="en-US" sz="3400" dirty="0">
                <a:latin typeface="Garamond"/>
                <a:cs typeface="Garamond"/>
              </a:rPr>
              <a:t>Amount of tax charged</a:t>
            </a:r>
          </a:p>
          <a:p>
            <a:pPr algn="just"/>
            <a:r>
              <a:rPr lang="en-US" sz="3400" dirty="0">
                <a:latin typeface="Garamond"/>
                <a:cs typeface="Garamond"/>
              </a:rPr>
              <a:t>Place of supply</a:t>
            </a:r>
          </a:p>
          <a:p>
            <a:pPr algn="just"/>
            <a:r>
              <a:rPr lang="en-US" sz="3400" dirty="0">
                <a:latin typeface="Garamond"/>
                <a:cs typeface="Garamond"/>
              </a:rPr>
              <a:t>Address of delivery where different than place of supply</a:t>
            </a:r>
          </a:p>
          <a:p>
            <a:pPr algn="just"/>
            <a:r>
              <a:rPr lang="en-US" sz="3400" dirty="0">
                <a:latin typeface="Garamond"/>
                <a:cs typeface="Garamond"/>
              </a:rPr>
              <a:t>Tax payable on reverse charge basis</a:t>
            </a:r>
          </a:p>
          <a:p>
            <a:pPr algn="just"/>
            <a:r>
              <a:rPr lang="en-US" sz="3400" dirty="0">
                <a:latin typeface="Garamond"/>
                <a:cs typeface="Garamond"/>
              </a:rPr>
              <a:t>Signature of authorised signatory</a:t>
            </a:r>
          </a:p>
          <a:p>
            <a:endParaRPr lang="en-US" dirty="0" smtClean="0">
              <a:latin typeface="Garamond"/>
              <a:cs typeface="Garamond"/>
            </a:endParaRPr>
          </a:p>
          <a:p>
            <a:endParaRPr lang="en-US" dirty="0" smtClean="0">
              <a:latin typeface="Garamond"/>
              <a:cs typeface="Garamond"/>
            </a:endParaRPr>
          </a:p>
          <a:p>
            <a:endParaRPr lang="en-US" dirty="0"/>
          </a:p>
        </p:txBody>
      </p:sp>
      <p:sp>
        <p:nvSpPr>
          <p:cNvPr id="4" name="Slide Number Placeholder 3"/>
          <p:cNvSpPr>
            <a:spLocks noGrp="1"/>
          </p:cNvSpPr>
          <p:nvPr>
            <p:ph type="sldNum" sz="quarter" idx="12"/>
          </p:nvPr>
        </p:nvSpPr>
        <p:spPr/>
        <p:txBody>
          <a:bodyPr/>
          <a:lstStyle/>
          <a:p>
            <a:fld id="{6E89A129-2810-4121-97A1-215370DB2F83}" type="slidenum">
              <a:rPr lang="en-US" smtClean="0"/>
              <a:pPr/>
              <a:t>19</a:t>
            </a:fld>
            <a:endParaRPr lang="en-US"/>
          </a:p>
        </p:txBody>
      </p:sp>
    </p:spTree>
    <p:extLst>
      <p:ext uri="{BB962C8B-B14F-4D97-AF65-F5344CB8AC3E}">
        <p14:creationId xmlns:p14="http://schemas.microsoft.com/office/powerpoint/2010/main" val="7755082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22880" y="84819"/>
            <a:ext cx="7600950" cy="646331"/>
          </a:xfrm>
          <a:prstGeom prst="rect">
            <a:avLst/>
          </a:prstGeom>
          <a:noFill/>
        </p:spPr>
        <p:txBody>
          <a:bodyPr wrap="square" rtlCol="0">
            <a:spAutoFit/>
          </a:bodyPr>
          <a:lstStyle/>
          <a:p>
            <a:r>
              <a:rPr lang="en-US" sz="3600" b="1" dirty="0">
                <a:solidFill>
                  <a:srgbClr val="002060"/>
                </a:solidFill>
                <a:latin typeface="Andalus" pitchFamily="18" charset="-78"/>
                <a:cs typeface="Andalus" pitchFamily="18" charset="-78"/>
              </a:rPr>
              <a:t>Transitional Provisions</a:t>
            </a:r>
            <a:endParaRPr lang="en-US" sz="3600" b="1" dirty="0">
              <a:solidFill>
                <a:srgbClr val="FF0000"/>
              </a:solidFill>
              <a:latin typeface="Andalus" pitchFamily="18" charset="-78"/>
              <a:cs typeface="Andalus" pitchFamily="18" charset="-78"/>
            </a:endParaRPr>
          </a:p>
        </p:txBody>
      </p:sp>
      <p:grpSp>
        <p:nvGrpSpPr>
          <p:cNvPr id="6" name="Group 50"/>
          <p:cNvGrpSpPr/>
          <p:nvPr/>
        </p:nvGrpSpPr>
        <p:grpSpPr>
          <a:xfrm>
            <a:off x="575365" y="951668"/>
            <a:ext cx="11411848" cy="5334723"/>
            <a:chOff x="304799" y="951667"/>
            <a:chExt cx="8674802" cy="5334723"/>
          </a:xfrm>
        </p:grpSpPr>
        <p:grpSp>
          <p:nvGrpSpPr>
            <p:cNvPr id="7" name="Group 49"/>
            <p:cNvGrpSpPr/>
            <p:nvPr/>
          </p:nvGrpSpPr>
          <p:grpSpPr>
            <a:xfrm>
              <a:off x="304799" y="951667"/>
              <a:ext cx="6137565" cy="891652"/>
              <a:chOff x="304799" y="951667"/>
              <a:chExt cx="6137565" cy="891652"/>
            </a:xfrm>
          </p:grpSpPr>
          <p:cxnSp>
            <p:nvCxnSpPr>
              <p:cNvPr id="3" name="Straight Arrow Connector 2"/>
              <p:cNvCxnSpPr/>
              <p:nvPr/>
            </p:nvCxnSpPr>
            <p:spPr>
              <a:xfrm flipV="1">
                <a:off x="658095" y="1842655"/>
                <a:ext cx="5784269" cy="664"/>
              </a:xfrm>
              <a:prstGeom prst="straightConnector1">
                <a:avLst/>
              </a:prstGeom>
              <a:ln w="25400">
                <a:solidFill>
                  <a:srgbClr val="002060"/>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04799" y="951667"/>
                <a:ext cx="429491" cy="89165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1</a:t>
                </a:r>
                <a:endParaRPr lang="en-US" dirty="0">
                  <a:solidFill>
                    <a:schemeClr val="bg1"/>
                  </a:solidFill>
                </a:endParaRPr>
              </a:p>
            </p:txBody>
          </p:sp>
        </p:grpSp>
        <p:sp>
          <p:nvSpPr>
            <p:cNvPr id="40" name="TextBox 39"/>
            <p:cNvSpPr txBox="1"/>
            <p:nvPr/>
          </p:nvSpPr>
          <p:spPr>
            <a:xfrm>
              <a:off x="704872" y="1004392"/>
              <a:ext cx="8274729" cy="830997"/>
            </a:xfrm>
            <a:prstGeom prst="rect">
              <a:avLst/>
            </a:prstGeom>
            <a:noFill/>
          </p:spPr>
          <p:txBody>
            <a:bodyPr wrap="square" rtlCol="0">
              <a:spAutoFit/>
            </a:bodyPr>
            <a:lstStyle/>
            <a:p>
              <a:r>
                <a:rPr lang="en-US" sz="2400" dirty="0">
                  <a:latin typeface="Andalus" pitchFamily="18" charset="-78"/>
                  <a:cs typeface="Andalus" pitchFamily="18" charset="-78"/>
                </a:rPr>
                <a:t>I was registered under existing law. How will I get </a:t>
              </a:r>
              <a:r>
                <a:rPr lang="en-US" sz="2400" dirty="0">
                  <a:solidFill>
                    <a:srgbClr val="FF0000"/>
                  </a:solidFill>
                  <a:latin typeface="Andalus" pitchFamily="18" charset="-78"/>
                  <a:cs typeface="Andalus" pitchFamily="18" charset="-78"/>
                </a:rPr>
                <a:t>ITC</a:t>
              </a:r>
              <a:r>
                <a:rPr lang="en-US" sz="2400" dirty="0">
                  <a:latin typeface="Andalus" pitchFamily="18" charset="-78"/>
                  <a:cs typeface="Andalus" pitchFamily="18" charset="-78"/>
                </a:rPr>
                <a:t> as on 01st July, 2017 ?</a:t>
              </a:r>
              <a:endParaRPr lang="en-US" sz="2400" dirty="0">
                <a:latin typeface="Andalus" pitchFamily="18" charset="-78"/>
                <a:cs typeface="Andalus" pitchFamily="18" charset="-78"/>
              </a:endParaRPr>
            </a:p>
          </p:txBody>
        </p:sp>
        <p:sp>
          <p:nvSpPr>
            <p:cNvPr id="2" name="Rectangle 1"/>
            <p:cNvSpPr/>
            <p:nvPr/>
          </p:nvSpPr>
          <p:spPr>
            <a:xfrm>
              <a:off x="340136" y="2074608"/>
              <a:ext cx="8480733" cy="421178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2800" dirty="0">
                  <a:latin typeface="Andalus" pitchFamily="18" charset="-78"/>
                  <a:cs typeface="Andalus" pitchFamily="18" charset="-78"/>
                </a:rPr>
                <a:t>You’ll get ITC of amount carried forward in the return for 30th June, 2017, subject to conditions below:</a:t>
              </a:r>
            </a:p>
            <a:p>
              <a:pPr marL="271463" indent="-90488" algn="just">
                <a:spcBef>
                  <a:spcPts val="300"/>
                </a:spcBef>
                <a:spcAft>
                  <a:spcPts val="300"/>
                </a:spcAft>
                <a:buFont typeface="Arial" pitchFamily="34" charset="0"/>
                <a:buChar char="•"/>
              </a:pPr>
              <a:r>
                <a:rPr lang="en-GB" sz="2800" dirty="0">
                  <a:latin typeface="Andalus" pitchFamily="18" charset="-78"/>
                  <a:cs typeface="Andalus" pitchFamily="18" charset="-78"/>
                </a:rPr>
                <a:t>You are normal taxpayer</a:t>
              </a:r>
            </a:p>
            <a:p>
              <a:pPr marL="271463" indent="-90488" algn="just">
                <a:spcBef>
                  <a:spcPts val="300"/>
                </a:spcBef>
                <a:spcAft>
                  <a:spcPts val="300"/>
                </a:spcAft>
                <a:buFont typeface="Arial" pitchFamily="34" charset="0"/>
                <a:buChar char="•"/>
              </a:pPr>
              <a:r>
                <a:rPr lang="en-GB" sz="2800" dirty="0">
                  <a:latin typeface="Andalus" pitchFamily="18" charset="-78"/>
                  <a:cs typeface="Andalus" pitchFamily="18" charset="-78"/>
                </a:rPr>
                <a:t>Credit is admissible as ITC in GST</a:t>
              </a:r>
            </a:p>
            <a:p>
              <a:pPr marL="271463" indent="-90488" algn="just">
                <a:spcBef>
                  <a:spcPts val="300"/>
                </a:spcBef>
                <a:spcAft>
                  <a:spcPts val="300"/>
                </a:spcAft>
                <a:buFont typeface="Arial" pitchFamily="34" charset="0"/>
                <a:buChar char="•"/>
              </a:pPr>
              <a:r>
                <a:rPr lang="en-GB" sz="2800" dirty="0">
                  <a:latin typeface="Andalus" pitchFamily="18" charset="-78"/>
                  <a:cs typeface="Andalus" pitchFamily="18" charset="-78"/>
                </a:rPr>
                <a:t>All returns from Jan-June 2017 submitted</a:t>
              </a:r>
            </a:p>
            <a:p>
              <a:pPr marL="271463" indent="-90488" algn="just">
                <a:spcBef>
                  <a:spcPts val="300"/>
                </a:spcBef>
                <a:spcAft>
                  <a:spcPts val="300"/>
                </a:spcAft>
                <a:buFont typeface="Arial" pitchFamily="34" charset="0"/>
                <a:buChar char="•"/>
              </a:pPr>
              <a:r>
                <a:rPr lang="en-GB" sz="2800" dirty="0">
                  <a:latin typeface="Andalus" pitchFamily="18" charset="-78"/>
                  <a:cs typeface="Andalus" pitchFamily="18" charset="-78"/>
                </a:rPr>
                <a:t>Details to be filled in table 5 of GST TRAN-1 on common portal up to 30th September, 2017</a:t>
              </a:r>
              <a:endParaRPr lang="en-US" sz="2800" dirty="0">
                <a:latin typeface="Andalus" pitchFamily="18" charset="-78"/>
                <a:cs typeface="Andalus" pitchFamily="18" charset="-78"/>
              </a:endParaRPr>
            </a:p>
          </p:txBody>
        </p:sp>
      </p:grpSp>
      <p:sp>
        <p:nvSpPr>
          <p:cNvPr id="5" name="Slide Number Placeholder 4"/>
          <p:cNvSpPr>
            <a:spLocks noGrp="1"/>
          </p:cNvSpPr>
          <p:nvPr>
            <p:ph type="sldNum" sz="quarter" idx="12"/>
          </p:nvPr>
        </p:nvSpPr>
        <p:spPr/>
        <p:txBody>
          <a:bodyPr/>
          <a:lstStyle/>
          <a:p>
            <a:fld id="{6E89A129-2810-4121-97A1-215370DB2F83}" type="slidenum">
              <a:rPr lang="en-US" smtClean="0"/>
              <a:pPr/>
              <a:t>2</a:t>
            </a:fld>
            <a:endParaRPr lang="en-US"/>
          </a:p>
        </p:txBody>
      </p:sp>
    </p:spTree>
    <p:extLst>
      <p:ext uri="{BB962C8B-B14F-4D97-AF65-F5344CB8AC3E}">
        <p14:creationId xmlns:p14="http://schemas.microsoft.com/office/powerpoint/2010/main" val="32742336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338" y="-286902"/>
            <a:ext cx="10939462" cy="1325563"/>
          </a:xfrm>
        </p:spPr>
        <p:txBody>
          <a:bodyPr>
            <a:normAutofit/>
          </a:bodyPr>
          <a:lstStyle/>
          <a:p>
            <a:r>
              <a:rPr lang="en-IN" sz="4000" b="1" dirty="0">
                <a:solidFill>
                  <a:srgbClr val="002060"/>
                </a:solidFill>
                <a:latin typeface="Andalus" pitchFamily="18" charset="-78"/>
                <a:ea typeface="+mn-ea"/>
                <a:cs typeface="Andalus" pitchFamily="18" charset="-78"/>
              </a:rPr>
              <a:t>What should be there in a tax invoice</a:t>
            </a:r>
            <a:r>
              <a:rPr lang="en-IN" sz="3600" dirty="0">
                <a:latin typeface="Andalus" pitchFamily="18" charset="-78"/>
                <a:cs typeface="Andalus" pitchFamily="18" charset="-78"/>
              </a:rPr>
              <a:t>? </a:t>
            </a:r>
            <a:endParaRPr lang="en-IN" sz="3600" dirty="0">
              <a:latin typeface="Andalus" pitchFamily="18" charset="-78"/>
              <a:cs typeface="Andalus" pitchFamily="18" charset="-78"/>
            </a:endParaRPr>
          </a:p>
        </p:txBody>
      </p:sp>
      <p:pic>
        <p:nvPicPr>
          <p:cNvPr id="5" name="Content Placeholder 4"/>
          <p:cNvPicPr>
            <a:picLocks noGrp="1" noChangeAspect="1"/>
          </p:cNvPicPr>
          <p:nvPr>
            <p:ph idx="1"/>
          </p:nvPr>
        </p:nvPicPr>
        <p:blipFill>
          <a:blip r:embed="rId2"/>
          <a:stretch>
            <a:fillRect/>
          </a:stretch>
        </p:blipFill>
        <p:spPr>
          <a:xfrm>
            <a:off x="414338" y="734292"/>
            <a:ext cx="10939462" cy="6087269"/>
          </a:xfrm>
          <a:prstGeom prst="rect">
            <a:avLst/>
          </a:prstGeom>
        </p:spPr>
      </p:pic>
      <p:sp>
        <p:nvSpPr>
          <p:cNvPr id="4" name="Slide Number Placeholder 3"/>
          <p:cNvSpPr>
            <a:spLocks noGrp="1"/>
          </p:cNvSpPr>
          <p:nvPr>
            <p:ph type="sldNum" sz="quarter" idx="12"/>
          </p:nvPr>
        </p:nvSpPr>
        <p:spPr/>
        <p:txBody>
          <a:bodyPr/>
          <a:lstStyle/>
          <a:p>
            <a:fld id="{6E89A129-2810-4121-97A1-215370DB2F83}" type="slidenum">
              <a:rPr lang="en-US" smtClean="0"/>
              <a:pPr/>
              <a:t>20</a:t>
            </a:fld>
            <a:endParaRPr lang="en-US"/>
          </a:p>
        </p:txBody>
      </p:sp>
    </p:spTree>
    <p:extLst>
      <p:ext uri="{BB962C8B-B14F-4D97-AF65-F5344CB8AC3E}">
        <p14:creationId xmlns:p14="http://schemas.microsoft.com/office/powerpoint/2010/main" val="32424430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63" y="365127"/>
            <a:ext cx="11387137" cy="1325563"/>
          </a:xfrm>
        </p:spPr>
        <p:txBody>
          <a:bodyPr>
            <a:noAutofit/>
          </a:bodyPr>
          <a:lstStyle/>
          <a:p>
            <a:r>
              <a:rPr lang="en-IN" sz="3600" b="1" dirty="0">
                <a:solidFill>
                  <a:srgbClr val="002060"/>
                </a:solidFill>
                <a:latin typeface="Andalus" pitchFamily="18" charset="-78"/>
                <a:ea typeface="+mn-ea"/>
                <a:cs typeface="Andalus" pitchFamily="18" charset="-78"/>
              </a:rPr>
              <a:t>Digits of HSN Codes to be included: Notification 12/2017-CT, dated 28.06.2017</a:t>
            </a:r>
            <a:endParaRPr lang="en-IN" sz="3600" b="1" dirty="0">
              <a:solidFill>
                <a:srgbClr val="002060"/>
              </a:solidFill>
              <a:latin typeface="Andalus" pitchFamily="18" charset="-78"/>
              <a:ea typeface="+mn-ea"/>
              <a:cs typeface="Andalus" pitchFamily="18" charset="-78"/>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922934591"/>
              </p:ext>
            </p:extLst>
          </p:nvPr>
        </p:nvGraphicFramePr>
        <p:xfrm>
          <a:off x="1000125" y="2050025"/>
          <a:ext cx="10086975" cy="3772788"/>
        </p:xfrm>
        <a:graphic>
          <a:graphicData uri="http://schemas.openxmlformats.org/drawingml/2006/table">
            <a:tbl>
              <a:tblPr firstRow="1" bandRow="1">
                <a:tableStyleId>{5C22544A-7EE6-4342-B048-85BDC9FD1C3A}</a:tableStyleId>
              </a:tblPr>
              <a:tblGrid>
                <a:gridCol w="5463686">
                  <a:extLst>
                    <a:ext uri="{9D8B030D-6E8A-4147-A177-3AD203B41FA5}">
                      <a16:colId xmlns:a16="http://schemas.microsoft.com/office/drawing/2014/main" val="3191652576"/>
                    </a:ext>
                  </a:extLst>
                </a:gridCol>
                <a:gridCol w="4623289">
                  <a:extLst>
                    <a:ext uri="{9D8B030D-6E8A-4147-A177-3AD203B41FA5}">
                      <a16:colId xmlns:a16="http://schemas.microsoft.com/office/drawing/2014/main" val="3371576581"/>
                    </a:ext>
                  </a:extLst>
                </a:gridCol>
              </a:tblGrid>
              <a:tr h="1052777">
                <a:tc>
                  <a:txBody>
                    <a:bodyPr/>
                    <a:lstStyle/>
                    <a:p>
                      <a:pPr algn="ctr"/>
                      <a:r>
                        <a:rPr lang="en-IN" sz="2400" b="1" dirty="0" smtClean="0">
                          <a:solidFill>
                            <a:schemeClr val="tx1">
                              <a:lumMod val="95000"/>
                              <a:lumOff val="5000"/>
                            </a:schemeClr>
                          </a:solidFill>
                          <a:latin typeface="Garamond" panose="02020404030301010803" pitchFamily="18" charset="0"/>
                        </a:rPr>
                        <a:t>Annual Turnover in the preceding FY</a:t>
                      </a:r>
                      <a:endParaRPr lang="en-IN" sz="2400" b="1" dirty="0">
                        <a:solidFill>
                          <a:schemeClr val="tx1">
                            <a:lumMod val="95000"/>
                            <a:lumOff val="5000"/>
                          </a:schemeClr>
                        </a:solidFill>
                        <a:latin typeface="Garamond" panose="02020404030301010803" pitchFamily="18" charset="0"/>
                      </a:endParaRPr>
                    </a:p>
                  </a:txBody>
                  <a:tcPr/>
                </a:tc>
                <a:tc>
                  <a:txBody>
                    <a:bodyPr/>
                    <a:lstStyle/>
                    <a:p>
                      <a:pPr algn="ctr"/>
                      <a:r>
                        <a:rPr lang="en-IN" sz="2400" b="1" dirty="0" smtClean="0">
                          <a:solidFill>
                            <a:schemeClr val="tx1">
                              <a:lumMod val="95000"/>
                              <a:lumOff val="5000"/>
                            </a:schemeClr>
                          </a:solidFill>
                          <a:latin typeface="Garamond" panose="02020404030301010803" pitchFamily="18" charset="0"/>
                        </a:rPr>
                        <a:t>Number of Digits of HSN Code </a:t>
                      </a:r>
                      <a:endParaRPr lang="en-IN" sz="2400" b="1" dirty="0">
                        <a:solidFill>
                          <a:schemeClr val="tx1">
                            <a:lumMod val="95000"/>
                            <a:lumOff val="5000"/>
                          </a:schemeClr>
                        </a:solidFill>
                        <a:latin typeface="Garamond" panose="02020404030301010803" pitchFamily="18" charset="0"/>
                      </a:endParaRPr>
                    </a:p>
                  </a:txBody>
                  <a:tcPr/>
                </a:tc>
                <a:extLst>
                  <a:ext uri="{0D108BD9-81ED-4DB2-BD59-A6C34878D82A}">
                    <a16:rowId xmlns:a16="http://schemas.microsoft.com/office/drawing/2014/main" val="4255610267"/>
                  </a:ext>
                </a:extLst>
              </a:tr>
              <a:tr h="609942">
                <a:tc>
                  <a:txBody>
                    <a:bodyPr/>
                    <a:lstStyle/>
                    <a:p>
                      <a:pPr algn="ctr"/>
                      <a:r>
                        <a:rPr lang="en-IN" sz="2400" b="1" dirty="0" smtClean="0">
                          <a:latin typeface="Garamond" panose="02020404030301010803" pitchFamily="18" charset="0"/>
                        </a:rPr>
                        <a:t>Up to Rs. 1.5 Crore  </a:t>
                      </a:r>
                      <a:endParaRPr lang="en-IN" sz="2400" b="1" dirty="0">
                        <a:solidFill>
                          <a:schemeClr val="tx1">
                            <a:lumMod val="95000"/>
                            <a:lumOff val="5000"/>
                          </a:schemeClr>
                        </a:solidFill>
                        <a:latin typeface="Garamond" panose="02020404030301010803" pitchFamily="18" charset="0"/>
                      </a:endParaRPr>
                    </a:p>
                  </a:txBody>
                  <a:tcPr/>
                </a:tc>
                <a:tc>
                  <a:txBody>
                    <a:bodyPr/>
                    <a:lstStyle/>
                    <a:p>
                      <a:pPr algn="ctr"/>
                      <a:r>
                        <a:rPr lang="en-IN" sz="2400" b="1" dirty="0" smtClean="0">
                          <a:latin typeface="Garamond" panose="02020404030301010803" pitchFamily="18" charset="0"/>
                        </a:rPr>
                        <a:t>Nil</a:t>
                      </a:r>
                      <a:endParaRPr lang="en-IN" sz="2400" b="1" dirty="0">
                        <a:solidFill>
                          <a:schemeClr val="tx1">
                            <a:lumMod val="95000"/>
                            <a:lumOff val="5000"/>
                          </a:schemeClr>
                        </a:solidFill>
                        <a:latin typeface="Garamond" panose="02020404030301010803" pitchFamily="18" charset="0"/>
                      </a:endParaRPr>
                    </a:p>
                  </a:txBody>
                  <a:tcPr/>
                </a:tc>
                <a:extLst>
                  <a:ext uri="{0D108BD9-81ED-4DB2-BD59-A6C34878D82A}">
                    <a16:rowId xmlns:a16="http://schemas.microsoft.com/office/drawing/2014/main" val="292252508"/>
                  </a:ext>
                </a:extLst>
              </a:tr>
              <a:tr h="1057292">
                <a:tc>
                  <a:txBody>
                    <a:bodyPr/>
                    <a:lstStyle/>
                    <a:p>
                      <a:pPr algn="ctr"/>
                      <a:r>
                        <a:rPr lang="en-IN" sz="2400" b="1" dirty="0" smtClean="0">
                          <a:latin typeface="Garamond" panose="02020404030301010803" pitchFamily="18" charset="0"/>
                        </a:rPr>
                        <a:t>More than Rs. 1.5 Crore and </a:t>
                      </a:r>
                    </a:p>
                    <a:p>
                      <a:pPr algn="ctr"/>
                      <a:r>
                        <a:rPr lang="en-IN" sz="2400" b="1" dirty="0" smtClean="0">
                          <a:latin typeface="Garamond" panose="02020404030301010803" pitchFamily="18" charset="0"/>
                        </a:rPr>
                        <a:t>up to Rs. 5 Crores </a:t>
                      </a:r>
                      <a:endParaRPr lang="en-IN" sz="2400" b="1" dirty="0">
                        <a:solidFill>
                          <a:schemeClr val="tx1">
                            <a:lumMod val="95000"/>
                            <a:lumOff val="5000"/>
                          </a:schemeClr>
                        </a:solidFill>
                        <a:latin typeface="Garamond" panose="02020404030301010803" pitchFamily="18" charset="0"/>
                      </a:endParaRPr>
                    </a:p>
                  </a:txBody>
                  <a:tcPr/>
                </a:tc>
                <a:tc>
                  <a:txBody>
                    <a:bodyPr/>
                    <a:lstStyle/>
                    <a:p>
                      <a:pPr algn="ctr"/>
                      <a:r>
                        <a:rPr lang="en-IN" sz="2400" b="1" dirty="0" smtClean="0">
                          <a:solidFill>
                            <a:schemeClr val="tx1">
                              <a:lumMod val="95000"/>
                              <a:lumOff val="5000"/>
                            </a:schemeClr>
                          </a:solidFill>
                          <a:latin typeface="Garamond" panose="02020404030301010803" pitchFamily="18" charset="0"/>
                        </a:rPr>
                        <a:t>2</a:t>
                      </a:r>
                      <a:endParaRPr lang="en-IN" sz="2400" b="1" dirty="0">
                        <a:solidFill>
                          <a:schemeClr val="tx1">
                            <a:lumMod val="95000"/>
                            <a:lumOff val="5000"/>
                          </a:schemeClr>
                        </a:solidFill>
                        <a:latin typeface="Garamond" panose="02020404030301010803" pitchFamily="18" charset="0"/>
                      </a:endParaRPr>
                    </a:p>
                  </a:txBody>
                  <a:tcPr/>
                </a:tc>
                <a:extLst>
                  <a:ext uri="{0D108BD9-81ED-4DB2-BD59-A6C34878D82A}">
                    <a16:rowId xmlns:a16="http://schemas.microsoft.com/office/drawing/2014/main" val="673731614"/>
                  </a:ext>
                </a:extLst>
              </a:tr>
              <a:tr h="105277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b="1" dirty="0" smtClean="0">
                          <a:latin typeface="Garamond" panose="02020404030301010803" pitchFamily="18" charset="0"/>
                        </a:rPr>
                        <a:t>Above</a:t>
                      </a:r>
                      <a:r>
                        <a:rPr lang="en-IN" sz="2400" b="1" baseline="0" dirty="0" smtClean="0">
                          <a:latin typeface="Garamond" panose="02020404030301010803" pitchFamily="18" charset="0"/>
                        </a:rPr>
                        <a:t> Rs. 5 Crores </a:t>
                      </a:r>
                      <a:r>
                        <a:rPr lang="en-IN" sz="2400" b="1" dirty="0" smtClean="0">
                          <a:latin typeface="Garamond" panose="02020404030301010803" pitchFamily="18" charset="0"/>
                        </a:rPr>
                        <a:t> </a:t>
                      </a:r>
                      <a:endParaRPr lang="en-IN" sz="2400" b="1" dirty="0" smtClean="0">
                        <a:solidFill>
                          <a:schemeClr val="tx1">
                            <a:lumMod val="95000"/>
                            <a:lumOff val="5000"/>
                          </a:schemeClr>
                        </a:solidFill>
                        <a:latin typeface="Garamond" panose="02020404030301010803" pitchFamily="18" charset="0"/>
                      </a:endParaRPr>
                    </a:p>
                    <a:p>
                      <a:pPr algn="ctr"/>
                      <a:endParaRPr lang="en-IN" sz="2400" b="1" dirty="0">
                        <a:solidFill>
                          <a:schemeClr val="tx1">
                            <a:lumMod val="95000"/>
                            <a:lumOff val="5000"/>
                          </a:schemeClr>
                        </a:solidFill>
                        <a:latin typeface="Garamond" panose="02020404030301010803" pitchFamily="18" charset="0"/>
                      </a:endParaRPr>
                    </a:p>
                  </a:txBody>
                  <a:tcPr/>
                </a:tc>
                <a:tc>
                  <a:txBody>
                    <a:bodyPr/>
                    <a:lstStyle/>
                    <a:p>
                      <a:pPr algn="ctr"/>
                      <a:r>
                        <a:rPr lang="en-IN" sz="2400" b="1" dirty="0" smtClean="0">
                          <a:solidFill>
                            <a:schemeClr val="tx1">
                              <a:lumMod val="95000"/>
                              <a:lumOff val="5000"/>
                            </a:schemeClr>
                          </a:solidFill>
                          <a:latin typeface="Garamond" panose="02020404030301010803" pitchFamily="18" charset="0"/>
                        </a:rPr>
                        <a:t>4</a:t>
                      </a:r>
                      <a:endParaRPr lang="en-IN" sz="2400" b="1" dirty="0">
                        <a:solidFill>
                          <a:schemeClr val="tx1">
                            <a:lumMod val="95000"/>
                            <a:lumOff val="5000"/>
                          </a:schemeClr>
                        </a:solidFill>
                        <a:latin typeface="Garamond" panose="02020404030301010803" pitchFamily="18" charset="0"/>
                      </a:endParaRPr>
                    </a:p>
                  </a:txBody>
                  <a:tcPr/>
                </a:tc>
                <a:extLst>
                  <a:ext uri="{0D108BD9-81ED-4DB2-BD59-A6C34878D82A}">
                    <a16:rowId xmlns:a16="http://schemas.microsoft.com/office/drawing/2014/main" val="2964916967"/>
                  </a:ext>
                </a:extLst>
              </a:tr>
            </a:tbl>
          </a:graphicData>
        </a:graphic>
      </p:graphicFrame>
      <p:sp>
        <p:nvSpPr>
          <p:cNvPr id="4" name="Slide Number Placeholder 3"/>
          <p:cNvSpPr>
            <a:spLocks noGrp="1"/>
          </p:cNvSpPr>
          <p:nvPr>
            <p:ph type="sldNum" sz="quarter" idx="12"/>
          </p:nvPr>
        </p:nvSpPr>
        <p:spPr/>
        <p:txBody>
          <a:bodyPr/>
          <a:lstStyle/>
          <a:p>
            <a:fld id="{6E89A129-2810-4121-97A1-215370DB2F83}" type="slidenum">
              <a:rPr lang="en-US" smtClean="0"/>
              <a:pPr/>
              <a:t>21</a:t>
            </a:fld>
            <a:endParaRPr lang="en-US"/>
          </a:p>
        </p:txBody>
      </p:sp>
    </p:spTree>
    <p:extLst>
      <p:ext uri="{BB962C8B-B14F-4D97-AF65-F5344CB8AC3E}">
        <p14:creationId xmlns:p14="http://schemas.microsoft.com/office/powerpoint/2010/main" val="14316474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0088" y="143904"/>
            <a:ext cx="9309765" cy="1325563"/>
          </a:xfrm>
        </p:spPr>
        <p:txBody>
          <a:bodyPr>
            <a:normAutofit/>
          </a:bodyPr>
          <a:lstStyle/>
          <a:p>
            <a:r>
              <a:rPr lang="en-IN" sz="4000" b="1" dirty="0">
                <a:solidFill>
                  <a:srgbClr val="002060"/>
                </a:solidFill>
                <a:latin typeface="Andalus" pitchFamily="18" charset="-78"/>
                <a:ea typeface="+mn-ea"/>
                <a:cs typeface="Andalus" pitchFamily="18" charset="-78"/>
              </a:rPr>
              <a:t>How to raise an invoice?</a:t>
            </a:r>
            <a:endParaRPr lang="en-IN" sz="4000" b="1" dirty="0">
              <a:solidFill>
                <a:srgbClr val="002060"/>
              </a:solidFill>
              <a:latin typeface="Andalus" pitchFamily="18" charset="-78"/>
              <a:ea typeface="+mn-ea"/>
              <a:cs typeface="Andalus" pitchFamily="18" charset="-78"/>
            </a:endParaRPr>
          </a:p>
        </p:txBody>
      </p:sp>
      <p:sp>
        <p:nvSpPr>
          <p:cNvPr id="3" name="Content Placeholder 2"/>
          <p:cNvSpPr>
            <a:spLocks noGrp="1"/>
          </p:cNvSpPr>
          <p:nvPr>
            <p:ph idx="1"/>
          </p:nvPr>
        </p:nvSpPr>
        <p:spPr>
          <a:xfrm>
            <a:off x="857250" y="2005013"/>
            <a:ext cx="9715500" cy="4351338"/>
          </a:xfrm>
        </p:spPr>
        <p:txBody>
          <a:bodyPr>
            <a:normAutofit fontScale="92500" lnSpcReduction="10000"/>
          </a:bodyPr>
          <a:lstStyle/>
          <a:p>
            <a:endParaRPr lang="en-IN" dirty="0" smtClean="0"/>
          </a:p>
          <a:p>
            <a:endParaRPr lang="en-IN" dirty="0" smtClean="0"/>
          </a:p>
          <a:p>
            <a:endParaRPr lang="en-IN" dirty="0"/>
          </a:p>
          <a:p>
            <a:endParaRPr lang="en-IN" dirty="0" smtClean="0"/>
          </a:p>
          <a:p>
            <a:endParaRPr lang="en-IN" dirty="0"/>
          </a:p>
          <a:p>
            <a:pPr marL="0" indent="0">
              <a:buNone/>
            </a:pPr>
            <a:endParaRPr lang="en-IN" dirty="0" smtClean="0"/>
          </a:p>
          <a:p>
            <a:pPr marL="0" indent="0">
              <a:buNone/>
            </a:pPr>
            <a:endParaRPr lang="en-IN" dirty="0" smtClean="0"/>
          </a:p>
          <a:p>
            <a:pPr marL="0" indent="0">
              <a:buNone/>
            </a:pPr>
            <a:endParaRPr lang="en-IN" dirty="0"/>
          </a:p>
          <a:p>
            <a:pPr marL="0" indent="0">
              <a:buNone/>
            </a:pPr>
            <a:r>
              <a:rPr lang="en-IN" sz="2600" dirty="0"/>
              <a:t>The  </a:t>
            </a:r>
            <a:r>
              <a:rPr lang="en-IN" sz="2600" dirty="0"/>
              <a:t>serial  number  of  invoices  issued  during  a </a:t>
            </a:r>
            <a:r>
              <a:rPr lang="en-IN" sz="2600" dirty="0"/>
              <a:t>month / quarter </a:t>
            </a:r>
            <a:r>
              <a:rPr lang="en-IN" sz="2600" dirty="0"/>
              <a:t>shall  be  furnished </a:t>
            </a:r>
            <a:r>
              <a:rPr lang="en-IN" sz="2600" dirty="0"/>
              <a:t>electronically in </a:t>
            </a:r>
            <a:r>
              <a:rPr lang="en-IN" sz="2600" dirty="0"/>
              <a:t>FORM GSTR-1</a:t>
            </a:r>
          </a:p>
        </p:txBody>
      </p:sp>
      <p:sp>
        <p:nvSpPr>
          <p:cNvPr id="4" name="Slide Number Placeholder 3"/>
          <p:cNvSpPr>
            <a:spLocks noGrp="1"/>
          </p:cNvSpPr>
          <p:nvPr>
            <p:ph type="sldNum" sz="quarter" idx="12"/>
          </p:nvPr>
        </p:nvSpPr>
        <p:spPr/>
        <p:txBody>
          <a:bodyPr/>
          <a:lstStyle/>
          <a:p>
            <a:fld id="{6E89A129-2810-4121-97A1-215370DB2F83}" type="slidenum">
              <a:rPr lang="en-US" smtClean="0"/>
              <a:pPr/>
              <a:t>22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433080263"/>
              </p:ext>
            </p:extLst>
          </p:nvPr>
        </p:nvGraphicFramePr>
        <p:xfrm>
          <a:off x="857250" y="1537855"/>
          <a:ext cx="9715500" cy="3877108"/>
        </p:xfrm>
        <a:graphic>
          <a:graphicData uri="http://schemas.openxmlformats.org/drawingml/2006/table">
            <a:tbl>
              <a:tblPr firstRow="1" bandRow="1">
                <a:tableStyleId>{5C22544A-7EE6-4342-B048-85BDC9FD1C3A}</a:tableStyleId>
              </a:tblPr>
              <a:tblGrid>
                <a:gridCol w="5158051">
                  <a:extLst>
                    <a:ext uri="{9D8B030D-6E8A-4147-A177-3AD203B41FA5}">
                      <a16:colId xmlns:a16="http://schemas.microsoft.com/office/drawing/2014/main" val="3926112624"/>
                    </a:ext>
                  </a:extLst>
                </a:gridCol>
                <a:gridCol w="4557449">
                  <a:extLst>
                    <a:ext uri="{9D8B030D-6E8A-4147-A177-3AD203B41FA5}">
                      <a16:colId xmlns:a16="http://schemas.microsoft.com/office/drawing/2014/main" val="3671783014"/>
                    </a:ext>
                  </a:extLst>
                </a:gridCol>
              </a:tblGrid>
              <a:tr h="653226">
                <a:tc>
                  <a:txBody>
                    <a:bodyPr/>
                    <a:lstStyle/>
                    <a:p>
                      <a:r>
                        <a:rPr lang="en-IN" sz="2400" dirty="0" smtClean="0">
                          <a:solidFill>
                            <a:schemeClr val="tx1">
                              <a:lumMod val="95000"/>
                              <a:lumOff val="5000"/>
                            </a:schemeClr>
                          </a:solidFill>
                          <a:latin typeface="Garamond" panose="02020404030301010803" pitchFamily="18" charset="0"/>
                        </a:rPr>
                        <a:t>Supply of Goods</a:t>
                      </a:r>
                      <a:endParaRPr lang="en-IN" sz="2400" dirty="0">
                        <a:solidFill>
                          <a:schemeClr val="tx1">
                            <a:lumMod val="95000"/>
                            <a:lumOff val="5000"/>
                          </a:schemeClr>
                        </a:solidFill>
                        <a:latin typeface="Garamond" panose="02020404030301010803" pitchFamily="18" charset="0"/>
                      </a:endParaRPr>
                    </a:p>
                  </a:txBody>
                  <a:tcPr>
                    <a:solidFill>
                      <a:schemeClr val="accent4">
                        <a:lumMod val="60000"/>
                        <a:lumOff val="40000"/>
                      </a:schemeClr>
                    </a:solidFill>
                  </a:tcPr>
                </a:tc>
                <a:tc>
                  <a:txBody>
                    <a:bodyPr/>
                    <a:lstStyle/>
                    <a:p>
                      <a:r>
                        <a:rPr lang="en-IN" sz="2400" dirty="0" smtClean="0">
                          <a:solidFill>
                            <a:schemeClr val="tx1">
                              <a:lumMod val="95000"/>
                              <a:lumOff val="5000"/>
                            </a:schemeClr>
                          </a:solidFill>
                          <a:latin typeface="Garamond" panose="02020404030301010803" pitchFamily="18" charset="0"/>
                        </a:rPr>
                        <a:t>Supply of services</a:t>
                      </a:r>
                      <a:endParaRPr lang="en-IN" sz="2400" dirty="0">
                        <a:solidFill>
                          <a:schemeClr val="tx1">
                            <a:lumMod val="95000"/>
                            <a:lumOff val="5000"/>
                          </a:schemeClr>
                        </a:solidFill>
                        <a:latin typeface="Garamond" panose="02020404030301010803" pitchFamily="18" charset="0"/>
                      </a:endParaRPr>
                    </a:p>
                  </a:txBody>
                  <a:tcPr>
                    <a:solidFill>
                      <a:schemeClr val="accent4">
                        <a:lumMod val="60000"/>
                        <a:lumOff val="40000"/>
                      </a:schemeClr>
                    </a:solidFill>
                  </a:tcPr>
                </a:tc>
                <a:extLst>
                  <a:ext uri="{0D108BD9-81ED-4DB2-BD59-A6C34878D82A}">
                    <a16:rowId xmlns:a16="http://schemas.microsoft.com/office/drawing/2014/main" val="2937078327"/>
                  </a:ext>
                </a:extLst>
              </a:tr>
              <a:tr h="653226">
                <a:tc>
                  <a:txBody>
                    <a:bodyPr/>
                    <a:lstStyle/>
                    <a:p>
                      <a:r>
                        <a:rPr lang="en-IN" sz="2400" dirty="0" smtClean="0">
                          <a:solidFill>
                            <a:schemeClr val="tx1">
                              <a:lumMod val="95000"/>
                              <a:lumOff val="5000"/>
                            </a:schemeClr>
                          </a:solidFill>
                          <a:latin typeface="Garamond" panose="02020404030301010803" pitchFamily="18" charset="0"/>
                        </a:rPr>
                        <a:t>Triplicate</a:t>
                      </a:r>
                      <a:endParaRPr lang="en-IN" sz="2400" dirty="0">
                        <a:solidFill>
                          <a:schemeClr val="tx1">
                            <a:lumMod val="95000"/>
                            <a:lumOff val="5000"/>
                          </a:schemeClr>
                        </a:solidFill>
                        <a:latin typeface="Garamond" panose="02020404030301010803" pitchFamily="18" charset="0"/>
                      </a:endParaRPr>
                    </a:p>
                  </a:txBody>
                  <a:tcPr>
                    <a:solidFill>
                      <a:schemeClr val="accent2">
                        <a:lumMod val="60000"/>
                        <a:lumOff val="40000"/>
                      </a:schemeClr>
                    </a:solidFill>
                  </a:tcPr>
                </a:tc>
                <a:tc>
                  <a:txBody>
                    <a:bodyPr/>
                    <a:lstStyle/>
                    <a:p>
                      <a:r>
                        <a:rPr lang="en-IN" sz="2400" dirty="0" smtClean="0">
                          <a:solidFill>
                            <a:schemeClr val="tx1">
                              <a:lumMod val="95000"/>
                              <a:lumOff val="5000"/>
                            </a:schemeClr>
                          </a:solidFill>
                          <a:latin typeface="Garamond" panose="02020404030301010803" pitchFamily="18" charset="0"/>
                        </a:rPr>
                        <a:t>Duplicate</a:t>
                      </a:r>
                      <a:endParaRPr lang="en-IN" sz="2400" dirty="0">
                        <a:solidFill>
                          <a:schemeClr val="tx1">
                            <a:lumMod val="95000"/>
                            <a:lumOff val="5000"/>
                          </a:schemeClr>
                        </a:solidFill>
                        <a:latin typeface="Garamond" panose="02020404030301010803" pitchFamily="18" charset="0"/>
                      </a:endParaRPr>
                    </a:p>
                  </a:txBody>
                  <a:tcPr>
                    <a:solidFill>
                      <a:schemeClr val="accent2">
                        <a:lumMod val="60000"/>
                        <a:lumOff val="40000"/>
                      </a:schemeClr>
                    </a:solidFill>
                  </a:tcPr>
                </a:tc>
                <a:extLst>
                  <a:ext uri="{0D108BD9-81ED-4DB2-BD59-A6C34878D82A}">
                    <a16:rowId xmlns:a16="http://schemas.microsoft.com/office/drawing/2014/main" val="4157173814"/>
                  </a:ext>
                </a:extLst>
              </a:tr>
              <a:tr h="2570656">
                <a:tc>
                  <a:txBody>
                    <a:bodyPr/>
                    <a:lstStyle/>
                    <a:p>
                      <a:pPr marL="342900" indent="-342900">
                        <a:buFont typeface="+mj-lt"/>
                        <a:buAutoNum type="arabicPeriod"/>
                      </a:pPr>
                      <a:r>
                        <a:rPr lang="en-IN" sz="2400" dirty="0" smtClean="0">
                          <a:solidFill>
                            <a:schemeClr val="tx1">
                              <a:lumMod val="95000"/>
                              <a:lumOff val="5000"/>
                            </a:schemeClr>
                          </a:solidFill>
                          <a:latin typeface="Garamond" panose="02020404030301010803" pitchFamily="18" charset="0"/>
                        </a:rPr>
                        <a:t>Original copy for recipient </a:t>
                      </a:r>
                    </a:p>
                    <a:p>
                      <a:pPr marL="342900" indent="-342900">
                        <a:buFont typeface="+mj-lt"/>
                        <a:buAutoNum type="arabicPeriod"/>
                      </a:pPr>
                      <a:r>
                        <a:rPr lang="en-IN" sz="2400" dirty="0" smtClean="0">
                          <a:solidFill>
                            <a:schemeClr val="tx1">
                              <a:lumMod val="95000"/>
                              <a:lumOff val="5000"/>
                            </a:schemeClr>
                          </a:solidFill>
                          <a:latin typeface="Garamond" panose="02020404030301010803" pitchFamily="18" charset="0"/>
                        </a:rPr>
                        <a:t>Duplicate  copy for transporter; and </a:t>
                      </a:r>
                    </a:p>
                    <a:p>
                      <a:pPr marL="342900" indent="-342900">
                        <a:buFont typeface="+mj-lt"/>
                        <a:buAutoNum type="arabicPeriod"/>
                      </a:pPr>
                      <a:r>
                        <a:rPr lang="en-IN" sz="2400" dirty="0" smtClean="0">
                          <a:solidFill>
                            <a:schemeClr val="tx1">
                              <a:lumMod val="95000"/>
                              <a:lumOff val="5000"/>
                            </a:schemeClr>
                          </a:solidFill>
                          <a:latin typeface="Garamond" panose="02020404030301010803" pitchFamily="18" charset="0"/>
                        </a:rPr>
                        <a:t>Triplicate copy  for supplier</a:t>
                      </a:r>
                    </a:p>
                    <a:p>
                      <a:endParaRPr lang="en-IN" sz="2400" dirty="0">
                        <a:solidFill>
                          <a:schemeClr val="tx1">
                            <a:lumMod val="95000"/>
                            <a:lumOff val="5000"/>
                          </a:schemeClr>
                        </a:solidFill>
                        <a:latin typeface="Garamond" panose="02020404030301010803" pitchFamily="18" charset="0"/>
                      </a:endParaRPr>
                    </a:p>
                  </a:txBody>
                  <a:tcPr/>
                </a:tc>
                <a:tc>
                  <a:txBody>
                    <a:bodyPr/>
                    <a:lstStyle/>
                    <a:p>
                      <a:pPr marL="342900" indent="-342900">
                        <a:buFont typeface="+mj-lt"/>
                        <a:buAutoNum type="arabicPeriod"/>
                      </a:pPr>
                      <a:r>
                        <a:rPr lang="en-IN" sz="2400" dirty="0" smtClean="0">
                          <a:solidFill>
                            <a:schemeClr val="tx1">
                              <a:lumMod val="95000"/>
                              <a:lumOff val="5000"/>
                            </a:schemeClr>
                          </a:solidFill>
                          <a:latin typeface="Garamond" panose="02020404030301010803" pitchFamily="18" charset="0"/>
                        </a:rPr>
                        <a:t>Original copy for recipient; and</a:t>
                      </a:r>
                    </a:p>
                    <a:p>
                      <a:pPr marL="342900" indent="-342900">
                        <a:buFont typeface="+mj-lt"/>
                        <a:buAutoNum type="arabicPeriod"/>
                      </a:pPr>
                      <a:r>
                        <a:rPr lang="en-IN" sz="2400" dirty="0" smtClean="0">
                          <a:solidFill>
                            <a:schemeClr val="tx1">
                              <a:lumMod val="95000"/>
                              <a:lumOff val="5000"/>
                            </a:schemeClr>
                          </a:solidFill>
                          <a:latin typeface="Garamond" panose="02020404030301010803" pitchFamily="18" charset="0"/>
                        </a:rPr>
                        <a:t>Duplicate  copy for supplier</a:t>
                      </a:r>
                      <a:endParaRPr lang="en-IN" sz="2400" dirty="0">
                        <a:solidFill>
                          <a:schemeClr val="tx1">
                            <a:lumMod val="95000"/>
                            <a:lumOff val="5000"/>
                          </a:schemeClr>
                        </a:solidFill>
                        <a:latin typeface="Garamond" panose="02020404030301010803" pitchFamily="18" charset="0"/>
                      </a:endParaRPr>
                    </a:p>
                  </a:txBody>
                  <a:tcPr/>
                </a:tc>
                <a:extLst>
                  <a:ext uri="{0D108BD9-81ED-4DB2-BD59-A6C34878D82A}">
                    <a16:rowId xmlns:a16="http://schemas.microsoft.com/office/drawing/2014/main" val="2611413920"/>
                  </a:ext>
                </a:extLst>
              </a:tr>
            </a:tbl>
          </a:graphicData>
        </a:graphic>
      </p:graphicFrame>
    </p:spTree>
    <p:extLst>
      <p:ext uri="{BB962C8B-B14F-4D97-AF65-F5344CB8AC3E}">
        <p14:creationId xmlns:p14="http://schemas.microsoft.com/office/powerpoint/2010/main" val="38574349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1575" y="-132732"/>
            <a:ext cx="8788977" cy="1325563"/>
          </a:xfrm>
        </p:spPr>
        <p:txBody>
          <a:bodyPr>
            <a:normAutofit/>
          </a:bodyPr>
          <a:lstStyle/>
          <a:p>
            <a:r>
              <a:rPr lang="en-IN" sz="4000" b="1" dirty="0">
                <a:solidFill>
                  <a:srgbClr val="002060"/>
                </a:solidFill>
                <a:latin typeface="Andalus" pitchFamily="18" charset="-78"/>
                <a:ea typeface="+mn-ea"/>
                <a:cs typeface="Andalus" pitchFamily="18" charset="-78"/>
              </a:rPr>
              <a:t>When to raise an invoice?</a:t>
            </a:r>
            <a:endParaRPr lang="en-IN" sz="4000" b="1" dirty="0">
              <a:solidFill>
                <a:srgbClr val="002060"/>
              </a:solidFill>
              <a:latin typeface="Andalus" pitchFamily="18" charset="-78"/>
              <a:ea typeface="+mn-ea"/>
              <a:cs typeface="Andalus" pitchFamily="18" charset="-78"/>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157980544"/>
              </p:ext>
            </p:extLst>
          </p:nvPr>
        </p:nvGraphicFramePr>
        <p:xfrm>
          <a:off x="1818969" y="1039091"/>
          <a:ext cx="8571941" cy="55556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6E89A129-2810-4121-97A1-215370DB2F83}" type="slidenum">
              <a:rPr lang="en-US" smtClean="0"/>
              <a:pPr/>
              <a:t>23</a:t>
            </a:fld>
            <a:endParaRPr lang="en-US"/>
          </a:p>
        </p:txBody>
      </p:sp>
    </p:spTree>
    <p:extLst>
      <p:ext uri="{BB962C8B-B14F-4D97-AF65-F5344CB8AC3E}">
        <p14:creationId xmlns:p14="http://schemas.microsoft.com/office/powerpoint/2010/main" val="38462611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113" y="-106810"/>
            <a:ext cx="9139237" cy="1325563"/>
          </a:xfrm>
        </p:spPr>
        <p:txBody>
          <a:bodyPr>
            <a:normAutofit/>
          </a:bodyPr>
          <a:lstStyle/>
          <a:p>
            <a:r>
              <a:rPr lang="en-IN" sz="4000" b="1" dirty="0">
                <a:solidFill>
                  <a:srgbClr val="002060"/>
                </a:solidFill>
                <a:latin typeface="Andalus" pitchFamily="18" charset="-78"/>
                <a:ea typeface="+mn-ea"/>
                <a:cs typeface="Andalus" pitchFamily="18" charset="-78"/>
              </a:rPr>
              <a:t>Special cases</a:t>
            </a:r>
            <a:endParaRPr lang="en-IN" sz="4000" b="1" dirty="0">
              <a:solidFill>
                <a:srgbClr val="002060"/>
              </a:solidFill>
              <a:latin typeface="Andalus" pitchFamily="18" charset="-78"/>
              <a:ea typeface="+mn-ea"/>
              <a:cs typeface="Andalus" pitchFamily="18" charset="-7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92534485"/>
              </p:ext>
            </p:extLst>
          </p:nvPr>
        </p:nvGraphicFramePr>
        <p:xfrm>
          <a:off x="1042988" y="1106592"/>
          <a:ext cx="10310812" cy="4434840"/>
        </p:xfrm>
        <a:graphic>
          <a:graphicData uri="http://schemas.openxmlformats.org/drawingml/2006/table">
            <a:tbl>
              <a:tblPr firstRow="1" bandRow="1">
                <a:tableStyleId>{5C22544A-7EE6-4342-B048-85BDC9FD1C3A}</a:tableStyleId>
              </a:tblPr>
              <a:tblGrid>
                <a:gridCol w="3070393">
                  <a:extLst>
                    <a:ext uri="{9D8B030D-6E8A-4147-A177-3AD203B41FA5}">
                      <a16:colId xmlns:a16="http://schemas.microsoft.com/office/drawing/2014/main" val="4211960750"/>
                    </a:ext>
                  </a:extLst>
                </a:gridCol>
                <a:gridCol w="7240419">
                  <a:extLst>
                    <a:ext uri="{9D8B030D-6E8A-4147-A177-3AD203B41FA5}">
                      <a16:colId xmlns:a16="http://schemas.microsoft.com/office/drawing/2014/main" val="4081697536"/>
                    </a:ext>
                  </a:extLst>
                </a:gridCol>
              </a:tblGrid>
              <a:tr h="682478">
                <a:tc>
                  <a:txBody>
                    <a:bodyPr/>
                    <a:lstStyle/>
                    <a:p>
                      <a:pPr algn="ctr"/>
                      <a:r>
                        <a:rPr lang="en-IN" sz="2900" b="1" i="1" dirty="0" smtClean="0">
                          <a:solidFill>
                            <a:schemeClr val="tx1"/>
                          </a:solidFill>
                          <a:latin typeface="Garamond" panose="02020404030301010803" pitchFamily="18" charset="0"/>
                        </a:rPr>
                        <a:t>Type of invoice/document</a:t>
                      </a:r>
                      <a:endParaRPr lang="en-IN" sz="2900" b="1" i="1" dirty="0">
                        <a:solidFill>
                          <a:schemeClr val="tx1"/>
                        </a:solidFill>
                        <a:latin typeface="Garamond" panose="02020404030301010803" pitchFamily="18" charset="0"/>
                      </a:endParaRPr>
                    </a:p>
                  </a:txBody>
                  <a:tcPr/>
                </a:tc>
                <a:tc>
                  <a:txBody>
                    <a:bodyPr/>
                    <a:lstStyle/>
                    <a:p>
                      <a:pPr algn="ctr"/>
                      <a:r>
                        <a:rPr lang="en-IN" sz="2900" b="1" i="1" dirty="0" smtClean="0">
                          <a:solidFill>
                            <a:schemeClr val="tx1"/>
                          </a:solidFill>
                          <a:latin typeface="Garamond" panose="02020404030301010803" pitchFamily="18" charset="0"/>
                        </a:rPr>
                        <a:t>When</a:t>
                      </a:r>
                      <a:r>
                        <a:rPr lang="en-IN" sz="2900" b="1" i="1" baseline="0" dirty="0" smtClean="0">
                          <a:solidFill>
                            <a:schemeClr val="tx1"/>
                          </a:solidFill>
                          <a:latin typeface="Garamond" panose="02020404030301010803" pitchFamily="18" charset="0"/>
                        </a:rPr>
                        <a:t> to issue</a:t>
                      </a:r>
                      <a:endParaRPr lang="en-IN" sz="2900" b="1" i="1" dirty="0">
                        <a:solidFill>
                          <a:schemeClr val="tx1"/>
                        </a:solidFill>
                        <a:latin typeface="Garamond" panose="02020404030301010803" pitchFamily="18" charset="0"/>
                      </a:endParaRPr>
                    </a:p>
                  </a:txBody>
                  <a:tcPr/>
                </a:tc>
                <a:extLst>
                  <a:ext uri="{0D108BD9-81ED-4DB2-BD59-A6C34878D82A}">
                    <a16:rowId xmlns:a16="http://schemas.microsoft.com/office/drawing/2014/main" val="2742737237"/>
                  </a:ext>
                </a:extLst>
              </a:tr>
              <a:tr h="582360">
                <a:tc>
                  <a:txBody>
                    <a:bodyPr/>
                    <a:lstStyle/>
                    <a:p>
                      <a:r>
                        <a:rPr lang="en-IN" sz="2900" b="1" dirty="0" smtClean="0">
                          <a:solidFill>
                            <a:schemeClr val="tx1"/>
                          </a:solidFill>
                          <a:latin typeface="Garamond" panose="02020404030301010803" pitchFamily="18" charset="0"/>
                        </a:rPr>
                        <a:t>Bill</a:t>
                      </a:r>
                      <a:r>
                        <a:rPr lang="en-IN" sz="2900" b="1" baseline="0" dirty="0" smtClean="0">
                          <a:solidFill>
                            <a:schemeClr val="tx1"/>
                          </a:solidFill>
                          <a:latin typeface="Garamond" panose="02020404030301010803" pitchFamily="18" charset="0"/>
                        </a:rPr>
                        <a:t> of supply</a:t>
                      </a:r>
                      <a:endParaRPr lang="en-IN" sz="2900" b="1" dirty="0">
                        <a:solidFill>
                          <a:schemeClr val="tx1"/>
                        </a:solidFill>
                        <a:latin typeface="Garamond" panose="02020404030301010803" pitchFamily="18"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IN" sz="2900" b="1" dirty="0" smtClean="0">
                          <a:solidFill>
                            <a:schemeClr val="tx1"/>
                          </a:solidFill>
                          <a:latin typeface="Garamond" panose="02020404030301010803" pitchFamily="18" charset="0"/>
                        </a:rPr>
                        <a:t>Supply of exempted goods or services or under composition levy </a:t>
                      </a:r>
                      <a:endParaRPr lang="en-IN" sz="2900" b="1" u="sng" dirty="0" smtClean="0">
                        <a:solidFill>
                          <a:schemeClr val="tx1"/>
                        </a:solidFill>
                        <a:latin typeface="Garamond" panose="02020404030301010803" pitchFamily="18" charset="0"/>
                      </a:endParaRPr>
                    </a:p>
                  </a:txBody>
                  <a:tcPr/>
                </a:tc>
                <a:extLst>
                  <a:ext uri="{0D108BD9-81ED-4DB2-BD59-A6C34878D82A}">
                    <a16:rowId xmlns:a16="http://schemas.microsoft.com/office/drawing/2014/main" val="1328591540"/>
                  </a:ext>
                </a:extLst>
              </a:tr>
              <a:tr h="692421">
                <a:tc>
                  <a:txBody>
                    <a:bodyPr/>
                    <a:lstStyle/>
                    <a:p>
                      <a:r>
                        <a:rPr lang="en-IN" sz="2900" b="1" dirty="0" smtClean="0">
                          <a:solidFill>
                            <a:schemeClr val="tx1"/>
                          </a:solidFill>
                          <a:latin typeface="Garamond" panose="02020404030301010803" pitchFamily="18" charset="0"/>
                        </a:rPr>
                        <a:t>Revised invoices</a:t>
                      </a:r>
                      <a:endParaRPr lang="en-IN" sz="2900" b="1" dirty="0">
                        <a:solidFill>
                          <a:schemeClr val="tx1"/>
                        </a:solidFill>
                        <a:latin typeface="Garamond" panose="02020404030301010803" pitchFamily="18" charset="0"/>
                      </a:endParaRPr>
                    </a:p>
                  </a:txBody>
                  <a:tcPr/>
                </a:tc>
                <a:tc>
                  <a:txBody>
                    <a:bodyPr/>
                    <a:lstStyle/>
                    <a:p>
                      <a:pPr algn="just"/>
                      <a:r>
                        <a:rPr lang="en-IN" sz="2900" b="1" dirty="0" smtClean="0">
                          <a:solidFill>
                            <a:schemeClr val="tx1"/>
                          </a:solidFill>
                          <a:latin typeface="Garamond" panose="02020404030301010803" pitchFamily="18" charset="0"/>
                        </a:rPr>
                        <a:t>For invoices issued during the period between effective date of registration and issuance of R.C.</a:t>
                      </a:r>
                      <a:endParaRPr lang="en-IN" sz="2900" b="1" dirty="0">
                        <a:solidFill>
                          <a:schemeClr val="tx1"/>
                        </a:solidFill>
                        <a:latin typeface="Garamond" panose="02020404030301010803" pitchFamily="18" charset="0"/>
                      </a:endParaRPr>
                    </a:p>
                  </a:txBody>
                  <a:tcPr/>
                </a:tc>
                <a:extLst>
                  <a:ext uri="{0D108BD9-81ED-4DB2-BD59-A6C34878D82A}">
                    <a16:rowId xmlns:a16="http://schemas.microsoft.com/office/drawing/2014/main" val="3296802311"/>
                  </a:ext>
                </a:extLst>
              </a:tr>
              <a:tr h="385748">
                <a:tc>
                  <a:txBody>
                    <a:bodyPr/>
                    <a:lstStyle/>
                    <a:p>
                      <a:r>
                        <a:rPr lang="en-IN" sz="2900" b="1" dirty="0" smtClean="0">
                          <a:solidFill>
                            <a:schemeClr val="tx1"/>
                          </a:solidFill>
                          <a:latin typeface="Garamond" panose="02020404030301010803" pitchFamily="18" charset="0"/>
                        </a:rPr>
                        <a:t>Receipt voucher</a:t>
                      </a:r>
                      <a:endParaRPr lang="en-IN" sz="2900" b="1" dirty="0">
                        <a:solidFill>
                          <a:schemeClr val="tx1"/>
                        </a:solidFill>
                        <a:latin typeface="Garamond" panose="02020404030301010803" pitchFamily="18" charset="0"/>
                      </a:endParaRPr>
                    </a:p>
                  </a:txBody>
                  <a:tcPr/>
                </a:tc>
                <a:tc>
                  <a:txBody>
                    <a:bodyPr/>
                    <a:lstStyle/>
                    <a:p>
                      <a:pPr algn="just"/>
                      <a:r>
                        <a:rPr lang="en-IN" sz="2900" b="1" dirty="0" smtClean="0">
                          <a:solidFill>
                            <a:schemeClr val="tx1"/>
                          </a:solidFill>
                          <a:latin typeface="Garamond" panose="02020404030301010803" pitchFamily="18" charset="0"/>
                        </a:rPr>
                        <a:t>Receipt of advance payments</a:t>
                      </a:r>
                      <a:endParaRPr lang="en-IN" sz="2900" b="1" dirty="0">
                        <a:solidFill>
                          <a:schemeClr val="tx1"/>
                        </a:solidFill>
                        <a:latin typeface="Garamond" panose="02020404030301010803" pitchFamily="18" charset="0"/>
                      </a:endParaRPr>
                    </a:p>
                  </a:txBody>
                  <a:tcPr/>
                </a:tc>
                <a:extLst>
                  <a:ext uri="{0D108BD9-81ED-4DB2-BD59-A6C34878D82A}">
                    <a16:rowId xmlns:a16="http://schemas.microsoft.com/office/drawing/2014/main" val="2455807636"/>
                  </a:ext>
                </a:extLst>
              </a:tr>
              <a:tr h="385748">
                <a:tc>
                  <a:txBody>
                    <a:bodyPr/>
                    <a:lstStyle/>
                    <a:p>
                      <a:r>
                        <a:rPr lang="en-IN" sz="2900" b="1" dirty="0" smtClean="0">
                          <a:solidFill>
                            <a:schemeClr val="tx1"/>
                          </a:solidFill>
                          <a:latin typeface="Garamond" panose="02020404030301010803" pitchFamily="18" charset="0"/>
                        </a:rPr>
                        <a:t>Refund voucher</a:t>
                      </a:r>
                      <a:endParaRPr lang="en-IN" sz="2900" b="1" dirty="0">
                        <a:solidFill>
                          <a:schemeClr val="tx1"/>
                        </a:solidFill>
                        <a:latin typeface="Garamond" panose="02020404030301010803" pitchFamily="18"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IN" sz="2900" b="1" dirty="0" smtClean="0">
                          <a:solidFill>
                            <a:schemeClr val="tx1"/>
                          </a:solidFill>
                          <a:latin typeface="Garamond" panose="02020404030301010803" pitchFamily="18" charset="0"/>
                        </a:rPr>
                        <a:t>Return of advance payments</a:t>
                      </a:r>
                    </a:p>
                  </a:txBody>
                  <a:tcPr/>
                </a:tc>
                <a:extLst>
                  <a:ext uri="{0D108BD9-81ED-4DB2-BD59-A6C34878D82A}">
                    <a16:rowId xmlns:a16="http://schemas.microsoft.com/office/drawing/2014/main" val="877208895"/>
                  </a:ext>
                </a:extLst>
              </a:tr>
            </a:tbl>
          </a:graphicData>
        </a:graphic>
      </p:graphicFrame>
      <p:sp>
        <p:nvSpPr>
          <p:cNvPr id="4" name="Slide Number Placeholder 3"/>
          <p:cNvSpPr>
            <a:spLocks noGrp="1"/>
          </p:cNvSpPr>
          <p:nvPr>
            <p:ph type="sldNum" sz="quarter" idx="12"/>
          </p:nvPr>
        </p:nvSpPr>
        <p:spPr/>
        <p:txBody>
          <a:bodyPr/>
          <a:lstStyle/>
          <a:p>
            <a:fld id="{6E89A129-2810-4121-97A1-215370DB2F83}" type="slidenum">
              <a:rPr lang="en-US" smtClean="0"/>
              <a:pPr/>
              <a:t>24</a:t>
            </a:fld>
            <a:endParaRPr lang="en-US"/>
          </a:p>
        </p:txBody>
      </p:sp>
    </p:spTree>
    <p:extLst>
      <p:ext uri="{BB962C8B-B14F-4D97-AF65-F5344CB8AC3E}">
        <p14:creationId xmlns:p14="http://schemas.microsoft.com/office/powerpoint/2010/main" val="39793348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113" y="-106810"/>
            <a:ext cx="9139237" cy="1325563"/>
          </a:xfrm>
        </p:spPr>
        <p:txBody>
          <a:bodyPr>
            <a:normAutofit/>
          </a:bodyPr>
          <a:lstStyle/>
          <a:p>
            <a:r>
              <a:rPr lang="en-IN" sz="4000" b="1" dirty="0">
                <a:solidFill>
                  <a:srgbClr val="002060"/>
                </a:solidFill>
                <a:latin typeface="Andalus" pitchFamily="18" charset="-78"/>
                <a:ea typeface="+mn-ea"/>
                <a:cs typeface="Andalus" pitchFamily="18" charset="-78"/>
              </a:rPr>
              <a:t>Special cases</a:t>
            </a:r>
            <a:endParaRPr lang="en-IN" sz="4000" b="1" dirty="0">
              <a:solidFill>
                <a:srgbClr val="002060"/>
              </a:solidFill>
              <a:latin typeface="Andalus" pitchFamily="18" charset="-78"/>
              <a:ea typeface="+mn-ea"/>
              <a:cs typeface="Andalus" pitchFamily="18" charset="-7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53891413"/>
              </p:ext>
            </p:extLst>
          </p:nvPr>
        </p:nvGraphicFramePr>
        <p:xfrm>
          <a:off x="900114" y="915884"/>
          <a:ext cx="10453686" cy="5664817"/>
        </p:xfrm>
        <a:graphic>
          <a:graphicData uri="http://schemas.openxmlformats.org/drawingml/2006/table">
            <a:tbl>
              <a:tblPr firstRow="1" bandRow="1">
                <a:tableStyleId>{5C22544A-7EE6-4342-B048-85BDC9FD1C3A}</a:tableStyleId>
              </a:tblPr>
              <a:tblGrid>
                <a:gridCol w="3112939">
                  <a:extLst>
                    <a:ext uri="{9D8B030D-6E8A-4147-A177-3AD203B41FA5}">
                      <a16:colId xmlns:a16="http://schemas.microsoft.com/office/drawing/2014/main" val="4211960750"/>
                    </a:ext>
                  </a:extLst>
                </a:gridCol>
                <a:gridCol w="7340747">
                  <a:extLst>
                    <a:ext uri="{9D8B030D-6E8A-4147-A177-3AD203B41FA5}">
                      <a16:colId xmlns:a16="http://schemas.microsoft.com/office/drawing/2014/main" val="4081697536"/>
                    </a:ext>
                  </a:extLst>
                </a:gridCol>
              </a:tblGrid>
              <a:tr h="913629">
                <a:tc>
                  <a:txBody>
                    <a:bodyPr/>
                    <a:lstStyle/>
                    <a:p>
                      <a:pPr algn="ctr"/>
                      <a:r>
                        <a:rPr lang="en-IN" sz="2900" b="1" i="1" dirty="0" smtClean="0">
                          <a:solidFill>
                            <a:schemeClr val="tx1"/>
                          </a:solidFill>
                          <a:latin typeface="Garamond" panose="02020404030301010803" pitchFamily="18" charset="0"/>
                        </a:rPr>
                        <a:t>Type of invoice/document</a:t>
                      </a:r>
                      <a:endParaRPr lang="en-IN" sz="2900" b="1" i="1" dirty="0">
                        <a:solidFill>
                          <a:schemeClr val="tx1"/>
                        </a:solidFill>
                        <a:latin typeface="Garamond" panose="02020404030301010803" pitchFamily="18" charset="0"/>
                      </a:endParaRPr>
                    </a:p>
                  </a:txBody>
                  <a:tcPr/>
                </a:tc>
                <a:tc>
                  <a:txBody>
                    <a:bodyPr/>
                    <a:lstStyle/>
                    <a:p>
                      <a:pPr algn="ctr"/>
                      <a:r>
                        <a:rPr lang="en-IN" sz="2900" b="1" i="1" dirty="0" smtClean="0">
                          <a:solidFill>
                            <a:schemeClr val="tx1"/>
                          </a:solidFill>
                          <a:latin typeface="Garamond" panose="02020404030301010803" pitchFamily="18" charset="0"/>
                        </a:rPr>
                        <a:t>When</a:t>
                      </a:r>
                      <a:r>
                        <a:rPr lang="en-IN" sz="2900" b="1" i="1" baseline="0" dirty="0" smtClean="0">
                          <a:solidFill>
                            <a:schemeClr val="tx1"/>
                          </a:solidFill>
                          <a:latin typeface="Garamond" panose="02020404030301010803" pitchFamily="18" charset="0"/>
                        </a:rPr>
                        <a:t> to issue</a:t>
                      </a:r>
                      <a:endParaRPr lang="en-IN" sz="2900" b="1" i="1" dirty="0">
                        <a:solidFill>
                          <a:schemeClr val="tx1"/>
                        </a:solidFill>
                        <a:latin typeface="Garamond" panose="02020404030301010803" pitchFamily="18" charset="0"/>
                      </a:endParaRPr>
                    </a:p>
                  </a:txBody>
                  <a:tcPr/>
                </a:tc>
                <a:extLst>
                  <a:ext uri="{0D108BD9-81ED-4DB2-BD59-A6C34878D82A}">
                    <a16:rowId xmlns:a16="http://schemas.microsoft.com/office/drawing/2014/main" val="2742737237"/>
                  </a:ext>
                </a:extLst>
              </a:tr>
              <a:tr h="4996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900" b="1" dirty="0" smtClean="0">
                          <a:solidFill>
                            <a:schemeClr val="tx1"/>
                          </a:solidFill>
                          <a:latin typeface="Garamond" panose="02020404030301010803" pitchFamily="18" charset="0"/>
                        </a:rPr>
                        <a:t>ISD invoices</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IN" sz="2900" b="1" dirty="0" smtClean="0">
                          <a:solidFill>
                            <a:schemeClr val="tx1"/>
                          </a:solidFill>
                          <a:latin typeface="Garamond" panose="02020404030301010803" pitchFamily="18" charset="0"/>
                        </a:rPr>
                        <a:t>Input</a:t>
                      </a:r>
                      <a:r>
                        <a:rPr lang="en-IN" sz="2900" b="1" baseline="0" dirty="0" smtClean="0">
                          <a:solidFill>
                            <a:schemeClr val="tx1"/>
                          </a:solidFill>
                          <a:latin typeface="Garamond" panose="02020404030301010803" pitchFamily="18" charset="0"/>
                        </a:rPr>
                        <a:t> Service Distributors</a:t>
                      </a:r>
                      <a:endParaRPr lang="en-IN" sz="2900" b="1" dirty="0" smtClean="0">
                        <a:solidFill>
                          <a:schemeClr val="tx1"/>
                        </a:solidFill>
                        <a:latin typeface="Garamond" panose="02020404030301010803" pitchFamily="18" charset="0"/>
                      </a:endParaRPr>
                    </a:p>
                  </a:txBody>
                  <a:tcPr/>
                </a:tc>
                <a:extLst>
                  <a:ext uri="{0D108BD9-81ED-4DB2-BD59-A6C34878D82A}">
                    <a16:rowId xmlns:a16="http://schemas.microsoft.com/office/drawing/2014/main" val="3682063121"/>
                  </a:ext>
                </a:extLst>
              </a:tr>
              <a:tr h="9136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900" b="1" dirty="0" smtClean="0">
                          <a:solidFill>
                            <a:schemeClr val="tx1"/>
                          </a:solidFill>
                          <a:latin typeface="Garamond" panose="02020404030301010803" pitchFamily="18" charset="0"/>
                        </a:rPr>
                        <a:t>Other document</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IN" sz="2900" b="1" dirty="0" smtClean="0">
                          <a:solidFill>
                            <a:schemeClr val="tx1"/>
                          </a:solidFill>
                          <a:latin typeface="Garamond" panose="02020404030301010803" pitchFamily="18" charset="0"/>
                        </a:rPr>
                        <a:t>Insurance/ banking company/transporter/</a:t>
                      </a:r>
                      <a:r>
                        <a:rPr lang="en-IN" sz="2900" b="1" baseline="0" dirty="0" smtClean="0">
                          <a:solidFill>
                            <a:schemeClr val="tx1"/>
                          </a:solidFill>
                          <a:latin typeface="Garamond" panose="02020404030301010803" pitchFamily="18" charset="0"/>
                        </a:rPr>
                        <a:t> airlines</a:t>
                      </a:r>
                      <a:endParaRPr lang="en-IN" sz="2900" b="1" dirty="0" smtClean="0">
                        <a:solidFill>
                          <a:schemeClr val="tx1"/>
                        </a:solidFill>
                        <a:latin typeface="Garamond" panose="02020404030301010803" pitchFamily="18" charset="0"/>
                      </a:endParaRPr>
                    </a:p>
                  </a:txBody>
                  <a:tcPr/>
                </a:tc>
                <a:extLst>
                  <a:ext uri="{0D108BD9-81ED-4DB2-BD59-A6C34878D82A}">
                    <a16:rowId xmlns:a16="http://schemas.microsoft.com/office/drawing/2014/main" val="10006"/>
                  </a:ext>
                </a:extLst>
              </a:tr>
              <a:tr h="879457">
                <a:tc>
                  <a:txBody>
                    <a:bodyPr/>
                    <a:lstStyle/>
                    <a:p>
                      <a:r>
                        <a:rPr lang="en-IN" sz="2900" b="1" dirty="0" smtClean="0">
                          <a:solidFill>
                            <a:schemeClr val="tx1"/>
                          </a:solidFill>
                          <a:latin typeface="Garamond" panose="02020404030301010803" pitchFamily="18" charset="0"/>
                        </a:rPr>
                        <a:t>Delivery challans</a:t>
                      </a:r>
                      <a:endParaRPr lang="en-IN" sz="2900" b="1" dirty="0">
                        <a:solidFill>
                          <a:schemeClr val="tx1"/>
                        </a:solidFill>
                        <a:latin typeface="Garamond" panose="02020404030301010803" pitchFamily="18"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IN" sz="2900" b="1" dirty="0" smtClean="0">
                          <a:solidFill>
                            <a:schemeClr val="tx1"/>
                          </a:solidFill>
                          <a:latin typeface="Garamond" panose="02020404030301010803" pitchFamily="18" charset="0"/>
                        </a:rPr>
                        <a:t>In lieu of invoice in specific cases </a:t>
                      </a:r>
                    </a:p>
                  </a:txBody>
                  <a:tcPr/>
                </a:tc>
                <a:extLst>
                  <a:ext uri="{0D108BD9-81ED-4DB2-BD59-A6C34878D82A}">
                    <a16:rowId xmlns:a16="http://schemas.microsoft.com/office/drawing/2014/main" val="1987016006"/>
                  </a:ext>
                </a:extLst>
              </a:tr>
              <a:tr h="21555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900" b="1" dirty="0" smtClean="0">
                          <a:solidFill>
                            <a:schemeClr val="tx1"/>
                          </a:solidFill>
                          <a:latin typeface="Garamond" panose="02020404030301010803" pitchFamily="18" charset="0"/>
                        </a:rPr>
                        <a:t>Export invoices</a:t>
                      </a:r>
                    </a:p>
                    <a:p>
                      <a:endParaRPr lang="en-IN" sz="2900" b="1" dirty="0">
                        <a:solidFill>
                          <a:schemeClr val="tx1"/>
                        </a:solidFill>
                        <a:latin typeface="Garamond" panose="02020404030301010803" pitchFamily="18"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IN" sz="2900" b="1" dirty="0" smtClean="0">
                          <a:solidFill>
                            <a:schemeClr val="tx1"/>
                          </a:solidFill>
                          <a:latin typeface="Garamond" panose="02020404030301010803" pitchFamily="18" charset="0"/>
                        </a:rPr>
                        <a:t>shall carry the endorsement: “</a:t>
                      </a:r>
                      <a:r>
                        <a:rPr lang="en-IN" sz="2900" b="1" i="1" dirty="0" smtClean="0">
                          <a:solidFill>
                            <a:schemeClr val="tx1"/>
                          </a:solidFill>
                          <a:latin typeface="Garamond" panose="02020404030301010803" pitchFamily="18" charset="0"/>
                        </a:rPr>
                        <a:t>supply meant for export on payment of integrated tax” </a:t>
                      </a:r>
                      <a:r>
                        <a:rPr lang="en-IN" sz="2900" b="1" dirty="0" smtClean="0">
                          <a:solidFill>
                            <a:schemeClr val="tx1"/>
                          </a:solidFill>
                          <a:latin typeface="Garamond" panose="02020404030301010803" pitchFamily="18" charset="0"/>
                        </a:rPr>
                        <a:t>or</a:t>
                      </a:r>
                      <a:r>
                        <a:rPr lang="en-IN" sz="2900" b="1" i="1" dirty="0" smtClean="0">
                          <a:solidFill>
                            <a:schemeClr val="tx1"/>
                          </a:solidFill>
                          <a:latin typeface="Garamond" panose="02020404030301010803" pitchFamily="18" charset="0"/>
                        </a:rPr>
                        <a:t> “supply meant  for  export under bond or letter of undertaking without payment of integrated tax”</a:t>
                      </a:r>
                      <a:endParaRPr lang="en-IN" sz="2900" b="1" dirty="0" smtClean="0">
                        <a:solidFill>
                          <a:schemeClr val="tx1"/>
                        </a:solidFill>
                        <a:latin typeface="Garamond" panose="02020404030301010803" pitchFamily="18" charset="0"/>
                      </a:endParaRPr>
                    </a:p>
                  </a:txBody>
                  <a:tcPr/>
                </a:tc>
                <a:extLst>
                  <a:ext uri="{0D108BD9-81ED-4DB2-BD59-A6C34878D82A}">
                    <a16:rowId xmlns:a16="http://schemas.microsoft.com/office/drawing/2014/main" val="764420"/>
                  </a:ext>
                </a:extLst>
              </a:tr>
            </a:tbl>
          </a:graphicData>
        </a:graphic>
      </p:graphicFrame>
      <p:sp>
        <p:nvSpPr>
          <p:cNvPr id="4" name="Slide Number Placeholder 3"/>
          <p:cNvSpPr>
            <a:spLocks noGrp="1"/>
          </p:cNvSpPr>
          <p:nvPr>
            <p:ph type="sldNum" sz="quarter" idx="12"/>
          </p:nvPr>
        </p:nvSpPr>
        <p:spPr/>
        <p:txBody>
          <a:bodyPr/>
          <a:lstStyle/>
          <a:p>
            <a:fld id="{6E89A129-2810-4121-97A1-215370DB2F83}" type="slidenum">
              <a:rPr lang="en-US" smtClean="0"/>
              <a:pPr/>
              <a:t>25</a:t>
            </a:fld>
            <a:endParaRPr lang="en-US"/>
          </a:p>
        </p:txBody>
      </p:sp>
    </p:spTree>
    <p:extLst>
      <p:ext uri="{BB962C8B-B14F-4D97-AF65-F5344CB8AC3E}">
        <p14:creationId xmlns:p14="http://schemas.microsoft.com/office/powerpoint/2010/main" val="12690969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2975" y="55419"/>
            <a:ext cx="9096375" cy="1325563"/>
          </a:xfrm>
        </p:spPr>
        <p:txBody>
          <a:bodyPr>
            <a:normAutofit/>
          </a:bodyPr>
          <a:lstStyle/>
          <a:p>
            <a:pPr algn="ctr"/>
            <a:r>
              <a:rPr lang="en-IN" sz="4000" b="1" dirty="0">
                <a:solidFill>
                  <a:srgbClr val="002060"/>
                </a:solidFill>
                <a:latin typeface="Andalus" pitchFamily="18" charset="-78"/>
                <a:ea typeface="+mn-ea"/>
                <a:cs typeface="Andalus" pitchFamily="18" charset="-78"/>
              </a:rPr>
              <a:t>Credit Note</a:t>
            </a:r>
            <a:endParaRPr lang="en-IN" sz="4000" b="1" dirty="0">
              <a:solidFill>
                <a:srgbClr val="002060"/>
              </a:solidFill>
              <a:latin typeface="Andalus" pitchFamily="18" charset="-78"/>
              <a:ea typeface="+mn-ea"/>
              <a:cs typeface="Andalus" pitchFamily="18" charset="-7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60822830"/>
              </p:ext>
            </p:extLst>
          </p:nvPr>
        </p:nvGraphicFramePr>
        <p:xfrm>
          <a:off x="1524001" y="1065982"/>
          <a:ext cx="9977437" cy="57920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6E89A129-2810-4121-97A1-215370DB2F83}" type="slidenum">
              <a:rPr lang="en-US" smtClean="0"/>
              <a:pPr/>
              <a:t>26</a:t>
            </a:fld>
            <a:endParaRPr lang="en-US"/>
          </a:p>
        </p:txBody>
      </p:sp>
      <p:sp>
        <p:nvSpPr>
          <p:cNvPr id="3" name="TextBox 2"/>
          <p:cNvSpPr txBox="1"/>
          <p:nvPr/>
        </p:nvSpPr>
        <p:spPr>
          <a:xfrm>
            <a:off x="1682731" y="4354646"/>
            <a:ext cx="5419507" cy="2123658"/>
          </a:xfrm>
          <a:prstGeom prst="rect">
            <a:avLst/>
          </a:prstGeom>
          <a:noFill/>
        </p:spPr>
        <p:txBody>
          <a:bodyPr wrap="square" rtlCol="0">
            <a:spAutoFit/>
          </a:bodyPr>
          <a:lstStyle/>
          <a:p>
            <a:pPr algn="just"/>
            <a:r>
              <a:rPr lang="en-IN" sz="2200" b="1" dirty="0">
                <a:latin typeface="Andalus" pitchFamily="18" charset="-78"/>
                <a:cs typeface="Andalus" pitchFamily="18" charset="-78"/>
              </a:rPr>
              <a:t>No time limit for issuing a CN, but</a:t>
            </a:r>
            <a:r>
              <a:rPr lang="en-IN" sz="2200" b="1" dirty="0">
                <a:solidFill>
                  <a:schemeClr val="tx1">
                    <a:lumMod val="95000"/>
                    <a:lumOff val="5000"/>
                  </a:schemeClr>
                </a:solidFill>
                <a:latin typeface="Andalus" pitchFamily="18" charset="-78"/>
                <a:cs typeface="Andalus" pitchFamily="18" charset="-78"/>
              </a:rPr>
              <a:t> </a:t>
            </a:r>
            <a:r>
              <a:rPr lang="en-IN" sz="2200" b="1" dirty="0">
                <a:solidFill>
                  <a:schemeClr val="tx1">
                    <a:lumMod val="95000"/>
                    <a:lumOff val="5000"/>
                  </a:schemeClr>
                </a:solidFill>
                <a:latin typeface="Andalus" pitchFamily="18" charset="-78"/>
                <a:cs typeface="Andalus" pitchFamily="18" charset="-78"/>
              </a:rPr>
              <a:t>liability can be adjusted only until next September after the </a:t>
            </a:r>
            <a:r>
              <a:rPr lang="en-IN" sz="2200" b="1" dirty="0">
                <a:solidFill>
                  <a:schemeClr val="tx1">
                    <a:lumMod val="95000"/>
                    <a:lumOff val="5000"/>
                  </a:schemeClr>
                </a:solidFill>
                <a:latin typeface="Andalus" pitchFamily="18" charset="-78"/>
                <a:cs typeface="Andalus" pitchFamily="18" charset="-78"/>
              </a:rPr>
              <a:t>FY in which </a:t>
            </a:r>
            <a:r>
              <a:rPr lang="en-IN" sz="2200" b="1" dirty="0">
                <a:solidFill>
                  <a:schemeClr val="tx1">
                    <a:lumMod val="95000"/>
                    <a:lumOff val="5000"/>
                  </a:schemeClr>
                </a:solidFill>
                <a:latin typeface="Andalus" pitchFamily="18" charset="-78"/>
                <a:cs typeface="Andalus" pitchFamily="18" charset="-78"/>
              </a:rPr>
              <a:t>supply </a:t>
            </a:r>
            <a:r>
              <a:rPr lang="en-IN" sz="2200" b="1" dirty="0">
                <a:solidFill>
                  <a:schemeClr val="tx1">
                    <a:lumMod val="95000"/>
                    <a:lumOff val="5000"/>
                  </a:schemeClr>
                </a:solidFill>
                <a:latin typeface="Andalus" pitchFamily="18" charset="-78"/>
                <a:cs typeface="Andalus" pitchFamily="18" charset="-78"/>
              </a:rPr>
              <a:t>was </a:t>
            </a:r>
            <a:r>
              <a:rPr lang="en-IN" sz="2200" b="1" dirty="0">
                <a:solidFill>
                  <a:schemeClr val="tx1">
                    <a:lumMod val="95000"/>
                    <a:lumOff val="5000"/>
                  </a:schemeClr>
                </a:solidFill>
                <a:latin typeface="Andalus" pitchFamily="18" charset="-78"/>
                <a:cs typeface="Andalus" pitchFamily="18" charset="-78"/>
              </a:rPr>
              <a:t>made</a:t>
            </a:r>
            <a:r>
              <a:rPr lang="en-IN" sz="2200" b="1" dirty="0">
                <a:solidFill>
                  <a:srgbClr val="FF0000"/>
                </a:solidFill>
                <a:latin typeface="Andalus" pitchFamily="18" charset="-78"/>
                <a:cs typeface="Andalus" pitchFamily="18" charset="-78"/>
              </a:rPr>
              <a:t>, or until the due date for filing annual returns</a:t>
            </a:r>
            <a:r>
              <a:rPr lang="en-IN" sz="2200" b="1" dirty="0">
                <a:solidFill>
                  <a:schemeClr val="tx1">
                    <a:lumMod val="95000"/>
                    <a:lumOff val="5000"/>
                  </a:schemeClr>
                </a:solidFill>
                <a:latin typeface="Andalus" pitchFamily="18" charset="-78"/>
                <a:cs typeface="Andalus" pitchFamily="18" charset="-78"/>
              </a:rPr>
              <a:t>, whichever is earlier, provided recipient has reversed ITC</a:t>
            </a:r>
            <a:endParaRPr lang="en-IN" sz="2200" b="1" dirty="0">
              <a:latin typeface="Andalus" pitchFamily="18" charset="-78"/>
              <a:cs typeface="Andalus" pitchFamily="18" charset="-78"/>
            </a:endParaRPr>
          </a:p>
        </p:txBody>
      </p:sp>
    </p:spTree>
    <p:extLst>
      <p:ext uri="{BB962C8B-B14F-4D97-AF65-F5344CB8AC3E}">
        <p14:creationId xmlns:p14="http://schemas.microsoft.com/office/powerpoint/2010/main" val="42170437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0671"/>
            <a:ext cx="9353550" cy="1325563"/>
          </a:xfrm>
        </p:spPr>
        <p:txBody>
          <a:bodyPr>
            <a:normAutofit/>
          </a:bodyPr>
          <a:lstStyle/>
          <a:p>
            <a:pPr algn="ctr"/>
            <a:r>
              <a:rPr lang="en-IN" sz="4000" b="1" dirty="0">
                <a:solidFill>
                  <a:srgbClr val="002060"/>
                </a:solidFill>
                <a:latin typeface="Andalus" pitchFamily="18" charset="-78"/>
                <a:ea typeface="+mn-ea"/>
                <a:cs typeface="Andalus" pitchFamily="18" charset="-78"/>
              </a:rPr>
              <a:t>Debit  Note</a:t>
            </a:r>
            <a:endParaRPr lang="en-IN" sz="4000" b="1" dirty="0">
              <a:solidFill>
                <a:srgbClr val="002060"/>
              </a:solidFill>
              <a:latin typeface="Andalus" pitchFamily="18" charset="-78"/>
              <a:ea typeface="+mn-ea"/>
              <a:cs typeface="Andalus" pitchFamily="18" charset="-7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04762956"/>
              </p:ext>
            </p:extLst>
          </p:nvPr>
        </p:nvGraphicFramePr>
        <p:xfrm>
          <a:off x="957263" y="1214438"/>
          <a:ext cx="10396537" cy="4914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6E89A129-2810-4121-97A1-215370DB2F83}" type="slidenum">
              <a:rPr lang="en-US" smtClean="0"/>
              <a:pPr/>
              <a:t>27</a:t>
            </a:fld>
            <a:endParaRPr lang="en-US"/>
          </a:p>
        </p:txBody>
      </p:sp>
    </p:spTree>
    <p:extLst>
      <p:ext uri="{BB962C8B-B14F-4D97-AF65-F5344CB8AC3E}">
        <p14:creationId xmlns:p14="http://schemas.microsoft.com/office/powerpoint/2010/main" val="15659504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0" y="1"/>
            <a:ext cx="12192000" cy="6858001"/>
          </a:xfrm>
          <a:prstGeom prst="rect">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u="sng" dirty="0"/>
          </a:p>
        </p:txBody>
      </p:sp>
      <p:sp>
        <p:nvSpPr>
          <p:cNvPr id="3" name="Rectangle 2"/>
          <p:cNvSpPr/>
          <p:nvPr/>
        </p:nvSpPr>
        <p:spPr>
          <a:xfrm>
            <a:off x="2266952" y="616531"/>
            <a:ext cx="7306893" cy="2985433"/>
          </a:xfrm>
          <a:prstGeom prst="rect">
            <a:avLst/>
          </a:prstGeom>
        </p:spPr>
        <p:txBody>
          <a:bodyPr wrap="square">
            <a:spAutoFit/>
          </a:bodyPr>
          <a:lstStyle/>
          <a:p>
            <a:pPr algn="ctr"/>
            <a:r>
              <a:rPr lang="en-US" sz="3600" dirty="0">
                <a:solidFill>
                  <a:schemeClr val="bg1"/>
                </a:solidFill>
                <a:latin typeface="Andalus" pitchFamily="18" charset="-78"/>
                <a:cs typeface="Andalus" pitchFamily="18" charset="-78"/>
              </a:rPr>
              <a:t>Thank You</a:t>
            </a:r>
          </a:p>
          <a:p>
            <a:pPr algn="ctr"/>
            <a:endParaRPr lang="en-US" sz="2800" dirty="0">
              <a:solidFill>
                <a:schemeClr val="bg1"/>
              </a:solidFill>
              <a:latin typeface="Andalus" pitchFamily="18" charset="-78"/>
              <a:cs typeface="Andalus" pitchFamily="18" charset="-78"/>
            </a:endParaRPr>
          </a:p>
          <a:p>
            <a:pPr algn="ctr"/>
            <a:r>
              <a:rPr lang="en-US" sz="2800" dirty="0">
                <a:solidFill>
                  <a:schemeClr val="bg1"/>
                </a:solidFill>
                <a:latin typeface="Andalus" pitchFamily="18" charset="-78"/>
                <a:cs typeface="Andalus" pitchFamily="18" charset="-78"/>
              </a:rPr>
              <a:t>The following material is available on </a:t>
            </a:r>
          </a:p>
          <a:p>
            <a:pPr algn="ctr"/>
            <a:r>
              <a:rPr lang="en-US" sz="2800" u="sng" dirty="0">
                <a:solidFill>
                  <a:schemeClr val="bg1"/>
                </a:solidFill>
                <a:latin typeface="Andalus" pitchFamily="18" charset="-78"/>
                <a:cs typeface="Andalus" pitchFamily="18" charset="-78"/>
              </a:rPr>
              <a:t>www</a:t>
            </a:r>
            <a:r>
              <a:rPr lang="en-US" sz="2800" u="sng" dirty="0">
                <a:solidFill>
                  <a:schemeClr val="bg1"/>
                </a:solidFill>
                <a:latin typeface="Andalus" pitchFamily="18" charset="-78"/>
                <a:cs typeface="Andalus" pitchFamily="18" charset="-78"/>
              </a:rPr>
              <a:t>. </a:t>
            </a:r>
            <a:r>
              <a:rPr lang="en-US" sz="2800" u="sng" dirty="0">
                <a:solidFill>
                  <a:schemeClr val="bg1"/>
                </a:solidFill>
                <a:latin typeface="Andalus" pitchFamily="18" charset="-78"/>
                <a:cs typeface="Andalus" pitchFamily="18" charset="-78"/>
              </a:rPr>
              <a:t>cbec.gov.in</a:t>
            </a:r>
          </a:p>
          <a:p>
            <a:pPr algn="ctr"/>
            <a:r>
              <a:rPr lang="en-US" sz="2800" u="sng" dirty="0">
                <a:solidFill>
                  <a:schemeClr val="bg1"/>
                </a:solidFill>
                <a:latin typeface="Andalus" pitchFamily="18" charset="-78"/>
                <a:cs typeface="Andalus" pitchFamily="18" charset="-78"/>
              </a:rPr>
              <a:t>www.cbec-gst.gov.in</a:t>
            </a:r>
          </a:p>
          <a:p>
            <a:pPr algn="ctr"/>
            <a:endParaRPr lang="en-US" sz="4000" u="sng" dirty="0">
              <a:solidFill>
                <a:schemeClr val="bg1"/>
              </a:solidFill>
            </a:endParaRPr>
          </a:p>
        </p:txBody>
      </p:sp>
      <p:sp>
        <p:nvSpPr>
          <p:cNvPr id="6" name="Rectangle 5"/>
          <p:cNvSpPr/>
          <p:nvPr/>
        </p:nvSpPr>
        <p:spPr>
          <a:xfrm>
            <a:off x="700089" y="3039180"/>
            <a:ext cx="10758486" cy="2677656"/>
          </a:xfrm>
          <a:prstGeom prst="rect">
            <a:avLst/>
          </a:prstGeom>
          <a:ln>
            <a:solidFill>
              <a:schemeClr val="bg1"/>
            </a:solidFill>
          </a:ln>
        </p:spPr>
        <p:txBody>
          <a:bodyPr wrap="square">
            <a:spAutoFit/>
          </a:bodyPr>
          <a:lstStyle/>
          <a:p>
            <a:pPr marL="265113" indent="-265113">
              <a:buFont typeface="Arial" pitchFamily="34" charset="0"/>
              <a:buChar char="•"/>
            </a:pPr>
            <a:r>
              <a:rPr lang="en-IN" sz="2800" dirty="0">
                <a:solidFill>
                  <a:schemeClr val="bg1"/>
                </a:solidFill>
                <a:latin typeface="Andalus" pitchFamily="18" charset="-78"/>
                <a:cs typeface="Andalus" pitchFamily="18" charset="-78"/>
              </a:rPr>
              <a:t>Presentation </a:t>
            </a:r>
            <a:r>
              <a:rPr lang="en-IN" sz="2800" dirty="0">
                <a:solidFill>
                  <a:schemeClr val="bg1"/>
                </a:solidFill>
                <a:latin typeface="Andalus" pitchFamily="18" charset="-78"/>
                <a:cs typeface="Andalus" pitchFamily="18" charset="-78"/>
              </a:rPr>
              <a:t>on GST </a:t>
            </a:r>
          </a:p>
          <a:p>
            <a:pPr marL="265113" indent="-265113">
              <a:buFont typeface="Arial" pitchFamily="34" charset="0"/>
              <a:buChar char="•"/>
            </a:pPr>
            <a:r>
              <a:rPr lang="en-IN" sz="2800" dirty="0">
                <a:solidFill>
                  <a:schemeClr val="bg1"/>
                </a:solidFill>
                <a:latin typeface="Andalus" pitchFamily="18" charset="-78"/>
                <a:cs typeface="Andalus" pitchFamily="18" charset="-78"/>
              </a:rPr>
              <a:t>GST – Concept &amp; Status</a:t>
            </a:r>
          </a:p>
          <a:p>
            <a:pPr marL="265113" indent="-265113">
              <a:buFont typeface="Arial" pitchFamily="34" charset="0"/>
              <a:buChar char="•"/>
            </a:pPr>
            <a:r>
              <a:rPr lang="en-IN" sz="2800" dirty="0">
                <a:solidFill>
                  <a:schemeClr val="bg1"/>
                </a:solidFill>
                <a:latin typeface="Andalus" pitchFamily="18" charset="-78"/>
                <a:cs typeface="Andalus" pitchFamily="18" charset="-78"/>
              </a:rPr>
              <a:t>FAQs on GST in </a:t>
            </a:r>
            <a:r>
              <a:rPr lang="en-IN" sz="2800" dirty="0">
                <a:solidFill>
                  <a:schemeClr val="bg1"/>
                </a:solidFill>
                <a:latin typeface="Andalus" pitchFamily="18" charset="-78"/>
                <a:cs typeface="Andalus" pitchFamily="18" charset="-78"/>
              </a:rPr>
              <a:t>Hindi, English and 10 regional languages</a:t>
            </a:r>
            <a:endParaRPr lang="en-IN" sz="2800" dirty="0">
              <a:solidFill>
                <a:schemeClr val="bg1"/>
              </a:solidFill>
              <a:latin typeface="Andalus" pitchFamily="18" charset="-78"/>
              <a:cs typeface="Andalus" pitchFamily="18" charset="-78"/>
            </a:endParaRPr>
          </a:p>
          <a:p>
            <a:pPr marL="265113" indent="-265113">
              <a:buFont typeface="Arial" pitchFamily="34" charset="0"/>
              <a:buChar char="•"/>
            </a:pPr>
            <a:r>
              <a:rPr lang="en-IN" sz="2800" dirty="0">
                <a:solidFill>
                  <a:schemeClr val="bg1"/>
                </a:solidFill>
                <a:latin typeface="Andalus" pitchFamily="18" charset="-78"/>
                <a:cs typeface="Andalus" pitchFamily="18" charset="-78"/>
              </a:rPr>
              <a:t>CGST, UTGST, IGST &amp; Compensation Acts</a:t>
            </a:r>
            <a:endParaRPr lang="en-IN" sz="2800" dirty="0">
              <a:solidFill>
                <a:schemeClr val="bg1"/>
              </a:solidFill>
              <a:latin typeface="Andalus" pitchFamily="18" charset="-78"/>
              <a:cs typeface="Andalus" pitchFamily="18" charset="-78"/>
            </a:endParaRPr>
          </a:p>
          <a:p>
            <a:pPr marL="265113" indent="-265113">
              <a:buFont typeface="Arial" pitchFamily="34" charset="0"/>
              <a:buChar char="•"/>
            </a:pPr>
            <a:r>
              <a:rPr lang="en-IN" sz="2800" dirty="0">
                <a:solidFill>
                  <a:schemeClr val="bg1"/>
                </a:solidFill>
                <a:latin typeface="Andalus" pitchFamily="18" charset="-78"/>
                <a:cs typeface="Andalus" pitchFamily="18" charset="-78"/>
              </a:rPr>
              <a:t>CGST Rules</a:t>
            </a:r>
          </a:p>
          <a:p>
            <a:pPr marL="265113" indent="-265113">
              <a:buFont typeface="Arial" pitchFamily="34" charset="0"/>
              <a:buChar char="•"/>
            </a:pPr>
            <a:r>
              <a:rPr lang="en-IN" sz="2800" dirty="0">
                <a:solidFill>
                  <a:schemeClr val="bg1"/>
                </a:solidFill>
                <a:latin typeface="Andalus" pitchFamily="18" charset="-78"/>
                <a:cs typeface="Andalus" pitchFamily="18" charset="-78"/>
              </a:rPr>
              <a:t>Constitutional Amendment Act</a:t>
            </a:r>
          </a:p>
        </p:txBody>
      </p:sp>
    </p:spTree>
    <p:extLst>
      <p:ext uri="{BB962C8B-B14F-4D97-AF65-F5344CB8AC3E}">
        <p14:creationId xmlns:p14="http://schemas.microsoft.com/office/powerpoint/2010/main" val="41298897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22880" y="84819"/>
            <a:ext cx="7600950" cy="646331"/>
          </a:xfrm>
          <a:prstGeom prst="rect">
            <a:avLst/>
          </a:prstGeom>
          <a:noFill/>
        </p:spPr>
        <p:txBody>
          <a:bodyPr wrap="square" rtlCol="0">
            <a:spAutoFit/>
          </a:bodyPr>
          <a:lstStyle/>
          <a:p>
            <a:r>
              <a:rPr lang="en-US" sz="3600" b="1" dirty="0">
                <a:solidFill>
                  <a:srgbClr val="002060"/>
                </a:solidFill>
                <a:latin typeface="Andalus" pitchFamily="18" charset="-78"/>
                <a:cs typeface="Andalus" pitchFamily="18" charset="-78"/>
              </a:rPr>
              <a:t>Transitional Provisions </a:t>
            </a:r>
            <a:endParaRPr lang="en-US" sz="3600" b="1" dirty="0">
              <a:solidFill>
                <a:srgbClr val="002060"/>
              </a:solidFill>
              <a:latin typeface="Andalus" pitchFamily="18" charset="-78"/>
              <a:cs typeface="Andalus" pitchFamily="18" charset="-78"/>
            </a:endParaRPr>
          </a:p>
        </p:txBody>
      </p:sp>
      <p:grpSp>
        <p:nvGrpSpPr>
          <p:cNvPr id="6" name="Group 50"/>
          <p:cNvGrpSpPr/>
          <p:nvPr/>
        </p:nvGrpSpPr>
        <p:grpSpPr>
          <a:xfrm>
            <a:off x="575365" y="951668"/>
            <a:ext cx="11297548" cy="5393715"/>
            <a:chOff x="304798" y="951667"/>
            <a:chExt cx="9014938" cy="5393715"/>
          </a:xfrm>
        </p:grpSpPr>
        <p:grpSp>
          <p:nvGrpSpPr>
            <p:cNvPr id="7" name="Group 49"/>
            <p:cNvGrpSpPr/>
            <p:nvPr/>
          </p:nvGrpSpPr>
          <p:grpSpPr>
            <a:xfrm>
              <a:off x="304799" y="951667"/>
              <a:ext cx="6137565" cy="891652"/>
              <a:chOff x="304799" y="951667"/>
              <a:chExt cx="6137565" cy="891652"/>
            </a:xfrm>
          </p:grpSpPr>
          <p:cxnSp>
            <p:nvCxnSpPr>
              <p:cNvPr id="3" name="Straight Arrow Connector 2"/>
              <p:cNvCxnSpPr/>
              <p:nvPr/>
            </p:nvCxnSpPr>
            <p:spPr>
              <a:xfrm flipV="1">
                <a:off x="658095" y="1842655"/>
                <a:ext cx="5784269" cy="664"/>
              </a:xfrm>
              <a:prstGeom prst="straightConnector1">
                <a:avLst/>
              </a:prstGeom>
              <a:ln w="25400">
                <a:solidFill>
                  <a:srgbClr val="002060"/>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04799" y="951667"/>
                <a:ext cx="429491" cy="89165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2</a:t>
                </a:r>
                <a:endParaRPr lang="en-US" dirty="0">
                  <a:solidFill>
                    <a:schemeClr val="bg1"/>
                  </a:solidFill>
                </a:endParaRPr>
              </a:p>
            </p:txBody>
          </p:sp>
        </p:grpSp>
        <p:sp>
          <p:nvSpPr>
            <p:cNvPr id="40" name="TextBox 39"/>
            <p:cNvSpPr txBox="1"/>
            <p:nvPr/>
          </p:nvSpPr>
          <p:spPr>
            <a:xfrm>
              <a:off x="704871" y="1004392"/>
              <a:ext cx="8614865" cy="830997"/>
            </a:xfrm>
            <a:prstGeom prst="rect">
              <a:avLst/>
            </a:prstGeom>
            <a:noFill/>
          </p:spPr>
          <p:txBody>
            <a:bodyPr wrap="square" rtlCol="0">
              <a:spAutoFit/>
            </a:bodyPr>
            <a:lstStyle/>
            <a:p>
              <a:r>
                <a:rPr lang="en-US" sz="2400" dirty="0">
                  <a:latin typeface="Andalus" pitchFamily="18" charset="-78"/>
                  <a:cs typeface="Andalus" pitchFamily="18" charset="-78"/>
                </a:rPr>
                <a:t>I was registered under existing laws. What about </a:t>
              </a:r>
              <a:r>
                <a:rPr lang="en-US" sz="2400" dirty="0">
                  <a:solidFill>
                    <a:srgbClr val="FF0000"/>
                  </a:solidFill>
                  <a:latin typeface="Andalus" pitchFamily="18" charset="-78"/>
                  <a:cs typeface="Andalus" pitchFamily="18" charset="-78"/>
                </a:rPr>
                <a:t>un-availed credit of Capital goods</a:t>
              </a:r>
              <a:r>
                <a:rPr lang="en-US" sz="2400" dirty="0">
                  <a:latin typeface="Andalus" pitchFamily="18" charset="-78"/>
                  <a:cs typeface="Andalus" pitchFamily="18" charset="-78"/>
                </a:rPr>
                <a:t> not carried forward in return?</a:t>
              </a:r>
              <a:endParaRPr lang="en-US" sz="2400" dirty="0">
                <a:latin typeface="Andalus" pitchFamily="18" charset="-78"/>
                <a:cs typeface="Andalus" pitchFamily="18" charset="-78"/>
              </a:endParaRPr>
            </a:p>
          </p:txBody>
        </p:sp>
        <p:sp>
          <p:nvSpPr>
            <p:cNvPr id="2" name="Rectangle 1"/>
            <p:cNvSpPr/>
            <p:nvPr/>
          </p:nvSpPr>
          <p:spPr>
            <a:xfrm>
              <a:off x="304798" y="2133600"/>
              <a:ext cx="8695336" cy="421178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2800" dirty="0">
                  <a:latin typeface="Andalus" pitchFamily="18" charset="-78"/>
                  <a:cs typeface="Andalus" pitchFamily="18" charset="-78"/>
                </a:rPr>
                <a:t>You’ll get ITC of un-availed amount of duty paid on capital </a:t>
              </a:r>
              <a:r>
                <a:rPr lang="en-GB" sz="2800" dirty="0">
                  <a:latin typeface="Andalus" pitchFamily="18" charset="-78"/>
                  <a:cs typeface="Andalus" pitchFamily="18" charset="-78"/>
                </a:rPr>
                <a:t>g</a:t>
              </a:r>
              <a:r>
                <a:rPr lang="en-GB" sz="2800" dirty="0">
                  <a:latin typeface="Andalus" pitchFamily="18" charset="-78"/>
                  <a:cs typeface="Andalus" pitchFamily="18" charset="-78"/>
                </a:rPr>
                <a:t>oods not carried forward in the return but relevant details need to be filled in table 6 of GST TRAN-1 on common portal up to 30th September, 2017</a:t>
              </a:r>
            </a:p>
          </p:txBody>
        </p:sp>
      </p:grpSp>
      <p:sp>
        <p:nvSpPr>
          <p:cNvPr id="5" name="Slide Number Placeholder 4"/>
          <p:cNvSpPr>
            <a:spLocks noGrp="1"/>
          </p:cNvSpPr>
          <p:nvPr>
            <p:ph type="sldNum" sz="quarter" idx="12"/>
          </p:nvPr>
        </p:nvSpPr>
        <p:spPr/>
        <p:txBody>
          <a:bodyPr/>
          <a:lstStyle/>
          <a:p>
            <a:fld id="{6E89A129-2810-4121-97A1-215370DB2F83}" type="slidenum">
              <a:rPr lang="en-US" smtClean="0"/>
              <a:pPr/>
              <a:t>3</a:t>
            </a:fld>
            <a:endParaRPr lang="en-US"/>
          </a:p>
        </p:txBody>
      </p:sp>
    </p:spTree>
    <p:extLst>
      <p:ext uri="{BB962C8B-B14F-4D97-AF65-F5344CB8AC3E}">
        <p14:creationId xmlns:p14="http://schemas.microsoft.com/office/powerpoint/2010/main" val="32742336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22880" y="84819"/>
            <a:ext cx="7600950" cy="646331"/>
          </a:xfrm>
          <a:prstGeom prst="rect">
            <a:avLst/>
          </a:prstGeom>
          <a:noFill/>
        </p:spPr>
        <p:txBody>
          <a:bodyPr wrap="square" rtlCol="0">
            <a:spAutoFit/>
          </a:bodyPr>
          <a:lstStyle/>
          <a:p>
            <a:r>
              <a:rPr lang="en-US" sz="3600" b="1" dirty="0">
                <a:solidFill>
                  <a:srgbClr val="002060"/>
                </a:solidFill>
                <a:latin typeface="Andalus" pitchFamily="18" charset="-78"/>
                <a:cs typeface="Andalus" pitchFamily="18" charset="-78"/>
              </a:rPr>
              <a:t>Transitional Provisions</a:t>
            </a:r>
            <a:endParaRPr lang="en-US" sz="3600" b="1" dirty="0">
              <a:solidFill>
                <a:srgbClr val="002060"/>
              </a:solidFill>
              <a:latin typeface="Andalus" pitchFamily="18" charset="-78"/>
              <a:cs typeface="Andalus" pitchFamily="18" charset="-78"/>
            </a:endParaRPr>
          </a:p>
        </p:txBody>
      </p:sp>
      <p:grpSp>
        <p:nvGrpSpPr>
          <p:cNvPr id="6" name="Group 50"/>
          <p:cNvGrpSpPr/>
          <p:nvPr/>
        </p:nvGrpSpPr>
        <p:grpSpPr>
          <a:xfrm>
            <a:off x="471488" y="951668"/>
            <a:ext cx="11315700" cy="5393715"/>
            <a:chOff x="304799" y="951667"/>
            <a:chExt cx="8617529" cy="5393715"/>
          </a:xfrm>
        </p:grpSpPr>
        <p:grpSp>
          <p:nvGrpSpPr>
            <p:cNvPr id="7" name="Group 49"/>
            <p:cNvGrpSpPr/>
            <p:nvPr/>
          </p:nvGrpSpPr>
          <p:grpSpPr>
            <a:xfrm>
              <a:off x="304799" y="951667"/>
              <a:ext cx="6137565" cy="891652"/>
              <a:chOff x="304799" y="951667"/>
              <a:chExt cx="6137565" cy="891652"/>
            </a:xfrm>
          </p:grpSpPr>
          <p:cxnSp>
            <p:nvCxnSpPr>
              <p:cNvPr id="3" name="Straight Arrow Connector 2"/>
              <p:cNvCxnSpPr/>
              <p:nvPr/>
            </p:nvCxnSpPr>
            <p:spPr>
              <a:xfrm flipV="1">
                <a:off x="658095" y="1842655"/>
                <a:ext cx="5784269" cy="664"/>
              </a:xfrm>
              <a:prstGeom prst="straightConnector1">
                <a:avLst/>
              </a:prstGeom>
              <a:ln w="25400">
                <a:solidFill>
                  <a:srgbClr val="002060"/>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04799" y="951667"/>
                <a:ext cx="429491" cy="89165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3</a:t>
                </a:r>
                <a:endParaRPr lang="en-US" dirty="0">
                  <a:solidFill>
                    <a:schemeClr val="bg1"/>
                  </a:solidFill>
                </a:endParaRPr>
              </a:p>
            </p:txBody>
          </p:sp>
        </p:grpSp>
        <p:sp>
          <p:nvSpPr>
            <p:cNvPr id="40" name="TextBox 39"/>
            <p:cNvSpPr txBox="1"/>
            <p:nvPr/>
          </p:nvSpPr>
          <p:spPr>
            <a:xfrm>
              <a:off x="704872" y="1004392"/>
              <a:ext cx="8217456" cy="830997"/>
            </a:xfrm>
            <a:prstGeom prst="rect">
              <a:avLst/>
            </a:prstGeom>
            <a:noFill/>
          </p:spPr>
          <p:txBody>
            <a:bodyPr wrap="square" rtlCol="0">
              <a:spAutoFit/>
            </a:bodyPr>
            <a:lstStyle/>
            <a:p>
              <a:r>
                <a:rPr lang="en-US" sz="2400" dirty="0">
                  <a:latin typeface="Andalus" pitchFamily="18" charset="-78"/>
                  <a:cs typeface="Andalus" pitchFamily="18" charset="-78"/>
                </a:rPr>
                <a:t>I was a small business </a:t>
              </a:r>
              <a:r>
                <a:rPr lang="en-US" sz="2400" dirty="0">
                  <a:solidFill>
                    <a:srgbClr val="FF0000"/>
                  </a:solidFill>
                  <a:latin typeface="Andalus" pitchFamily="18" charset="-78"/>
                  <a:cs typeface="Andalus" pitchFamily="18" charset="-78"/>
                </a:rPr>
                <a:t>unregistered under existing laws</a:t>
              </a:r>
              <a:r>
                <a:rPr lang="en-US" sz="2400" dirty="0">
                  <a:latin typeface="Andalus" pitchFamily="18" charset="-78"/>
                  <a:cs typeface="Andalus" pitchFamily="18" charset="-78"/>
                </a:rPr>
                <a:t>. Will I get ITC if I </a:t>
              </a:r>
              <a:r>
                <a:rPr lang="en-US" sz="2400" dirty="0">
                  <a:solidFill>
                    <a:srgbClr val="FF0000"/>
                  </a:solidFill>
                  <a:latin typeface="Andalus" pitchFamily="18" charset="-78"/>
                  <a:cs typeface="Andalus" pitchFamily="18" charset="-78"/>
                </a:rPr>
                <a:t>register as normal taxpayer</a:t>
              </a:r>
              <a:r>
                <a:rPr lang="en-US" sz="2400" dirty="0">
                  <a:latin typeface="Andalus" pitchFamily="18" charset="-78"/>
                  <a:cs typeface="Andalus" pitchFamily="18" charset="-78"/>
                </a:rPr>
                <a:t>?</a:t>
              </a:r>
              <a:endParaRPr lang="en-US" sz="2400" dirty="0">
                <a:latin typeface="Andalus" pitchFamily="18" charset="-78"/>
                <a:cs typeface="Andalus" pitchFamily="18" charset="-78"/>
              </a:endParaRPr>
            </a:p>
          </p:txBody>
        </p:sp>
        <p:sp>
          <p:nvSpPr>
            <p:cNvPr id="2" name="Rectangle 1"/>
            <p:cNvSpPr/>
            <p:nvPr/>
          </p:nvSpPr>
          <p:spPr>
            <a:xfrm>
              <a:off x="304799" y="2133600"/>
              <a:ext cx="8288939" cy="421178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2800" dirty="0">
                  <a:latin typeface="Andalus" pitchFamily="18" charset="-78"/>
                  <a:cs typeface="Andalus" pitchFamily="18" charset="-78"/>
                </a:rPr>
                <a:t>Yes. Credit of eligible duties in respect of inputs held in stock and inputs contained in semi-finished or finished goods held in stock on 01st July, 2017 will be available </a:t>
              </a:r>
              <a:r>
                <a:rPr lang="en-GB" sz="2800" dirty="0">
                  <a:latin typeface="Andalus" pitchFamily="18" charset="-78"/>
                  <a:cs typeface="Andalus" pitchFamily="18" charset="-78"/>
                </a:rPr>
                <a:t>subject to specified </a:t>
              </a:r>
              <a:r>
                <a:rPr lang="en-GB" sz="2800" dirty="0">
                  <a:latin typeface="Andalus" pitchFamily="18" charset="-78"/>
                  <a:cs typeface="Andalus" pitchFamily="18" charset="-78"/>
                </a:rPr>
                <a:t>conditions</a:t>
              </a:r>
              <a:r>
                <a:rPr lang="en-GB" sz="2800" dirty="0">
                  <a:latin typeface="Andalus" pitchFamily="18" charset="-78"/>
                  <a:cs typeface="Andalus" pitchFamily="18" charset="-78"/>
                </a:rPr>
                <a:t>:</a:t>
              </a:r>
              <a:endParaRPr lang="en-US" sz="2800" dirty="0">
                <a:latin typeface="Andalus" pitchFamily="18" charset="-78"/>
                <a:cs typeface="Andalus" pitchFamily="18" charset="-78"/>
              </a:endParaRPr>
            </a:p>
          </p:txBody>
        </p:sp>
      </p:grpSp>
      <p:sp>
        <p:nvSpPr>
          <p:cNvPr id="5" name="Slide Number Placeholder 4"/>
          <p:cNvSpPr>
            <a:spLocks noGrp="1"/>
          </p:cNvSpPr>
          <p:nvPr>
            <p:ph type="sldNum" sz="quarter" idx="12"/>
          </p:nvPr>
        </p:nvSpPr>
        <p:spPr/>
        <p:txBody>
          <a:bodyPr/>
          <a:lstStyle/>
          <a:p>
            <a:fld id="{6E89A129-2810-4121-97A1-215370DB2F83}" type="slidenum">
              <a:rPr lang="en-US" smtClean="0"/>
              <a:pPr/>
              <a:t>4</a:t>
            </a:fld>
            <a:endParaRPr lang="en-US"/>
          </a:p>
        </p:txBody>
      </p:sp>
    </p:spTree>
    <p:extLst>
      <p:ext uri="{BB962C8B-B14F-4D97-AF65-F5344CB8AC3E}">
        <p14:creationId xmlns:p14="http://schemas.microsoft.com/office/powerpoint/2010/main" val="32742336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22880" y="84819"/>
            <a:ext cx="7600950" cy="646331"/>
          </a:xfrm>
          <a:prstGeom prst="rect">
            <a:avLst/>
          </a:prstGeom>
          <a:noFill/>
        </p:spPr>
        <p:txBody>
          <a:bodyPr wrap="square" rtlCol="0">
            <a:spAutoFit/>
          </a:bodyPr>
          <a:lstStyle/>
          <a:p>
            <a:r>
              <a:rPr lang="en-US" sz="3600" b="1" dirty="0">
                <a:solidFill>
                  <a:srgbClr val="002060"/>
                </a:solidFill>
                <a:latin typeface="Andalus" pitchFamily="18" charset="-78"/>
                <a:cs typeface="Andalus" pitchFamily="18" charset="-78"/>
              </a:rPr>
              <a:t>Transitional Provisions</a:t>
            </a:r>
            <a:endParaRPr lang="en-US" sz="3600" b="1" dirty="0">
              <a:solidFill>
                <a:srgbClr val="002060"/>
              </a:solidFill>
              <a:latin typeface="Andalus" pitchFamily="18" charset="-78"/>
              <a:cs typeface="Andalus" pitchFamily="18" charset="-78"/>
            </a:endParaRPr>
          </a:p>
        </p:txBody>
      </p:sp>
      <p:grpSp>
        <p:nvGrpSpPr>
          <p:cNvPr id="6" name="Group 50"/>
          <p:cNvGrpSpPr/>
          <p:nvPr/>
        </p:nvGrpSpPr>
        <p:grpSpPr>
          <a:xfrm>
            <a:off x="575365" y="951668"/>
            <a:ext cx="11054660" cy="5393715"/>
            <a:chOff x="304799" y="951667"/>
            <a:chExt cx="8617529" cy="5393715"/>
          </a:xfrm>
        </p:grpSpPr>
        <p:grpSp>
          <p:nvGrpSpPr>
            <p:cNvPr id="7" name="Group 49"/>
            <p:cNvGrpSpPr/>
            <p:nvPr/>
          </p:nvGrpSpPr>
          <p:grpSpPr>
            <a:xfrm>
              <a:off x="304799" y="951667"/>
              <a:ext cx="6137565" cy="891652"/>
              <a:chOff x="304799" y="951667"/>
              <a:chExt cx="6137565" cy="891652"/>
            </a:xfrm>
          </p:grpSpPr>
          <p:cxnSp>
            <p:nvCxnSpPr>
              <p:cNvPr id="3" name="Straight Arrow Connector 2"/>
              <p:cNvCxnSpPr/>
              <p:nvPr/>
            </p:nvCxnSpPr>
            <p:spPr>
              <a:xfrm flipV="1">
                <a:off x="658095" y="1842655"/>
                <a:ext cx="5784269" cy="664"/>
              </a:xfrm>
              <a:prstGeom prst="straightConnector1">
                <a:avLst/>
              </a:prstGeom>
              <a:ln w="25400">
                <a:solidFill>
                  <a:srgbClr val="002060"/>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04799" y="951667"/>
                <a:ext cx="429491" cy="89165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4</a:t>
                </a:r>
              </a:p>
            </p:txBody>
          </p:sp>
        </p:grpSp>
        <p:sp>
          <p:nvSpPr>
            <p:cNvPr id="40" name="TextBox 39"/>
            <p:cNvSpPr txBox="1"/>
            <p:nvPr/>
          </p:nvSpPr>
          <p:spPr>
            <a:xfrm>
              <a:off x="704872" y="1004392"/>
              <a:ext cx="8217456" cy="830997"/>
            </a:xfrm>
            <a:prstGeom prst="rect">
              <a:avLst/>
            </a:prstGeom>
            <a:noFill/>
          </p:spPr>
          <p:txBody>
            <a:bodyPr wrap="square" rtlCol="0">
              <a:spAutoFit/>
            </a:bodyPr>
            <a:lstStyle/>
            <a:p>
              <a:r>
                <a:rPr lang="en-US" sz="2400" dirty="0">
                  <a:latin typeface="Andalus" pitchFamily="18" charset="-78"/>
                  <a:cs typeface="Andalus" pitchFamily="18" charset="-78"/>
                </a:rPr>
                <a:t>I was registered under existing law as composition taxpayer. Will I get ITC if </a:t>
              </a:r>
              <a:r>
                <a:rPr lang="en-US" sz="2400" dirty="0">
                  <a:solidFill>
                    <a:srgbClr val="FF0000"/>
                  </a:solidFill>
                  <a:latin typeface="Andalus" pitchFamily="18" charset="-78"/>
                  <a:cs typeface="Andalus" pitchFamily="18" charset="-78"/>
                </a:rPr>
                <a:t>I register as a normal taxpayer</a:t>
              </a:r>
              <a:r>
                <a:rPr lang="en-US" sz="2400" dirty="0">
                  <a:latin typeface="Andalus" pitchFamily="18" charset="-78"/>
                  <a:cs typeface="Andalus" pitchFamily="18" charset="-78"/>
                </a:rPr>
                <a:t>?</a:t>
              </a:r>
              <a:endParaRPr lang="en-US" sz="2400" dirty="0">
                <a:latin typeface="Andalus" pitchFamily="18" charset="-78"/>
                <a:cs typeface="Andalus" pitchFamily="18" charset="-78"/>
              </a:endParaRPr>
            </a:p>
          </p:txBody>
        </p:sp>
        <p:sp>
          <p:nvSpPr>
            <p:cNvPr id="2" name="Rectangle 1"/>
            <p:cNvSpPr/>
            <p:nvPr/>
          </p:nvSpPr>
          <p:spPr>
            <a:xfrm>
              <a:off x="304799" y="2133600"/>
              <a:ext cx="8617529" cy="421178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2800" dirty="0">
                  <a:latin typeface="Andalus" pitchFamily="18" charset="-78"/>
                  <a:cs typeface="Andalus" pitchFamily="18" charset="-78"/>
                </a:rPr>
                <a:t>Yes. Credit of eligible duties in respect of inputs held in stock and inputs contained in semi-finished or finished goods held in stock on 01st July, 2017 will be available subject to specified conditions:</a:t>
              </a:r>
              <a:endParaRPr lang="en-US" sz="2800" dirty="0">
                <a:latin typeface="Andalus" pitchFamily="18" charset="-78"/>
                <a:cs typeface="Andalus" pitchFamily="18" charset="-78"/>
              </a:endParaRPr>
            </a:p>
            <a:p>
              <a:pPr algn="ctr"/>
              <a:endParaRPr lang="en-US" sz="2800" dirty="0"/>
            </a:p>
          </p:txBody>
        </p:sp>
      </p:grpSp>
      <p:sp>
        <p:nvSpPr>
          <p:cNvPr id="5" name="Slide Number Placeholder 4"/>
          <p:cNvSpPr>
            <a:spLocks noGrp="1"/>
          </p:cNvSpPr>
          <p:nvPr>
            <p:ph type="sldNum" sz="quarter" idx="12"/>
          </p:nvPr>
        </p:nvSpPr>
        <p:spPr/>
        <p:txBody>
          <a:bodyPr/>
          <a:lstStyle/>
          <a:p>
            <a:fld id="{6E89A129-2810-4121-97A1-215370DB2F83}" type="slidenum">
              <a:rPr lang="en-US" smtClean="0"/>
              <a:pPr/>
              <a:t>5</a:t>
            </a:fld>
            <a:endParaRPr lang="en-US"/>
          </a:p>
        </p:txBody>
      </p:sp>
    </p:spTree>
    <p:extLst>
      <p:ext uri="{BB962C8B-B14F-4D97-AF65-F5344CB8AC3E}">
        <p14:creationId xmlns:p14="http://schemas.microsoft.com/office/powerpoint/2010/main" val="32742336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22880" y="84819"/>
            <a:ext cx="7600950" cy="646331"/>
          </a:xfrm>
          <a:prstGeom prst="rect">
            <a:avLst/>
          </a:prstGeom>
          <a:noFill/>
        </p:spPr>
        <p:txBody>
          <a:bodyPr wrap="square" rtlCol="0">
            <a:spAutoFit/>
          </a:bodyPr>
          <a:lstStyle/>
          <a:p>
            <a:r>
              <a:rPr lang="en-US" sz="3600" b="1" dirty="0">
                <a:solidFill>
                  <a:srgbClr val="002060"/>
                </a:solidFill>
                <a:latin typeface="Andalus" pitchFamily="18" charset="-78"/>
                <a:cs typeface="Andalus" pitchFamily="18" charset="-78"/>
              </a:rPr>
              <a:t>Transitional Provisions</a:t>
            </a:r>
            <a:endParaRPr lang="en-US" sz="3600" b="1" dirty="0">
              <a:solidFill>
                <a:srgbClr val="002060"/>
              </a:solidFill>
              <a:latin typeface="Andalus" pitchFamily="18" charset="-78"/>
              <a:cs typeface="Andalus" pitchFamily="18" charset="-78"/>
            </a:endParaRPr>
          </a:p>
        </p:txBody>
      </p:sp>
      <p:grpSp>
        <p:nvGrpSpPr>
          <p:cNvPr id="6" name="Group 50"/>
          <p:cNvGrpSpPr/>
          <p:nvPr/>
        </p:nvGrpSpPr>
        <p:grpSpPr>
          <a:xfrm>
            <a:off x="575365" y="951668"/>
            <a:ext cx="11054659" cy="5393715"/>
            <a:chOff x="304799" y="951667"/>
            <a:chExt cx="8839201" cy="5393715"/>
          </a:xfrm>
        </p:grpSpPr>
        <p:grpSp>
          <p:nvGrpSpPr>
            <p:cNvPr id="7" name="Group 49"/>
            <p:cNvGrpSpPr/>
            <p:nvPr/>
          </p:nvGrpSpPr>
          <p:grpSpPr>
            <a:xfrm>
              <a:off x="304799" y="951667"/>
              <a:ext cx="6137565" cy="891652"/>
              <a:chOff x="304799" y="951667"/>
              <a:chExt cx="6137565" cy="891652"/>
            </a:xfrm>
          </p:grpSpPr>
          <p:cxnSp>
            <p:nvCxnSpPr>
              <p:cNvPr id="3" name="Straight Arrow Connector 2"/>
              <p:cNvCxnSpPr/>
              <p:nvPr/>
            </p:nvCxnSpPr>
            <p:spPr>
              <a:xfrm flipV="1">
                <a:off x="658095" y="1842655"/>
                <a:ext cx="5784269" cy="664"/>
              </a:xfrm>
              <a:prstGeom prst="straightConnector1">
                <a:avLst/>
              </a:prstGeom>
              <a:ln w="25400">
                <a:solidFill>
                  <a:srgbClr val="002060"/>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04799" y="951667"/>
                <a:ext cx="429491" cy="89165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5</a:t>
                </a:r>
                <a:endParaRPr lang="en-US" dirty="0">
                  <a:solidFill>
                    <a:schemeClr val="bg1"/>
                  </a:solidFill>
                </a:endParaRPr>
              </a:p>
            </p:txBody>
          </p:sp>
        </p:grpSp>
        <p:sp>
          <p:nvSpPr>
            <p:cNvPr id="40" name="TextBox 39"/>
            <p:cNvSpPr txBox="1"/>
            <p:nvPr/>
          </p:nvSpPr>
          <p:spPr>
            <a:xfrm>
              <a:off x="704872" y="1004392"/>
              <a:ext cx="8439128" cy="830997"/>
            </a:xfrm>
            <a:prstGeom prst="rect">
              <a:avLst/>
            </a:prstGeom>
            <a:noFill/>
          </p:spPr>
          <p:txBody>
            <a:bodyPr wrap="square" rtlCol="0">
              <a:spAutoFit/>
            </a:bodyPr>
            <a:lstStyle/>
            <a:p>
              <a:r>
                <a:rPr lang="en-US" sz="2400" dirty="0">
                  <a:latin typeface="Andalus" pitchFamily="18" charset="-78"/>
                  <a:cs typeface="Andalus" pitchFamily="18" charset="-78"/>
                </a:rPr>
                <a:t>My supplies were exempt under existing law. Can I claim ITC </a:t>
              </a:r>
              <a:r>
                <a:rPr lang="en-US" sz="2400" dirty="0">
                  <a:solidFill>
                    <a:srgbClr val="FF0000"/>
                  </a:solidFill>
                  <a:latin typeface="Andalus" pitchFamily="18" charset="-78"/>
                  <a:cs typeface="Andalus" pitchFamily="18" charset="-78"/>
                </a:rPr>
                <a:t>if my goods becoming taxable in GST</a:t>
              </a:r>
              <a:r>
                <a:rPr lang="en-US" sz="2400" dirty="0">
                  <a:latin typeface="Andalus" pitchFamily="18" charset="-78"/>
                  <a:cs typeface="Andalus" pitchFamily="18" charset="-78"/>
                </a:rPr>
                <a:t>?</a:t>
              </a:r>
              <a:endParaRPr lang="en-US" sz="2400" dirty="0">
                <a:latin typeface="Andalus" pitchFamily="18" charset="-78"/>
                <a:cs typeface="Andalus" pitchFamily="18" charset="-78"/>
              </a:endParaRPr>
            </a:p>
          </p:txBody>
        </p:sp>
        <p:sp>
          <p:nvSpPr>
            <p:cNvPr id="2" name="Rectangle 1"/>
            <p:cNvSpPr/>
            <p:nvPr/>
          </p:nvSpPr>
          <p:spPr>
            <a:xfrm>
              <a:off x="304799" y="2133600"/>
              <a:ext cx="8683738" cy="421178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2800" dirty="0">
                  <a:latin typeface="Andalus" pitchFamily="18" charset="-78"/>
                  <a:cs typeface="Andalus" pitchFamily="18" charset="-78"/>
                </a:rPr>
                <a:t>Yes. Credit of eligible duties in respect of inputs held in stock and inputs contained in semi-finished or finished goods held in stock on 01st July, 2017 will be available </a:t>
              </a:r>
              <a:r>
                <a:rPr lang="en-GB" sz="2800" dirty="0">
                  <a:latin typeface="Andalus" pitchFamily="18" charset="-78"/>
                  <a:cs typeface="Andalus" pitchFamily="18" charset="-78"/>
                </a:rPr>
                <a:t>subject to specified </a:t>
              </a:r>
              <a:r>
                <a:rPr lang="en-GB" sz="2800" dirty="0">
                  <a:latin typeface="Andalus" pitchFamily="18" charset="-78"/>
                  <a:cs typeface="Andalus" pitchFamily="18" charset="-78"/>
                </a:rPr>
                <a:t>conditions:</a:t>
              </a:r>
              <a:endParaRPr lang="en-US" sz="2800" dirty="0">
                <a:latin typeface="Andalus" pitchFamily="18" charset="-78"/>
                <a:cs typeface="Andalus" pitchFamily="18" charset="-78"/>
              </a:endParaRPr>
            </a:p>
          </p:txBody>
        </p:sp>
      </p:grpSp>
      <p:sp>
        <p:nvSpPr>
          <p:cNvPr id="5" name="Slide Number Placeholder 4"/>
          <p:cNvSpPr>
            <a:spLocks noGrp="1"/>
          </p:cNvSpPr>
          <p:nvPr>
            <p:ph type="sldNum" sz="quarter" idx="12"/>
          </p:nvPr>
        </p:nvSpPr>
        <p:spPr/>
        <p:txBody>
          <a:bodyPr/>
          <a:lstStyle/>
          <a:p>
            <a:fld id="{6E89A129-2810-4121-97A1-215370DB2F83}" type="slidenum">
              <a:rPr lang="en-US" smtClean="0"/>
              <a:pPr/>
              <a:t>6</a:t>
            </a:fld>
            <a:endParaRPr lang="en-US"/>
          </a:p>
        </p:txBody>
      </p:sp>
    </p:spTree>
    <p:extLst>
      <p:ext uri="{BB962C8B-B14F-4D97-AF65-F5344CB8AC3E}">
        <p14:creationId xmlns:p14="http://schemas.microsoft.com/office/powerpoint/2010/main" val="23881096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22880" y="84819"/>
            <a:ext cx="7600950" cy="646331"/>
          </a:xfrm>
          <a:prstGeom prst="rect">
            <a:avLst/>
          </a:prstGeom>
          <a:noFill/>
        </p:spPr>
        <p:txBody>
          <a:bodyPr wrap="square" rtlCol="0">
            <a:spAutoFit/>
          </a:bodyPr>
          <a:lstStyle/>
          <a:p>
            <a:r>
              <a:rPr lang="en-US" sz="3600" b="1" dirty="0">
                <a:solidFill>
                  <a:srgbClr val="002060"/>
                </a:solidFill>
                <a:latin typeface="Andalus" pitchFamily="18" charset="-78"/>
                <a:cs typeface="Andalus" pitchFamily="18" charset="-78"/>
              </a:rPr>
              <a:t>Transitional Provisions</a:t>
            </a:r>
            <a:endParaRPr lang="en-US" sz="3600" b="1" dirty="0">
              <a:solidFill>
                <a:srgbClr val="002060"/>
              </a:solidFill>
              <a:latin typeface="Andalus" pitchFamily="18" charset="-78"/>
              <a:cs typeface="Andalus" pitchFamily="18" charset="-78"/>
            </a:endParaRPr>
          </a:p>
        </p:txBody>
      </p:sp>
      <p:grpSp>
        <p:nvGrpSpPr>
          <p:cNvPr id="6" name="Group 50"/>
          <p:cNvGrpSpPr/>
          <p:nvPr/>
        </p:nvGrpSpPr>
        <p:grpSpPr>
          <a:xfrm>
            <a:off x="575365" y="951668"/>
            <a:ext cx="11197535" cy="5393715"/>
            <a:chOff x="304798" y="951667"/>
            <a:chExt cx="9173668" cy="5393715"/>
          </a:xfrm>
        </p:grpSpPr>
        <p:grpSp>
          <p:nvGrpSpPr>
            <p:cNvPr id="7" name="Group 49"/>
            <p:cNvGrpSpPr/>
            <p:nvPr/>
          </p:nvGrpSpPr>
          <p:grpSpPr>
            <a:xfrm>
              <a:off x="304799" y="951667"/>
              <a:ext cx="6137565" cy="891652"/>
              <a:chOff x="304799" y="951667"/>
              <a:chExt cx="6137565" cy="891652"/>
            </a:xfrm>
          </p:grpSpPr>
          <p:cxnSp>
            <p:nvCxnSpPr>
              <p:cNvPr id="3" name="Straight Arrow Connector 2"/>
              <p:cNvCxnSpPr/>
              <p:nvPr/>
            </p:nvCxnSpPr>
            <p:spPr>
              <a:xfrm flipV="1">
                <a:off x="658095" y="1842655"/>
                <a:ext cx="5784269" cy="664"/>
              </a:xfrm>
              <a:prstGeom prst="straightConnector1">
                <a:avLst/>
              </a:prstGeom>
              <a:ln w="25400">
                <a:solidFill>
                  <a:srgbClr val="002060"/>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04799" y="951667"/>
                <a:ext cx="429491" cy="89165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6</a:t>
                </a:r>
              </a:p>
            </p:txBody>
          </p:sp>
        </p:grpSp>
        <p:sp>
          <p:nvSpPr>
            <p:cNvPr id="40" name="TextBox 39"/>
            <p:cNvSpPr txBox="1"/>
            <p:nvPr/>
          </p:nvSpPr>
          <p:spPr>
            <a:xfrm>
              <a:off x="704871" y="1004392"/>
              <a:ext cx="8773595" cy="830997"/>
            </a:xfrm>
            <a:prstGeom prst="rect">
              <a:avLst/>
            </a:prstGeom>
            <a:noFill/>
          </p:spPr>
          <p:txBody>
            <a:bodyPr wrap="square" rtlCol="0">
              <a:spAutoFit/>
            </a:bodyPr>
            <a:lstStyle/>
            <a:p>
              <a:r>
                <a:rPr lang="en-US" sz="2400" dirty="0">
                  <a:latin typeface="Andalus" pitchFamily="18" charset="-78"/>
                  <a:cs typeface="Andalus" pitchFamily="18" charset="-78"/>
                </a:rPr>
                <a:t>I was registered as FSD/ SSD/registered importer/ depot of manufacturer. Can I claim ITC </a:t>
              </a:r>
              <a:r>
                <a:rPr lang="en-US" sz="2400" dirty="0">
                  <a:solidFill>
                    <a:srgbClr val="FF0000"/>
                  </a:solidFill>
                  <a:latin typeface="Andalus" pitchFamily="18" charset="-78"/>
                  <a:cs typeface="Andalus" pitchFamily="18" charset="-78"/>
                </a:rPr>
                <a:t>if I register as normal taxpayer</a:t>
              </a:r>
              <a:r>
                <a:rPr lang="en-US" sz="2400" dirty="0">
                  <a:latin typeface="Andalus" pitchFamily="18" charset="-78"/>
                  <a:cs typeface="Andalus" pitchFamily="18" charset="-78"/>
                </a:rPr>
                <a:t>?</a:t>
              </a:r>
              <a:endParaRPr lang="en-US" sz="2400" dirty="0">
                <a:latin typeface="Andalus" pitchFamily="18" charset="-78"/>
                <a:cs typeface="Andalus" pitchFamily="18" charset="-78"/>
              </a:endParaRPr>
            </a:p>
          </p:txBody>
        </p:sp>
        <p:sp>
          <p:nvSpPr>
            <p:cNvPr id="2" name="Rectangle 1"/>
            <p:cNvSpPr/>
            <p:nvPr/>
          </p:nvSpPr>
          <p:spPr>
            <a:xfrm>
              <a:off x="304798" y="2133600"/>
              <a:ext cx="9070849" cy="421178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2800" dirty="0">
                  <a:latin typeface="Andalus" pitchFamily="18" charset="-78"/>
                  <a:cs typeface="Andalus" pitchFamily="18" charset="-78"/>
                </a:rPr>
                <a:t>Yes. Credit of eligible duties in respect of inputs held in stock and inputs contained in semi-finished or finished goods held in stock on 01st July, 2017 will be available </a:t>
              </a:r>
              <a:r>
                <a:rPr lang="en-GB" sz="2800" dirty="0">
                  <a:latin typeface="Andalus" pitchFamily="18" charset="-78"/>
                  <a:cs typeface="Andalus" pitchFamily="18" charset="-78"/>
                </a:rPr>
                <a:t>subject to specified </a:t>
              </a:r>
              <a:r>
                <a:rPr lang="en-GB" sz="2800" dirty="0">
                  <a:latin typeface="Andalus" pitchFamily="18" charset="-78"/>
                  <a:cs typeface="Andalus" pitchFamily="18" charset="-78"/>
                </a:rPr>
                <a:t>conditions:</a:t>
              </a:r>
              <a:endParaRPr lang="en-US" sz="2800" dirty="0">
                <a:latin typeface="Andalus" pitchFamily="18" charset="-78"/>
                <a:cs typeface="Andalus" pitchFamily="18" charset="-78"/>
              </a:endParaRPr>
            </a:p>
          </p:txBody>
        </p:sp>
      </p:grpSp>
      <p:sp>
        <p:nvSpPr>
          <p:cNvPr id="5" name="Slide Number Placeholder 4"/>
          <p:cNvSpPr>
            <a:spLocks noGrp="1"/>
          </p:cNvSpPr>
          <p:nvPr>
            <p:ph type="sldNum" sz="quarter" idx="12"/>
          </p:nvPr>
        </p:nvSpPr>
        <p:spPr/>
        <p:txBody>
          <a:bodyPr/>
          <a:lstStyle/>
          <a:p>
            <a:fld id="{6E89A129-2810-4121-97A1-215370DB2F83}" type="slidenum">
              <a:rPr lang="en-US" smtClean="0"/>
              <a:pPr/>
              <a:t>7</a:t>
            </a:fld>
            <a:endParaRPr lang="en-US"/>
          </a:p>
        </p:txBody>
      </p:sp>
    </p:spTree>
    <p:extLst>
      <p:ext uri="{BB962C8B-B14F-4D97-AF65-F5344CB8AC3E}">
        <p14:creationId xmlns:p14="http://schemas.microsoft.com/office/powerpoint/2010/main" val="12862474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22880" y="84819"/>
            <a:ext cx="7600950" cy="584775"/>
          </a:xfrm>
          <a:prstGeom prst="rect">
            <a:avLst/>
          </a:prstGeom>
          <a:noFill/>
        </p:spPr>
        <p:txBody>
          <a:bodyPr wrap="square" rtlCol="0">
            <a:spAutoFit/>
          </a:bodyPr>
          <a:lstStyle/>
          <a:p>
            <a:r>
              <a:rPr lang="en-US" sz="3200" b="1" dirty="0">
                <a:solidFill>
                  <a:srgbClr val="002060"/>
                </a:solidFill>
              </a:rPr>
              <a:t>Transitional Provisions </a:t>
            </a:r>
            <a:endParaRPr lang="en-US" sz="3200" b="1" dirty="0">
              <a:solidFill>
                <a:srgbClr val="FF0000"/>
              </a:solidFill>
            </a:endParaRPr>
          </a:p>
        </p:txBody>
      </p:sp>
      <p:grpSp>
        <p:nvGrpSpPr>
          <p:cNvPr id="6" name="Group 50"/>
          <p:cNvGrpSpPr/>
          <p:nvPr/>
        </p:nvGrpSpPr>
        <p:grpSpPr>
          <a:xfrm>
            <a:off x="575365" y="951668"/>
            <a:ext cx="11054660" cy="5648343"/>
            <a:chOff x="304799" y="951667"/>
            <a:chExt cx="8839201" cy="5393715"/>
          </a:xfrm>
        </p:grpSpPr>
        <p:grpSp>
          <p:nvGrpSpPr>
            <p:cNvPr id="7" name="Group 49"/>
            <p:cNvGrpSpPr/>
            <p:nvPr/>
          </p:nvGrpSpPr>
          <p:grpSpPr>
            <a:xfrm>
              <a:off x="304799" y="951667"/>
              <a:ext cx="6137565" cy="891652"/>
              <a:chOff x="304799" y="951667"/>
              <a:chExt cx="6137565" cy="891652"/>
            </a:xfrm>
          </p:grpSpPr>
          <p:cxnSp>
            <p:nvCxnSpPr>
              <p:cNvPr id="3" name="Straight Arrow Connector 2"/>
              <p:cNvCxnSpPr/>
              <p:nvPr/>
            </p:nvCxnSpPr>
            <p:spPr>
              <a:xfrm flipV="1">
                <a:off x="658095" y="1842655"/>
                <a:ext cx="5784269" cy="664"/>
              </a:xfrm>
              <a:prstGeom prst="straightConnector1">
                <a:avLst/>
              </a:prstGeom>
              <a:ln w="25400">
                <a:solidFill>
                  <a:srgbClr val="002060"/>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04799" y="951667"/>
                <a:ext cx="429491" cy="89165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sp>
          <p:nvSpPr>
            <p:cNvPr id="40" name="TextBox 39"/>
            <p:cNvSpPr txBox="1"/>
            <p:nvPr/>
          </p:nvSpPr>
          <p:spPr>
            <a:xfrm>
              <a:off x="704872" y="1004392"/>
              <a:ext cx="8439128" cy="558413"/>
            </a:xfrm>
            <a:prstGeom prst="rect">
              <a:avLst/>
            </a:prstGeom>
            <a:noFill/>
          </p:spPr>
          <p:txBody>
            <a:bodyPr wrap="square" rtlCol="0">
              <a:spAutoFit/>
            </a:bodyPr>
            <a:lstStyle/>
            <a:p>
              <a:r>
                <a:rPr lang="en-US" sz="3200" dirty="0"/>
                <a:t>Conditions</a:t>
              </a:r>
              <a:endParaRPr lang="en-US" sz="3200" dirty="0"/>
            </a:p>
          </p:txBody>
        </p:sp>
        <p:sp>
          <p:nvSpPr>
            <p:cNvPr id="2" name="Rectangle 1"/>
            <p:cNvSpPr/>
            <p:nvPr/>
          </p:nvSpPr>
          <p:spPr>
            <a:xfrm>
              <a:off x="304800" y="2133600"/>
              <a:ext cx="8613134" cy="421178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indent="-182563" algn="just">
                <a:buFont typeface="Arial" pitchFamily="34" charset="0"/>
                <a:buChar char="•"/>
              </a:pPr>
              <a:r>
                <a:rPr lang="en-US" sz="2600" dirty="0"/>
                <a:t>Inputs or goods are used for making taxable supplies</a:t>
              </a:r>
              <a:endParaRPr lang="en-GB" sz="2600" dirty="0"/>
            </a:p>
            <a:p>
              <a:pPr marL="363538" indent="-182563" algn="just">
                <a:buFont typeface="Arial" pitchFamily="34" charset="0"/>
                <a:buChar char="•"/>
              </a:pPr>
              <a:r>
                <a:rPr lang="en-US" sz="2600" dirty="0"/>
                <a:t>Eligible for ITC  under GST</a:t>
              </a:r>
              <a:endParaRPr lang="en-GB" sz="2600" dirty="0"/>
            </a:p>
            <a:p>
              <a:pPr marL="363538" indent="-182563" algn="just">
                <a:buFont typeface="Arial" pitchFamily="34" charset="0"/>
                <a:buChar char="•"/>
              </a:pPr>
              <a:r>
                <a:rPr lang="en-US" sz="2600" dirty="0"/>
                <a:t>Possession of invoice or documents </a:t>
              </a:r>
              <a:r>
                <a:rPr lang="en-US" sz="3200" b="1" dirty="0">
                  <a:solidFill>
                    <a:schemeClr val="accent4">
                      <a:lumMod val="60000"/>
                      <a:lumOff val="40000"/>
                    </a:schemeClr>
                  </a:solidFill>
                  <a:latin typeface="Andalus" pitchFamily="18" charset="-78"/>
                  <a:cs typeface="Andalus" pitchFamily="18" charset="-78"/>
                </a:rPr>
                <a:t>(CTD) </a:t>
              </a:r>
              <a:r>
                <a:rPr lang="en-US" sz="2600" dirty="0"/>
                <a:t>evidencing payment of duty</a:t>
              </a:r>
            </a:p>
            <a:p>
              <a:pPr marL="363538" indent="-182563" algn="just">
                <a:buFont typeface="Arial" pitchFamily="34" charset="0"/>
                <a:buChar char="•"/>
              </a:pPr>
              <a:r>
                <a:rPr lang="en-US" sz="2600" dirty="0"/>
                <a:t>Invoices </a:t>
              </a:r>
              <a:r>
                <a:rPr lang="en-US" sz="2600" dirty="0"/>
                <a:t>or other documents not issued prior to </a:t>
              </a:r>
              <a:r>
                <a:rPr lang="en-US" sz="2600" dirty="0"/>
                <a:t>30th June</a:t>
              </a:r>
              <a:r>
                <a:rPr lang="en-US" sz="2600" dirty="0"/>
                <a:t>, </a:t>
              </a:r>
              <a:r>
                <a:rPr lang="en-US" sz="2600" dirty="0"/>
                <a:t>2016</a:t>
              </a:r>
              <a:endParaRPr lang="en-GB" sz="2600" dirty="0"/>
            </a:p>
            <a:p>
              <a:pPr marL="363538" indent="-182563" algn="just">
                <a:buFont typeface="Arial" pitchFamily="34" charset="0"/>
                <a:buChar char="•"/>
              </a:pPr>
              <a:r>
                <a:rPr lang="en-US" sz="2600" dirty="0"/>
                <a:t>File </a:t>
              </a:r>
              <a:r>
                <a:rPr lang="en-US" sz="2600" dirty="0"/>
                <a:t>declaration of stock of duty paid goods </a:t>
              </a:r>
              <a:r>
                <a:rPr lang="en-US" sz="2600" dirty="0"/>
                <a:t>in table 7 of GST </a:t>
              </a:r>
              <a:r>
                <a:rPr lang="en-US" sz="2600" dirty="0"/>
                <a:t>TRAN-1 on </a:t>
              </a:r>
              <a:r>
                <a:rPr lang="en-US" sz="2600" dirty="0"/>
                <a:t>common </a:t>
              </a:r>
              <a:r>
                <a:rPr lang="en-US" sz="2600" dirty="0"/>
                <a:t>portal </a:t>
              </a:r>
              <a:r>
                <a:rPr lang="en-GB" sz="2400" dirty="0">
                  <a:latin typeface="Andalus" pitchFamily="18" charset="-78"/>
                  <a:cs typeface="Andalus" pitchFamily="18" charset="-78"/>
                </a:rPr>
                <a:t>up to 30th September, 2017</a:t>
              </a:r>
            </a:p>
            <a:p>
              <a:pPr marL="363538" indent="-182563" algn="just">
                <a:buFont typeface="Arial" pitchFamily="34" charset="0"/>
                <a:buChar char="•"/>
              </a:pPr>
              <a:endParaRPr lang="en-GB" sz="2400" dirty="0"/>
            </a:p>
          </p:txBody>
        </p:sp>
      </p:grpSp>
      <p:sp>
        <p:nvSpPr>
          <p:cNvPr id="5" name="Slide Number Placeholder 4"/>
          <p:cNvSpPr>
            <a:spLocks noGrp="1"/>
          </p:cNvSpPr>
          <p:nvPr>
            <p:ph type="sldNum" sz="quarter" idx="12"/>
          </p:nvPr>
        </p:nvSpPr>
        <p:spPr/>
        <p:txBody>
          <a:bodyPr/>
          <a:lstStyle/>
          <a:p>
            <a:fld id="{6E89A129-2810-4121-97A1-215370DB2F83}" type="slidenum">
              <a:rPr lang="en-US" smtClean="0"/>
              <a:pPr/>
              <a:t>8</a:t>
            </a:fld>
            <a:endParaRPr lang="en-US"/>
          </a:p>
        </p:txBody>
      </p:sp>
    </p:spTree>
    <p:extLst>
      <p:ext uri="{BB962C8B-B14F-4D97-AF65-F5344CB8AC3E}">
        <p14:creationId xmlns:p14="http://schemas.microsoft.com/office/powerpoint/2010/main" val="12739767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22880" y="84819"/>
            <a:ext cx="7600950" cy="646331"/>
          </a:xfrm>
          <a:prstGeom prst="rect">
            <a:avLst/>
          </a:prstGeom>
          <a:noFill/>
        </p:spPr>
        <p:txBody>
          <a:bodyPr wrap="square" rtlCol="0">
            <a:spAutoFit/>
          </a:bodyPr>
          <a:lstStyle/>
          <a:p>
            <a:r>
              <a:rPr lang="en-US" sz="3600" b="1" dirty="0">
                <a:solidFill>
                  <a:srgbClr val="002060"/>
                </a:solidFill>
                <a:latin typeface="Andalus" pitchFamily="18" charset="-78"/>
                <a:cs typeface="Andalus" pitchFamily="18" charset="-78"/>
              </a:rPr>
              <a:t>Transitional Provisions</a:t>
            </a:r>
            <a:endParaRPr lang="en-US" sz="3600" b="1" dirty="0">
              <a:solidFill>
                <a:srgbClr val="002060"/>
              </a:solidFill>
              <a:latin typeface="Andalus" pitchFamily="18" charset="-78"/>
              <a:cs typeface="Andalus" pitchFamily="18" charset="-78"/>
            </a:endParaRPr>
          </a:p>
        </p:txBody>
      </p:sp>
      <p:grpSp>
        <p:nvGrpSpPr>
          <p:cNvPr id="6" name="Group 50"/>
          <p:cNvGrpSpPr/>
          <p:nvPr/>
        </p:nvGrpSpPr>
        <p:grpSpPr>
          <a:xfrm>
            <a:off x="575365" y="951668"/>
            <a:ext cx="10883209" cy="5393715"/>
            <a:chOff x="304799" y="951667"/>
            <a:chExt cx="8617529" cy="5393715"/>
          </a:xfrm>
        </p:grpSpPr>
        <p:grpSp>
          <p:nvGrpSpPr>
            <p:cNvPr id="7" name="Group 49"/>
            <p:cNvGrpSpPr/>
            <p:nvPr/>
          </p:nvGrpSpPr>
          <p:grpSpPr>
            <a:xfrm>
              <a:off x="304799" y="951667"/>
              <a:ext cx="6137565" cy="891652"/>
              <a:chOff x="304799" y="951667"/>
              <a:chExt cx="6137565" cy="891652"/>
            </a:xfrm>
          </p:grpSpPr>
          <p:cxnSp>
            <p:nvCxnSpPr>
              <p:cNvPr id="3" name="Straight Arrow Connector 2"/>
              <p:cNvCxnSpPr/>
              <p:nvPr/>
            </p:nvCxnSpPr>
            <p:spPr>
              <a:xfrm flipV="1">
                <a:off x="658095" y="1842655"/>
                <a:ext cx="5784269" cy="664"/>
              </a:xfrm>
              <a:prstGeom prst="straightConnector1">
                <a:avLst/>
              </a:prstGeom>
              <a:ln w="25400">
                <a:solidFill>
                  <a:srgbClr val="002060"/>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04799" y="951667"/>
                <a:ext cx="429491" cy="89165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7</a:t>
                </a:r>
              </a:p>
            </p:txBody>
          </p:sp>
        </p:grpSp>
        <p:sp>
          <p:nvSpPr>
            <p:cNvPr id="40" name="TextBox 39"/>
            <p:cNvSpPr txBox="1"/>
            <p:nvPr/>
          </p:nvSpPr>
          <p:spPr>
            <a:xfrm>
              <a:off x="704872" y="1004392"/>
              <a:ext cx="8217456" cy="830997"/>
            </a:xfrm>
            <a:prstGeom prst="rect">
              <a:avLst/>
            </a:prstGeom>
            <a:noFill/>
          </p:spPr>
          <p:txBody>
            <a:bodyPr wrap="square" rtlCol="0">
              <a:spAutoFit/>
            </a:bodyPr>
            <a:lstStyle/>
            <a:p>
              <a:r>
                <a:rPr lang="en-US" sz="2400" dirty="0">
                  <a:latin typeface="Andalus" pitchFamily="18" charset="-78"/>
                  <a:cs typeface="Andalus" pitchFamily="18" charset="-78"/>
                </a:rPr>
                <a:t>I was a small business </a:t>
              </a:r>
              <a:r>
                <a:rPr lang="en-US" sz="2400" dirty="0">
                  <a:solidFill>
                    <a:srgbClr val="FF0000"/>
                  </a:solidFill>
                  <a:latin typeface="Andalus" pitchFamily="18" charset="-78"/>
                  <a:cs typeface="Andalus" pitchFamily="18" charset="-78"/>
                </a:rPr>
                <a:t>unregistered under existing laws</a:t>
              </a:r>
              <a:r>
                <a:rPr lang="en-US" sz="2400" dirty="0">
                  <a:latin typeface="Andalus" pitchFamily="18" charset="-78"/>
                  <a:cs typeface="Andalus" pitchFamily="18" charset="-78"/>
                </a:rPr>
                <a:t>.  What happens if I don’t have the duty paying documents?</a:t>
              </a:r>
              <a:endParaRPr lang="en-US" sz="2400" dirty="0">
                <a:latin typeface="Andalus" pitchFamily="18" charset="-78"/>
                <a:cs typeface="Andalus" pitchFamily="18" charset="-78"/>
              </a:endParaRPr>
            </a:p>
          </p:txBody>
        </p:sp>
        <p:sp>
          <p:nvSpPr>
            <p:cNvPr id="2" name="Rectangle 1"/>
            <p:cNvSpPr/>
            <p:nvPr/>
          </p:nvSpPr>
          <p:spPr>
            <a:xfrm>
              <a:off x="304799" y="2133600"/>
              <a:ext cx="8584099" cy="421178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dirty="0">
                  <a:latin typeface="Andalus" pitchFamily="18" charset="-78"/>
                  <a:cs typeface="Andalus" pitchFamily="18" charset="-78"/>
                </a:rPr>
                <a:t>Scheme (for 6 months starting July 2017) for </a:t>
              </a:r>
              <a:r>
                <a:rPr lang="en-US" sz="3200" b="1" dirty="0">
                  <a:solidFill>
                    <a:schemeClr val="accent4">
                      <a:lumMod val="60000"/>
                      <a:lumOff val="40000"/>
                    </a:schemeClr>
                  </a:solidFill>
                  <a:latin typeface="Andalus" pitchFamily="18" charset="-78"/>
                  <a:cs typeface="Andalus" pitchFamily="18" charset="-78"/>
                </a:rPr>
                <a:t>traders</a:t>
              </a:r>
              <a:r>
                <a:rPr lang="en-US" sz="3200" b="1" dirty="0">
                  <a:solidFill>
                    <a:schemeClr val="accent4">
                      <a:lumMod val="60000"/>
                      <a:lumOff val="40000"/>
                    </a:schemeClr>
                  </a:solidFill>
                  <a:latin typeface="Andalus" pitchFamily="18" charset="-78"/>
                  <a:cs typeface="Andalus" pitchFamily="18" charset="-78"/>
                </a:rPr>
                <a:t> only </a:t>
              </a:r>
              <a:r>
                <a:rPr lang="en-US" sz="3200" dirty="0">
                  <a:latin typeface="Andalus" pitchFamily="18" charset="-78"/>
                  <a:cs typeface="Andalus" pitchFamily="18" charset="-78"/>
                </a:rPr>
                <a:t>subject </a:t>
              </a:r>
              <a:r>
                <a:rPr lang="en-US" sz="3200" dirty="0">
                  <a:latin typeface="Andalus" pitchFamily="18" charset="-78"/>
                  <a:cs typeface="Andalus" pitchFamily="18" charset="-78"/>
                </a:rPr>
                <a:t>to specified conditions:</a:t>
              </a:r>
              <a:endParaRPr lang="en-GB" sz="3200" dirty="0">
                <a:latin typeface="Andalus" pitchFamily="18" charset="-78"/>
                <a:cs typeface="Andalus" pitchFamily="18" charset="-78"/>
              </a:endParaRPr>
            </a:p>
            <a:p>
              <a:pPr marL="363538" indent="-182563" algn="just">
                <a:buFont typeface="Arial" pitchFamily="34" charset="0"/>
                <a:buChar char="•"/>
              </a:pPr>
              <a:r>
                <a:rPr lang="en-US" sz="3200" dirty="0">
                  <a:latin typeface="Andalus" pitchFamily="18" charset="-78"/>
                  <a:cs typeface="Andalus" pitchFamily="18" charset="-78"/>
                </a:rPr>
                <a:t>ITC @ 60%/40% of</a:t>
              </a:r>
              <a:r>
                <a:rPr lang="en-US" sz="3200" dirty="0">
                  <a:latin typeface="Andalus" pitchFamily="18" charset="-78"/>
                  <a:cs typeface="Andalus" pitchFamily="18" charset="-78"/>
                </a:rPr>
                <a:t> GST paid where GST rate payable on the goods is above/below 18%</a:t>
              </a:r>
            </a:p>
            <a:p>
              <a:pPr marL="363538" indent="-182563" algn="just">
                <a:buFont typeface="Arial" pitchFamily="34" charset="0"/>
                <a:buChar char="•"/>
              </a:pPr>
              <a:r>
                <a:rPr lang="en-US" sz="3200" dirty="0">
                  <a:latin typeface="Andalus" pitchFamily="18" charset="-78"/>
                  <a:cs typeface="Andalus" pitchFamily="18" charset="-78"/>
                </a:rPr>
                <a:t>Document of procurement of goods is available</a:t>
              </a:r>
              <a:endParaRPr lang="en-GB" sz="3200" dirty="0">
                <a:latin typeface="Andalus" pitchFamily="18" charset="-78"/>
                <a:cs typeface="Andalus" pitchFamily="18" charset="-78"/>
              </a:endParaRPr>
            </a:p>
          </p:txBody>
        </p:sp>
      </p:grpSp>
      <p:sp>
        <p:nvSpPr>
          <p:cNvPr id="5" name="Slide Number Placeholder 4"/>
          <p:cNvSpPr>
            <a:spLocks noGrp="1"/>
          </p:cNvSpPr>
          <p:nvPr>
            <p:ph type="sldNum" sz="quarter" idx="12"/>
          </p:nvPr>
        </p:nvSpPr>
        <p:spPr/>
        <p:txBody>
          <a:bodyPr/>
          <a:lstStyle/>
          <a:p>
            <a:fld id="{6E89A129-2810-4121-97A1-215370DB2F83}" type="slidenum">
              <a:rPr lang="en-US" smtClean="0"/>
              <a:pPr/>
              <a:t>9</a:t>
            </a:fld>
            <a:endParaRPr lang="en-US"/>
          </a:p>
        </p:txBody>
      </p:sp>
    </p:spTree>
    <p:extLst>
      <p:ext uri="{BB962C8B-B14F-4D97-AF65-F5344CB8AC3E}">
        <p14:creationId xmlns:p14="http://schemas.microsoft.com/office/powerpoint/2010/main" val="1333931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3053</TotalTime>
  <Words>1443</Words>
  <Application>Microsoft Office PowerPoint</Application>
  <PresentationFormat>Widescreen</PresentationFormat>
  <Paragraphs>227</Paragraphs>
  <Slides>28</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Andalus</vt:lpstr>
      <vt:lpstr>Arial</vt:lpstr>
      <vt:lpstr>Calibri</vt:lpstr>
      <vt:lpstr>Calibri Light</vt:lpstr>
      <vt:lpstr>Garamond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Who can raise a tax invoice?  </vt:lpstr>
      <vt:lpstr>IMPORTANT CONTENTS OF TAX INVOICE</vt:lpstr>
      <vt:lpstr>IMPORTANT CONTENTS OF TAX INVOICE</vt:lpstr>
      <vt:lpstr>What should be there in a tax invoice? </vt:lpstr>
      <vt:lpstr>Digits of HSN Codes to be included: Notification 12/2017-CT, dated 28.06.2017</vt:lpstr>
      <vt:lpstr>How to raise an invoice?</vt:lpstr>
      <vt:lpstr>When to raise an invoice?</vt:lpstr>
      <vt:lpstr>Special cases</vt:lpstr>
      <vt:lpstr>Special cases</vt:lpstr>
      <vt:lpstr>Credit Note</vt:lpstr>
      <vt:lpstr>Debit  Note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Siddharth</dc:creator>
  <cp:lastModifiedBy>hp</cp:lastModifiedBy>
  <cp:revision>374</cp:revision>
  <cp:lastPrinted>2017-03-24T14:37:42Z</cp:lastPrinted>
  <dcterms:created xsi:type="dcterms:W3CDTF">2017-03-23T13:44:49Z</dcterms:created>
  <dcterms:modified xsi:type="dcterms:W3CDTF">2017-07-07T09:43:48Z</dcterms:modified>
</cp:coreProperties>
</file>